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94.xml" ContentType="application/vnd.openxmlformats-officedocument.presentationml.slide+xml"/>
  <Override PartName="/ppt/slides/slide142.xml" ContentType="application/vnd.openxmlformats-officedocument.presentationml.slide+xml"/>
  <Override PartName="/ppt/charts/chart68.xml" ContentType="application/vnd.openxmlformats-officedocument.drawingml.chart+xml"/>
  <Override PartName="/ppt/charts/chart199.xml" ContentType="application/vnd.openxmlformats-officedocument.drawingml.chart+xml"/>
  <Override PartName="/ppt/slides/slide120.xml" ContentType="application/vnd.openxmlformats-officedocument.presentationml.slide+xml"/>
  <Override PartName="/ppt/charts/chart46.xml" ContentType="application/vnd.openxmlformats-officedocument.drawingml.chart+xml"/>
  <Override PartName="/ppt/charts/chart93.xml" ContentType="application/vnd.openxmlformats-officedocument.drawingml.chart+xml"/>
  <Override PartName="/ppt/charts/chart177.xml" ContentType="application/vnd.openxmlformats-officedocument.drawingml.chart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Default Extension="xml" ContentType="application/xml"/>
  <Override PartName="/ppt/slides/slide50.xml" ContentType="application/vnd.openxmlformats-officedocument.presentationml.slide+xml"/>
  <Override PartName="/ppt/charts/chart24.xml" ContentType="application/vnd.openxmlformats-officedocument.drawingml.chart+xml"/>
  <Override PartName="/ppt/charts/chart71.xml" ContentType="application/vnd.openxmlformats-officedocument.drawingml.chart+xml"/>
  <Override PartName="/ppt/charts/chart108.xml" ContentType="application/vnd.openxmlformats-officedocument.drawingml.chart+xml"/>
  <Override PartName="/ppt/charts/chart155.xml" ContentType="application/vnd.openxmlformats-officedocument.drawingml.chart+xml"/>
  <Override PartName="/ppt/charts/chart133.xml" ContentType="application/vnd.openxmlformats-officedocument.drawingml.chart+xml"/>
  <Override PartName="/ppt/charts/chart180.xml" ContentType="application/vnd.openxmlformats-officedocument.drawingml.chart+xml"/>
  <Override PartName="/ppt/slides/slide158.xml" ContentType="application/vnd.openxmlformats-officedocument.presentationml.slide+xml"/>
  <Override PartName="/ppt/slides/slide136.xml" ContentType="application/vnd.openxmlformats-officedocument.presentationml.slide+xml"/>
  <Override PartName="/ppt/charts/chart3.xml" ContentType="application/vnd.openxmlformats-officedocument.drawingml.chart+xml"/>
  <Override PartName="/ppt/charts/chart111.xml" ContentType="application/vnd.openxmlformats-officedocument.drawingml.chart+xml"/>
  <Override PartName="/ppt/charts/chart209.xml" ContentType="application/vnd.openxmlformats-officedocument.drawingml.chart+xml"/>
  <Override PartName="/ppt/slides/slide88.xml" ContentType="application/vnd.openxmlformats-officedocument.presentationml.slide+xml"/>
  <Override PartName="/ppt/charts/chart234.xml" ContentType="application/vnd.openxmlformats-officedocument.drawingml.chart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s/slide114.xml" ContentType="application/vnd.openxmlformats-officedocument.presentationml.slide+xml"/>
  <Override PartName="/ppt/slides/slide161.xml" ContentType="application/vnd.openxmlformats-officedocument.presentationml.slide+xml"/>
  <Default Extension="png" ContentType="image/png"/>
  <Override PartName="/ppt/charts/chart87.xml" ContentType="application/vnd.openxmlformats-officedocument.drawingml.chart+xml"/>
  <Override PartName="/ppt/slides/slide55.xml" ContentType="application/vnd.openxmlformats-officedocument.presentationml.slide+xml"/>
  <Override PartName="/ppt/theme/theme2.xml" ContentType="application/vnd.openxmlformats-officedocument.theme+xml"/>
  <Override PartName="/ppt/charts/chart18.xml" ContentType="application/vnd.openxmlformats-officedocument.drawingml.chart+xml"/>
  <Override PartName="/ppt/charts/chart65.xml" ContentType="application/vnd.openxmlformats-officedocument.drawingml.chart+xml"/>
  <Override PartName="/ppt/charts/chart149.xml" ContentType="application/vnd.openxmlformats-officedocument.drawingml.chart+xml"/>
  <Override PartName="/ppt/charts/chart196.xml" ContentType="application/vnd.openxmlformats-officedocument.drawingml.chart+xml"/>
  <Override PartName="/ppt/charts/chart201.xml" ContentType="application/vnd.openxmlformats-officedocument.drawingml.chart+xml"/>
  <Override PartName="/ppt/charts/chart212.xml" ContentType="application/vnd.openxmlformats-officedocument.drawingml.chart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charts/chart54.xml" ContentType="application/vnd.openxmlformats-officedocument.drawingml.chart+xml"/>
  <Override PartName="/ppt/charts/chart138.xml" ContentType="application/vnd.openxmlformats-officedocument.drawingml.chart+xml"/>
  <Override PartName="/ppt/charts/chart185.xml" ContentType="application/vnd.openxmlformats-officedocument.drawingml.char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charts/chart32.xml" ContentType="application/vnd.openxmlformats-officedocument.drawingml.chart+xml"/>
  <Override PartName="/ppt/charts/chart43.xml" ContentType="application/vnd.openxmlformats-officedocument.drawingml.chart+xml"/>
  <Override PartName="/ppt/charts/chart90.xml" ContentType="application/vnd.openxmlformats-officedocument.drawingml.chart+xml"/>
  <Override PartName="/ppt/charts/chart127.xml" ContentType="application/vnd.openxmlformats-officedocument.drawingml.chart+xml"/>
  <Override PartName="/ppt/charts/chart174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charts/chart105.xml" ContentType="application/vnd.openxmlformats-officedocument.drawingml.chart+xml"/>
  <Override PartName="/ppt/charts/chart116.xml" ContentType="application/vnd.openxmlformats-officedocument.drawingml.chart+xml"/>
  <Override PartName="/ppt/charts/chart152.xml" ContentType="application/vnd.openxmlformats-officedocument.drawingml.chart+xml"/>
  <Override PartName="/ppt/charts/chart163.xml" ContentType="application/vnd.openxmlformats-officedocument.drawingml.chart+xml"/>
  <Override PartName="/ppt/slides/slide119.xml" ContentType="application/vnd.openxmlformats-officedocument.presentationml.slide+xml"/>
  <Override PartName="/ppt/slides/slide166.xml" ContentType="application/vnd.openxmlformats-officedocument.presentationml.slide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charts/chart141.xml" ContentType="application/vnd.openxmlformats-officedocument.drawingml.chart+xml"/>
  <Override PartName="/ppt/slides/slide108.xml" ContentType="application/vnd.openxmlformats-officedocument.presentationml.slide+xml"/>
  <Override PartName="/ppt/slides/slide155.xml" ContentType="application/vnd.openxmlformats-officedocument.presentationml.slide+xml"/>
  <Override PartName="/ppt/charts/chart130.xml" ContentType="application/vnd.openxmlformats-officedocument.drawingml.chart+xml"/>
  <Override PartName="/ppt/charts/chart217.xml" ContentType="application/vnd.openxmlformats-officedocument.drawingml.chart+xml"/>
  <Override PartName="/ppt/charts/chart228.xml" ContentType="application/vnd.openxmlformats-officedocument.drawingml.chart+xml"/>
  <Override PartName="/ppt/slides/slide49.xml" ContentType="application/vnd.openxmlformats-officedocument.presentationml.slide+xml"/>
  <Override PartName="/ppt/slides/slide96.xml" ContentType="application/vnd.openxmlformats-officedocument.presentationml.slide+xml"/>
  <Override PartName="/ppt/slides/slide144.xml" ContentType="application/vnd.openxmlformats-officedocument.presentationml.slide+xml"/>
  <Override PartName="/ppt/charts/chart59.xml" ContentType="application/vnd.openxmlformats-officedocument.drawingml.chart+xml"/>
  <Override PartName="/ppt/charts/chart206.xml" ContentType="application/vnd.openxmlformats-officedocument.drawingml.chart+xml"/>
  <Override PartName="/ppt/slides/slide38.xml" ContentType="application/vnd.openxmlformats-officedocument.presentationml.slide+xml"/>
  <Override PartName="/ppt/slides/slide85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charts/chart48.xml" ContentType="application/vnd.openxmlformats-officedocument.drawingml.chart+xml"/>
  <Override PartName="/ppt/charts/chart95.xml" ContentType="application/vnd.openxmlformats-officedocument.drawingml.chart+xml"/>
  <Override PartName="/ppt/charts/chart179.xml" ContentType="application/vnd.openxmlformats-officedocument.drawingml.chart+xml"/>
  <Override PartName="/ppt/slides/slide27.xml" ContentType="application/vnd.openxmlformats-officedocument.presentationml.slide+xml"/>
  <Override PartName="/ppt/slides/slide74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charts/chart37.xml" ContentType="application/vnd.openxmlformats-officedocument.drawingml.chart+xml"/>
  <Override PartName="/ppt/charts/chart84.xml" ContentType="application/vnd.openxmlformats-officedocument.drawingml.chart+xml"/>
  <Override PartName="/ppt/charts/chart168.xml" ContentType="application/vnd.openxmlformats-officedocument.drawingml.chart+xml"/>
  <Override PartName="/ppt/charts/chart220.xml" ContentType="application/vnd.openxmlformats-officedocument.drawingml.chart+xml"/>
  <Override PartName="/ppt/charts/chart231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100.xml" ContentType="application/vnd.openxmlformats-officedocument.presentationml.slide+xml"/>
  <Override PartName="/ppt/charts/chart26.xml" ContentType="application/vnd.openxmlformats-officedocument.drawingml.chart+xml"/>
  <Override PartName="/ppt/charts/chart73.xml" ContentType="application/vnd.openxmlformats-officedocument.drawingml.chart+xml"/>
  <Override PartName="/ppt/charts/chart157.xml" ContentType="application/vnd.openxmlformats-officedocument.drawingml.chart+xml"/>
  <Override PartName="/ppt/slides/slide41.xml" ContentType="application/vnd.openxmlformats-officedocument.presentationml.slide+xml"/>
  <Override PartName="/ppt/charts/chart15.xml" ContentType="application/vnd.openxmlformats-officedocument.drawingml.chart+xml"/>
  <Override PartName="/ppt/charts/chart51.xml" ContentType="application/vnd.openxmlformats-officedocument.drawingml.chart+xml"/>
  <Override PartName="/ppt/charts/chart62.xml" ContentType="application/vnd.openxmlformats-officedocument.drawingml.chart+xml"/>
  <Override PartName="/ppt/charts/chart135.xml" ContentType="application/vnd.openxmlformats-officedocument.drawingml.chart+xml"/>
  <Override PartName="/ppt/charts/chart146.xml" ContentType="application/vnd.openxmlformats-officedocument.drawingml.chart+xml"/>
  <Override PartName="/ppt/charts/chart182.xml" ContentType="application/vnd.openxmlformats-officedocument.drawingml.chart+xml"/>
  <Override PartName="/ppt/charts/chart193.xml" ContentType="application/vnd.openxmlformats-officedocument.drawingml.chart+xml"/>
  <Override PartName="/ppt/slides/slide30.xml" ContentType="application/vnd.openxmlformats-officedocument.presentationml.slide+xml"/>
  <Override PartName="/ppt/slides/slide149.xml" ContentType="application/vnd.openxmlformats-officedocument.presentationml.slide+xml"/>
  <Override PartName="/ppt/charts/chart40.xml" ContentType="application/vnd.openxmlformats-officedocument.drawingml.chart+xml"/>
  <Override PartName="/ppt/charts/chart124.xml" ContentType="application/vnd.openxmlformats-officedocument.drawingml.chart+xml"/>
  <Override PartName="/ppt/charts/chart171.xml" ContentType="application/vnd.openxmlformats-officedocument.drawingml.chart+xml"/>
  <Override PartName="/ppt/slides/slide138.xml" ContentType="application/vnd.openxmlformats-officedocument.presentationml.slide+xml"/>
  <Override PartName="/ppt/charts/chart113.xml" ContentType="application/vnd.openxmlformats-officedocument.drawingml.chart+xml"/>
  <Override PartName="/ppt/charts/chart160.xml" ContentType="application/vnd.openxmlformats-officedocument.drawingml.chart+xml"/>
  <Override PartName="/ppt/slides/slide79.xml" ContentType="application/vnd.openxmlformats-officedocument.presentationml.slide+xml"/>
  <Override PartName="/ppt/slides/slide127.xml" ContentType="application/vnd.openxmlformats-officedocument.presentationml.slide+xml"/>
  <Override PartName="/ppt/charts/chart5.xml" ContentType="application/vnd.openxmlformats-officedocument.drawingml.chart+xml"/>
  <Override PartName="/ppt/charts/chart102.xml" ContentType="application/vnd.openxmlformats-officedocument.drawingml.chart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116.xml" ContentType="application/vnd.openxmlformats-officedocument.presentationml.slide+xml"/>
  <Override PartName="/ppt/slides/slide163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78.xml" ContentType="application/vnd.openxmlformats-officedocument.drawingml.chart+xml"/>
  <Override PartName="/ppt/charts/chart89.xml" ContentType="application/vnd.openxmlformats-officedocument.drawingml.chart+xml"/>
  <Override PartName="/ppt/charts/chart225.xml" ContentType="application/vnd.openxmlformats-officedocument.drawingml.chart+xml"/>
  <Override PartName="/ppt/slides/slide57.xml" ContentType="application/vnd.openxmlformats-officedocument.presentationml.slide+xml"/>
  <Override PartName="/ppt/slides/slide105.xml" ContentType="application/vnd.openxmlformats-officedocument.presentationml.slide+xml"/>
  <Override PartName="/ppt/slides/slide141.xml" ContentType="application/vnd.openxmlformats-officedocument.presentationml.slide+xml"/>
  <Override PartName="/ppt/slides/slide152.xml" ContentType="application/vnd.openxmlformats-officedocument.presentationml.slide+xml"/>
  <Override PartName="/ppt/notesSlides/notesSlide1.xml" ContentType="application/vnd.openxmlformats-officedocument.presentationml.notesSlide+xml"/>
  <Override PartName="/ppt/charts/chart67.xml" ContentType="application/vnd.openxmlformats-officedocument.drawingml.chart+xml"/>
  <Override PartName="/ppt/charts/chart198.xml" ContentType="application/vnd.openxmlformats-officedocument.drawingml.chart+xml"/>
  <Override PartName="/ppt/charts/chart203.xml" ContentType="application/vnd.openxmlformats-officedocument.drawingml.chart+xml"/>
  <Override PartName="/ppt/charts/chart214.xml" ContentType="application/vnd.openxmlformats-officedocument.drawingml.chart+xml"/>
  <Override PartName="/ppt/slides/slide46.xml" ContentType="application/vnd.openxmlformats-officedocument.presentationml.slide+xml"/>
  <Override PartName="/ppt/slides/slide93.xml" ContentType="application/vnd.openxmlformats-officedocument.presentationml.slide+xml"/>
  <Override PartName="/ppt/slides/slide130.xml" ContentType="application/vnd.openxmlformats-officedocument.presentationml.slide+xml"/>
  <Override PartName="/ppt/charts/chart56.xml" ContentType="application/vnd.openxmlformats-officedocument.drawingml.chart+xml"/>
  <Override PartName="/ppt/charts/chart187.xml" ContentType="application/vnd.openxmlformats-officedocument.drawingml.char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charts/chart34.xml" ContentType="application/vnd.openxmlformats-officedocument.drawingml.chart+xml"/>
  <Override PartName="/ppt/charts/chart45.xml" ContentType="application/vnd.openxmlformats-officedocument.drawingml.chart+xml"/>
  <Override PartName="/ppt/charts/chart81.xml" ContentType="application/vnd.openxmlformats-officedocument.drawingml.chart+xml"/>
  <Override PartName="/ppt/charts/chart92.xml" ContentType="application/vnd.openxmlformats-officedocument.drawingml.chart+xml"/>
  <Override PartName="/ppt/charts/chart129.xml" ContentType="application/vnd.openxmlformats-officedocument.drawingml.chart+xml"/>
  <Override PartName="/ppt/charts/chart176.xml" ContentType="application/vnd.openxmlformats-officedocument.drawingml.chart+xml"/>
  <Override PartName="/ppt/slides/slide13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23.xml" ContentType="application/vnd.openxmlformats-officedocument.drawingml.chart+xml"/>
  <Override PartName="/ppt/charts/chart70.xml" ContentType="application/vnd.openxmlformats-officedocument.drawingml.chart+xml"/>
  <Override PartName="/ppt/charts/chart107.xml" ContentType="application/vnd.openxmlformats-officedocument.drawingml.chart+xml"/>
  <Override PartName="/ppt/charts/chart118.xml" ContentType="application/vnd.openxmlformats-officedocument.drawingml.chart+xml"/>
  <Override PartName="/ppt/charts/chart154.xml" ContentType="application/vnd.openxmlformats-officedocument.drawingml.chart+xml"/>
  <Override PartName="/ppt/charts/chart165.xml" ContentType="application/vnd.openxmlformats-officedocument.drawingml.chart+xml"/>
  <Override PartName="/ppt/slides/slide168.xml" ContentType="application/vnd.openxmlformats-officedocument.presentationml.slide+xml"/>
  <Override PartName="/ppt/charts/chart12.xml" ContentType="application/vnd.openxmlformats-officedocument.drawingml.chart+xml"/>
  <Override PartName="/ppt/charts/chart143.xml" ContentType="application/vnd.openxmlformats-officedocument.drawingml.chart+xml"/>
  <Override PartName="/ppt/charts/chart190.xml" ContentType="application/vnd.openxmlformats-officedocument.drawingml.chart+xml"/>
  <Override PartName="/ppt/slides/slide157.xml" ContentType="application/vnd.openxmlformats-officedocument.presentationml.slide+xml"/>
  <Override PartName="/ppt/charts/chart132.xml" ContentType="application/vnd.openxmlformats-officedocument.drawingml.chart+xml"/>
  <Override PartName="/ppt/charts/chart219.xml" ContentType="application/vnd.openxmlformats-officedocument.drawingml.chart+xml"/>
  <Override PartName="/ppt/slides/slide98.xml" ContentType="application/vnd.openxmlformats-officedocument.presentationml.slide+xml"/>
  <Override PartName="/ppt/slides/slide146.xml" ContentType="application/vnd.openxmlformats-officedocument.presentationml.slide+xml"/>
  <Override PartName="/ppt/charts/chart110.xml" ContentType="application/vnd.openxmlformats-officedocument.drawingml.chart+xml"/>
  <Override PartName="/ppt/charts/chart121.xml" ContentType="application/vnd.openxmlformats-officedocument.drawingml.chart+xml"/>
  <Override PartName="/ppt/charts/chart208.xml" ContentType="application/vnd.openxmlformats-officedocument.drawingml.chart+xml"/>
  <Override PartName="/ppt/slides/slide87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charts/chart2.xml" ContentType="application/vnd.openxmlformats-officedocument.drawingml.chart+xml"/>
  <Override PartName="/ppt/charts/chart97.xml" ContentType="application/vnd.openxmlformats-officedocument.drawingml.chart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s/slide113.xml" ContentType="application/vnd.openxmlformats-officedocument.presentationml.slide+xml"/>
  <Override PartName="/ppt/slides/slide160.xml" ContentType="application/vnd.openxmlformats-officedocument.presentationml.slide+xml"/>
  <Override PartName="/ppt/charts/chart39.xml" ContentType="application/vnd.openxmlformats-officedocument.drawingml.chart+xml"/>
  <Override PartName="/ppt/charts/chart86.xml" ContentType="application/vnd.openxmlformats-officedocument.drawingml.chart+xml"/>
  <Override PartName="/ppt/charts/chart222.xml" ContentType="application/vnd.openxmlformats-officedocument.drawingml.chart+xml"/>
  <Override PartName="/ppt/charts/chart233.xml" ContentType="application/vnd.openxmlformats-officedocument.drawingml.char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charts/chart28.xml" ContentType="application/vnd.openxmlformats-officedocument.drawingml.chart+xml"/>
  <Override PartName="/ppt/charts/chart75.xml" ContentType="application/vnd.openxmlformats-officedocument.drawingml.chart+xml"/>
  <Override PartName="/ppt/drawings/drawing2.xml" ContentType="application/vnd.openxmlformats-officedocument.drawingml.chartshapes+xml"/>
  <Override PartName="/ppt/charts/chart159.xml" ContentType="application/vnd.openxmlformats-officedocument.drawingml.chart+xml"/>
  <Override PartName="/ppt/charts/chart211.xml" ContentType="application/vnd.openxmlformats-officedocument.drawingml.chart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charts/chart17.xml" ContentType="application/vnd.openxmlformats-officedocument.drawingml.chart+xml"/>
  <Override PartName="/ppt/charts/chart53.xml" ContentType="application/vnd.openxmlformats-officedocument.drawingml.chart+xml"/>
  <Override PartName="/ppt/charts/chart64.xml" ContentType="application/vnd.openxmlformats-officedocument.drawingml.chart+xml"/>
  <Override PartName="/ppt/charts/chart148.xml" ContentType="application/vnd.openxmlformats-officedocument.drawingml.chart+xml"/>
  <Override PartName="/ppt/charts/chart195.xml" ContentType="application/vnd.openxmlformats-officedocument.drawingml.chart+xml"/>
  <Override PartName="/ppt/charts/chart200.xml" ContentType="application/vnd.openxmlformats-officedocument.drawingml.chart+xml"/>
  <Override PartName="/ppt/slides/slide32.xml" ContentType="application/vnd.openxmlformats-officedocument.presentationml.slide+xml"/>
  <Override PartName="/ppt/charts/chart42.xml" ContentType="application/vnd.openxmlformats-officedocument.drawingml.chart+xml"/>
  <Override PartName="/ppt/charts/chart126.xml" ContentType="application/vnd.openxmlformats-officedocument.drawingml.chart+xml"/>
  <Override PartName="/ppt/charts/chart137.xml" ContentType="application/vnd.openxmlformats-officedocument.drawingml.chart+xml"/>
  <Override PartName="/ppt/charts/chart173.xml" ContentType="application/vnd.openxmlformats-officedocument.drawingml.chart+xml"/>
  <Override PartName="/ppt/charts/chart184.xml" ContentType="application/vnd.openxmlformats-officedocument.drawingml.char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charts/chart31.xml" ContentType="application/vnd.openxmlformats-officedocument.drawingml.chart+xml"/>
  <Override PartName="/ppt/charts/chart115.xml" ContentType="application/vnd.openxmlformats-officedocument.drawingml.chart+xml"/>
  <Override PartName="/ppt/charts/chart162.xml" ContentType="application/vnd.openxmlformats-officedocument.drawingml.chart+xml"/>
  <Override PartName="/ppt/slides/slide129.xml" ContentType="application/vnd.openxmlformats-officedocument.presentationml.slide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charts/chart104.xml" ContentType="application/vnd.openxmlformats-officedocument.drawingml.chart+xml"/>
  <Override PartName="/ppt/charts/chart151.xml" ContentType="application/vnd.openxmlformats-officedocument.drawingml.chart+xml"/>
  <Override PartName="/ppt/slides/slide118.xml" ContentType="application/vnd.openxmlformats-officedocument.presentationml.slide+xml"/>
  <Override PartName="/ppt/slides/slide165.xml" ContentType="application/vnd.openxmlformats-officedocument.presentationml.slide+xml"/>
  <Override PartName="/ppt/charts/chart140.xml" ContentType="application/vnd.openxmlformats-officedocument.drawingml.chart+xml"/>
  <Override PartName="/ppt/charts/chart227.xml" ContentType="application/vnd.openxmlformats-officedocument.drawingml.chart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107.xml" ContentType="application/vnd.openxmlformats-officedocument.presentationml.slide+xml"/>
  <Override PartName="/ppt/slides/slide143.xml" ContentType="application/vnd.openxmlformats-officedocument.presentationml.slide+xml"/>
  <Override PartName="/ppt/slides/slide154.xml" ContentType="application/vnd.openxmlformats-officedocument.presentationml.slide+xml"/>
  <Override PartName="/ppt/viewProps.xml" ContentType="application/vnd.openxmlformats-officedocument.presentationml.viewProps+xml"/>
  <Override PartName="/ppt/charts/chart69.xml" ContentType="application/vnd.openxmlformats-officedocument.drawingml.chart+xml"/>
  <Override PartName="/ppt/charts/chart216.xml" ContentType="application/vnd.openxmlformats-officedocument.drawingml.chart+xml"/>
  <Override PartName="/ppt/slides/slide48.xml" ContentType="application/vnd.openxmlformats-officedocument.presentationml.slide+xml"/>
  <Override PartName="/ppt/slides/slide95.xml" ContentType="application/vnd.openxmlformats-officedocument.presentationml.slide+xml"/>
  <Override PartName="/ppt/slides/slide132.xml" ContentType="application/vnd.openxmlformats-officedocument.presentationml.slide+xml"/>
  <Override PartName="/ppt/charts/chart58.xml" ContentType="application/vnd.openxmlformats-officedocument.drawingml.chart+xml"/>
  <Override PartName="/ppt/notesSlides/notesSlide3.xml" ContentType="application/vnd.openxmlformats-officedocument.presentationml.notesSlide+xml"/>
  <Override PartName="/ppt/charts/chart189.xml" ContentType="application/vnd.openxmlformats-officedocument.drawingml.chart+xml"/>
  <Override PartName="/ppt/charts/chart205.xml" ContentType="application/vnd.openxmlformats-officedocument.drawingml.char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charts/chart36.xml" ContentType="application/vnd.openxmlformats-officedocument.drawingml.chart+xml"/>
  <Override PartName="/ppt/charts/chart47.xml" ContentType="application/vnd.openxmlformats-officedocument.drawingml.chart+xml"/>
  <Override PartName="/ppt/charts/chart83.xml" ContentType="application/vnd.openxmlformats-officedocument.drawingml.chart+xml"/>
  <Override PartName="/ppt/charts/chart94.xml" ContentType="application/vnd.openxmlformats-officedocument.drawingml.chart+xml"/>
  <Override PartName="/ppt/charts/chart178.xml" ContentType="application/vnd.openxmlformats-officedocument.drawingml.chart+xml"/>
  <Override PartName="/ppt/charts/chart230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charts/chart25.xml" ContentType="application/vnd.openxmlformats-officedocument.drawingml.chart+xml"/>
  <Override PartName="/ppt/charts/chart72.xml" ContentType="application/vnd.openxmlformats-officedocument.drawingml.chart+xml"/>
  <Override PartName="/ppt/charts/chart109.xml" ContentType="application/vnd.openxmlformats-officedocument.drawingml.chart+xml"/>
  <Override PartName="/ppt/charts/chart156.xml" ContentType="application/vnd.openxmlformats-officedocument.drawingml.chart+xml"/>
  <Override PartName="/ppt/charts/chart167.xml" ContentType="application/vnd.openxmlformats-officedocument.drawingml.chart+xml"/>
  <Override PartName="/ppt/slides/slide51.xml" ContentType="application/vnd.openxmlformats-officedocument.presentationml.slide+xml"/>
  <Override PartName="/ppt/charts/chart14.xml" ContentType="application/vnd.openxmlformats-officedocument.drawingml.chart+xml"/>
  <Override PartName="/ppt/charts/chart61.xml" ContentType="application/vnd.openxmlformats-officedocument.drawingml.chart+xml"/>
  <Override PartName="/ppt/charts/chart145.xml" ContentType="application/vnd.openxmlformats-officedocument.drawingml.chart+xml"/>
  <Override PartName="/ppt/charts/chart192.xml" ContentType="application/vnd.openxmlformats-officedocument.drawingml.chart+xml"/>
  <Override PartName="/ppt/slides/slide40.xml" ContentType="application/vnd.openxmlformats-officedocument.presentationml.slide+xml"/>
  <Override PartName="/ppt/slides/slide159.xml" ContentType="application/vnd.openxmlformats-officedocument.presentationml.slide+xml"/>
  <Override PartName="/ppt/charts/chart50.xml" ContentType="application/vnd.openxmlformats-officedocument.drawingml.chart+xml"/>
  <Override PartName="/ppt/charts/chart134.xml" ContentType="application/vnd.openxmlformats-officedocument.drawingml.chart+xml"/>
  <Override PartName="/ppt/charts/chart181.xml" ContentType="application/vnd.openxmlformats-officedocument.drawingml.chart+xml"/>
  <Override PartName="/ppt/slides/slide148.xml" ContentType="application/vnd.openxmlformats-officedocument.presentationml.slide+xml"/>
  <Override PartName="/ppt/charts/chart112.xml" ContentType="application/vnd.openxmlformats-officedocument.drawingml.chart+xml"/>
  <Override PartName="/ppt/charts/chart123.xml" ContentType="application/vnd.openxmlformats-officedocument.drawingml.chart+xml"/>
  <Override PartName="/ppt/charts/chart170.xml" ContentType="application/vnd.openxmlformats-officedocument.drawingml.chart+xml"/>
  <Override PartName="/ppt/slides/slide89.xml" ContentType="application/vnd.openxmlformats-officedocument.presentationml.slide+xml"/>
  <Override PartName="/ppt/slides/slide126.xml" ContentType="application/vnd.openxmlformats-officedocument.presentationml.slide+xml"/>
  <Override PartName="/ppt/slides/slide137.xml" ContentType="application/vnd.openxmlformats-officedocument.presentationml.slide+xml"/>
  <Override PartName="/ppt/charts/chart4.xml" ContentType="application/vnd.openxmlformats-officedocument.drawingml.chart+xml"/>
  <Override PartName="/ppt/charts/chart99.xml" ContentType="application/vnd.openxmlformats-officedocument.drawingml.chart+xml"/>
  <Override PartName="/ppt/charts/chart101.xml" ContentType="application/vnd.openxmlformats-officedocument.drawingml.chart+xml"/>
  <Override PartName="/ppt/slides/slide78.xml" ContentType="application/vnd.openxmlformats-officedocument.presentationml.slide+xml"/>
  <Override PartName="/ppt/slides/slide115.xml" ContentType="application/vnd.openxmlformats-officedocument.presentationml.slide+xml"/>
  <Override PartName="/ppt/slides/slide162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88.xml" ContentType="application/vnd.openxmlformats-officedocument.drawingml.chart+xml"/>
  <Override PartName="/ppt/charts/chart224.xml" ContentType="application/vnd.openxmlformats-officedocument.drawingml.chart+xml"/>
  <Override PartName="/ppt/charts/chart235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104.xml" ContentType="application/vnd.openxmlformats-officedocument.presentationml.slide+xml"/>
  <Override PartName="/ppt/slides/slide151.xml" ContentType="application/vnd.openxmlformats-officedocument.presentationml.slide+xml"/>
  <Override PartName="/ppt/slideLayouts/slideLayout8.xml" ContentType="application/vnd.openxmlformats-officedocument.presentationml.slideLayout+xml"/>
  <Override PartName="/ppt/charts/chart77.xml" ContentType="application/vnd.openxmlformats-officedocument.drawingml.chart+xml"/>
  <Override PartName="/ppt/charts/chart213.xml" ContentType="application/vnd.openxmlformats-officedocument.drawingml.chart+xml"/>
  <Override PartName="/ppt/slideMasters/slideMaster1.xml" ContentType="application/vnd.openxmlformats-officedocument.presentationml.slideMaster+xml"/>
  <Override PartName="/ppt/slides/slide45.xml" ContentType="application/vnd.openxmlformats-officedocument.presentationml.slide+xml"/>
  <Override PartName="/ppt/slides/slide92.xml" ContentType="application/vnd.openxmlformats-officedocument.presentationml.slide+xml"/>
  <Override PartName="/ppt/slides/slide140.xml" ContentType="application/vnd.openxmlformats-officedocument.presentationml.slide+xml"/>
  <Override PartName="/ppt/theme/theme3.xml" ContentType="application/vnd.openxmlformats-officedocument.theme+xml"/>
  <Override PartName="/ppt/charts/chart19.xml" ContentType="application/vnd.openxmlformats-officedocument.drawingml.chart+xml"/>
  <Override PartName="/ppt/charts/chart55.xml" ContentType="application/vnd.openxmlformats-officedocument.drawingml.chart+xml"/>
  <Override PartName="/ppt/charts/chart66.xml" ContentType="application/vnd.openxmlformats-officedocument.drawingml.chart+xml"/>
  <Override PartName="/ppt/charts/chart197.xml" ContentType="application/vnd.openxmlformats-officedocument.drawingml.chart+xml"/>
  <Override PartName="/ppt/charts/chart202.xml" ContentType="application/vnd.openxmlformats-officedocument.drawingml.chart+xml"/>
  <Override PartName="/ppt/slides/slide34.xml" ContentType="application/vnd.openxmlformats-officedocument.presentationml.slide+xml"/>
  <Override PartName="/ppt/slides/slide81.xml" ContentType="application/vnd.openxmlformats-officedocument.presentationml.slide+xml"/>
  <Override PartName="/ppt/charts/chart44.xml" ContentType="application/vnd.openxmlformats-officedocument.drawingml.chart+xml"/>
  <Override PartName="/ppt/charts/chart91.xml" ContentType="application/vnd.openxmlformats-officedocument.drawingml.chart+xml"/>
  <Override PartName="/ppt/charts/chart128.xml" ContentType="application/vnd.openxmlformats-officedocument.drawingml.chart+xml"/>
  <Override PartName="/ppt/charts/chart139.xml" ContentType="application/vnd.openxmlformats-officedocument.drawingml.chart+xml"/>
  <Override PartName="/ppt/charts/chart175.xml" ContentType="application/vnd.openxmlformats-officedocument.drawingml.chart+xml"/>
  <Override PartName="/ppt/charts/chart186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70.xml" ContentType="application/vnd.openxmlformats-officedocument.presentationml.slide+xml"/>
  <Override PartName="/ppt/charts/chart33.xml" ContentType="application/vnd.openxmlformats-officedocument.drawingml.chart+xml"/>
  <Override PartName="/ppt/charts/chart80.xml" ContentType="application/vnd.openxmlformats-officedocument.drawingml.chart+xml"/>
  <Override PartName="/ppt/charts/chart117.xml" ContentType="application/vnd.openxmlformats-officedocument.drawingml.chart+xml"/>
  <Override PartName="/ppt/charts/chart164.xml" ContentType="application/vnd.openxmlformats-officedocument.drawingml.char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charts/chart106.xml" ContentType="application/vnd.openxmlformats-officedocument.drawingml.chart+xml"/>
  <Override PartName="/ppt/charts/chart153.xml" ContentType="application/vnd.openxmlformats-officedocument.drawingml.chart+xml"/>
  <Override PartName="/ppt/slides/slide167.xml" ContentType="application/vnd.openxmlformats-officedocument.presentationml.slide+xml"/>
  <Override PartName="/ppt/charts/chart131.xml" ContentType="application/vnd.openxmlformats-officedocument.drawingml.chart+xml"/>
  <Override PartName="/ppt/charts/chart142.xml" ContentType="application/vnd.openxmlformats-officedocument.drawingml.chart+xml"/>
  <Override PartName="/ppt/charts/chart229.xml" ContentType="application/vnd.openxmlformats-officedocument.drawingml.chart+xml"/>
  <Override PartName="/ppt/slides/slide109.xml" ContentType="application/vnd.openxmlformats-officedocument.presentationml.slide+xml"/>
  <Override PartName="/ppt/slides/slide145.xml" ContentType="application/vnd.openxmlformats-officedocument.presentationml.slide+xml"/>
  <Override PartName="/ppt/slides/slide156.xml" ContentType="application/vnd.openxmlformats-officedocument.presentationml.slide+xml"/>
  <Override PartName="/ppt/charts/chart120.xml" ContentType="application/vnd.openxmlformats-officedocument.drawingml.chart+xml"/>
  <Override PartName="/ppt/charts/chart218.xml" ContentType="application/vnd.openxmlformats-officedocument.drawingml.chart+xml"/>
  <Override PartName="/ppt/slides/slide97.xml" ContentType="application/vnd.openxmlformats-officedocument.presentationml.slide+xml"/>
  <Override PartName="/ppt/slides/slide134.xml" ContentType="application/vnd.openxmlformats-officedocument.presentationml.slide+xml"/>
  <Override PartName="/ppt/charts/chart1.xml" ContentType="application/vnd.openxmlformats-officedocument.drawingml.chart+xml"/>
  <Override PartName="/ppt/charts/chart207.xml" ContentType="application/vnd.openxmlformats-officedocument.drawingml.char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23.xml" ContentType="application/vnd.openxmlformats-officedocument.presentationml.slide+xml"/>
  <Override PartName="/ppt/charts/chart49.xml" ContentType="application/vnd.openxmlformats-officedocument.drawingml.chart+xml"/>
  <Override PartName="/ppt/charts/chart96.xml" ContentType="application/vnd.openxmlformats-officedocument.drawingml.chart+xml"/>
  <Override PartName="/ppt/charts/chart232.xml" ContentType="application/vnd.openxmlformats-officedocument.drawingml.char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64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charts/chart27.xml" ContentType="application/vnd.openxmlformats-officedocument.drawingml.chart+xml"/>
  <Override PartName="/ppt/charts/chart38.xml" ContentType="application/vnd.openxmlformats-officedocument.drawingml.chart+xml"/>
  <Override PartName="/ppt/charts/chart74.xml" ContentType="application/vnd.openxmlformats-officedocument.drawingml.chart+xml"/>
  <Override PartName="/ppt/charts/chart85.xml" ContentType="application/vnd.openxmlformats-officedocument.drawingml.chart+xml"/>
  <Override PartName="/ppt/drawings/drawing1.xml" ContentType="application/vnd.openxmlformats-officedocument.drawingml.chartshapes+xml"/>
  <Override PartName="/ppt/charts/chart158.xml" ContentType="application/vnd.openxmlformats-officedocument.drawingml.chart+xml"/>
  <Override PartName="/ppt/charts/chart169.xml" ContentType="application/vnd.openxmlformats-officedocument.drawingml.chart+xml"/>
  <Override PartName="/ppt/charts/chart221.xml" ContentType="application/vnd.openxmlformats-officedocument.drawingml.chart+xml"/>
  <Override PartName="/ppt/slides/slide53.xml" ContentType="application/vnd.openxmlformats-officedocument.presentationml.slide+xml"/>
  <Default Extension="jpeg" ContentType="image/jpeg"/>
  <Override PartName="/ppt/charts/chart16.xml" ContentType="application/vnd.openxmlformats-officedocument.drawingml.chart+xml"/>
  <Override PartName="/ppt/charts/chart63.xml" ContentType="application/vnd.openxmlformats-officedocument.drawingml.chart+xml"/>
  <Override PartName="/ppt/charts/chart147.xml" ContentType="application/vnd.openxmlformats-officedocument.drawingml.chart+xml"/>
  <Override PartName="/ppt/charts/chart194.xml" ContentType="application/vnd.openxmlformats-officedocument.drawingml.chart+xml"/>
  <Override PartName="/ppt/charts/chart210.xml" ContentType="application/vnd.openxmlformats-officedocument.drawingml.chart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charts/chart52.xml" ContentType="application/vnd.openxmlformats-officedocument.drawingml.chart+xml"/>
  <Override PartName="/ppt/charts/chart136.xml" ContentType="application/vnd.openxmlformats-officedocument.drawingml.chart+xml"/>
  <Override PartName="/ppt/charts/chart183.xml" ContentType="application/vnd.openxmlformats-officedocument.drawingml.chart+xml"/>
  <Override PartName="/ppt/slides/slide20.xml" ContentType="application/vnd.openxmlformats-officedocument.presentationml.slide+xml"/>
  <Override PartName="/ppt/charts/chart30.xml" ContentType="application/vnd.openxmlformats-officedocument.drawingml.chart+xml"/>
  <Override PartName="/ppt/charts/chart41.xml" ContentType="application/vnd.openxmlformats-officedocument.drawingml.chart+xml"/>
  <Override PartName="/ppt/charts/chart125.xml" ContentType="application/vnd.openxmlformats-officedocument.drawingml.chart+xml"/>
  <Override PartName="/ppt/charts/chart172.xml" ContentType="application/vnd.openxmlformats-officedocument.drawingml.chart+xml"/>
  <Override PartName="/ppt/slides/slide139.xml" ContentType="application/vnd.openxmlformats-officedocument.presentationml.slide+xml"/>
  <Override PartName="/ppt/charts/chart6.xml" ContentType="application/vnd.openxmlformats-officedocument.drawingml.chart+xml"/>
  <Override PartName="/ppt/charts/chart103.xml" ContentType="application/vnd.openxmlformats-officedocument.drawingml.chart+xml"/>
  <Override PartName="/ppt/charts/chart114.xml" ContentType="application/vnd.openxmlformats-officedocument.drawingml.chart+xml"/>
  <Override PartName="/ppt/charts/chart150.xml" ContentType="application/vnd.openxmlformats-officedocument.drawingml.chart+xml"/>
  <Override PartName="/ppt/charts/chart161.xml" ContentType="application/vnd.openxmlformats-officedocument.drawingml.chart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slides/slide164.xml" ContentType="application/vnd.openxmlformats-officedocument.presentationml.slide+xml"/>
  <Override PartName="/ppt/charts/chart226.xml" ContentType="application/vnd.openxmlformats-officedocument.drawingml.chart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106.xml" ContentType="application/vnd.openxmlformats-officedocument.presentationml.slide+xml"/>
  <Override PartName="/ppt/slides/slide153.xml" ContentType="application/vnd.openxmlformats-officedocument.presentationml.slide+xml"/>
  <Override PartName="/ppt/charts/chart79.xml" ContentType="application/vnd.openxmlformats-officedocument.drawingml.chart+xml"/>
  <Override PartName="/ppt/charts/chart215.xml" ContentType="application/vnd.openxmlformats-officedocument.drawingml.chart+xml"/>
  <Override PartName="/ppt/slides/slide58.xml" ContentType="application/vnd.openxmlformats-officedocument.presentationml.slide+xml"/>
  <Override PartName="/ppt/charts/chart57.xml" ContentType="application/vnd.openxmlformats-officedocument.drawingml.chart+xml"/>
  <Override PartName="/ppt/notesSlides/notesSlide2.xml" ContentType="application/vnd.openxmlformats-officedocument.presentationml.notesSlide+xml"/>
  <Override PartName="/ppt/charts/chart204.xml" ContentType="application/vnd.openxmlformats-officedocument.drawingml.chart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s/slide131.xml" ContentType="application/vnd.openxmlformats-officedocument.presentationml.slide+xml"/>
  <Override PartName="/ppt/charts/chart188.xml" ContentType="application/vnd.openxmlformats-officedocument.drawingml.chart+xml"/>
  <Override PartName="/ppt/charts/chart35.xml" ContentType="application/vnd.openxmlformats-officedocument.drawingml.chart+xml"/>
  <Override PartName="/ppt/charts/chart82.xml" ContentType="application/vnd.openxmlformats-officedocument.drawingml.chart+xml"/>
  <Override PartName="/ppt/charts/chart119.xml" ContentType="application/vnd.openxmlformats-officedocument.drawingml.chart+xml"/>
  <Override PartName="/ppt/charts/chart166.xml" ContentType="application/vnd.openxmlformats-officedocument.drawingml.chart+xml"/>
  <Override PartName="/ppt/slides/slide14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hart60.xml" ContentType="application/vnd.openxmlformats-officedocument.drawingml.chart+xml"/>
  <Override PartName="/ppt/slides/slide169.xml" ContentType="application/vnd.openxmlformats-officedocument.presentationml.slide+xml"/>
  <Override PartName="/ppt/tableStyles.xml" ContentType="application/vnd.openxmlformats-officedocument.presentationml.tableStyles+xml"/>
  <Override PartName="/ppt/charts/chart144.xml" ContentType="application/vnd.openxmlformats-officedocument.drawingml.chart+xml"/>
  <Override PartName="/ppt/charts/chart191.xml" ContentType="application/vnd.openxmlformats-officedocument.drawingml.chart+xml"/>
  <Override PartName="/ppt/slides/slide147.xml" ContentType="application/vnd.openxmlformats-officedocument.presentationml.slide+xml"/>
  <Override PartName="/ppt/charts/chart122.xml" ContentType="application/vnd.openxmlformats-officedocument.drawingml.chart+xml"/>
  <Override PartName="/ppt/slides/slide99.xml" ContentType="application/vnd.openxmlformats-officedocument.presentationml.slide+xml"/>
  <Override PartName="/ppt/slides/slide77.xml" ContentType="application/vnd.openxmlformats-officedocument.presentationml.slide+xml"/>
  <Override PartName="/ppt/slides/slide125.xml" ContentType="application/vnd.openxmlformats-officedocument.presentationml.slide+xml"/>
  <Override PartName="/ppt/charts/chart98.xml" ContentType="application/vnd.openxmlformats-officedocument.drawingml.chart+xml"/>
  <Override PartName="/ppt/charts/chart100.xml" ContentType="application/vnd.openxmlformats-officedocument.drawingml.chart+xml"/>
  <Override PartName="/ppt/slides/slide5.xml" ContentType="application/vnd.openxmlformats-officedocument.presentationml.slide+xml"/>
  <Override PartName="/ppt/slides/slide103.xml" ContentType="application/vnd.openxmlformats-officedocument.presentationml.slide+xml"/>
  <Override PartName="/ppt/slides/slide150.xml" ContentType="application/vnd.openxmlformats-officedocument.presentationml.slide+xml"/>
  <Override PartName="/ppt/slideLayouts/slideLayout7.xml" ContentType="application/vnd.openxmlformats-officedocument.presentationml.slideLayout+xml"/>
  <Override PartName="/ppt/charts/chart29.xml" ContentType="application/vnd.openxmlformats-officedocument.drawingml.chart+xml"/>
  <Override PartName="/ppt/charts/chart76.xml" ContentType="application/vnd.openxmlformats-officedocument.drawingml.chart+xml"/>
  <Override PartName="/ppt/charts/chart223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2" r:id="rId1"/>
  </p:sldMasterIdLst>
  <p:notesMasterIdLst>
    <p:notesMasterId r:id="rId171"/>
  </p:notesMasterIdLst>
  <p:handoutMasterIdLst>
    <p:handoutMasterId r:id="rId172"/>
  </p:handoutMasterIdLst>
  <p:sldIdLst>
    <p:sldId id="407" r:id="rId2"/>
    <p:sldId id="256" r:id="rId3"/>
    <p:sldId id="422" r:id="rId4"/>
    <p:sldId id="423" r:id="rId5"/>
    <p:sldId id="424" r:id="rId6"/>
    <p:sldId id="425" r:id="rId7"/>
    <p:sldId id="426" r:id="rId8"/>
    <p:sldId id="427" r:id="rId9"/>
    <p:sldId id="428" r:id="rId10"/>
    <p:sldId id="429" r:id="rId11"/>
    <p:sldId id="430" r:id="rId12"/>
    <p:sldId id="431" r:id="rId13"/>
    <p:sldId id="433" r:id="rId14"/>
    <p:sldId id="434" r:id="rId15"/>
    <p:sldId id="435" r:id="rId16"/>
    <p:sldId id="436" r:id="rId17"/>
    <p:sldId id="469" r:id="rId18"/>
    <p:sldId id="437" r:id="rId19"/>
    <p:sldId id="439" r:id="rId20"/>
    <p:sldId id="440" r:id="rId21"/>
    <p:sldId id="441" r:id="rId22"/>
    <p:sldId id="410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30" r:id="rId68"/>
    <p:sldId id="331" r:id="rId69"/>
    <p:sldId id="332" r:id="rId70"/>
    <p:sldId id="413" r:id="rId71"/>
    <p:sldId id="414" r:id="rId72"/>
    <p:sldId id="333" r:id="rId73"/>
    <p:sldId id="334" r:id="rId74"/>
    <p:sldId id="418" r:id="rId75"/>
    <p:sldId id="419" r:id="rId76"/>
    <p:sldId id="457" r:id="rId77"/>
    <p:sldId id="456" r:id="rId78"/>
    <p:sldId id="458" r:id="rId79"/>
    <p:sldId id="336" r:id="rId80"/>
    <p:sldId id="337" r:id="rId81"/>
    <p:sldId id="338" r:id="rId82"/>
    <p:sldId id="339" r:id="rId83"/>
    <p:sldId id="340" r:id="rId84"/>
    <p:sldId id="341" r:id="rId85"/>
    <p:sldId id="459" r:id="rId86"/>
    <p:sldId id="343" r:id="rId87"/>
    <p:sldId id="344" r:id="rId88"/>
    <p:sldId id="345" r:id="rId89"/>
    <p:sldId id="420" r:id="rId90"/>
    <p:sldId id="348" r:id="rId91"/>
    <p:sldId id="350" r:id="rId92"/>
    <p:sldId id="351" r:id="rId93"/>
    <p:sldId id="352" r:id="rId94"/>
    <p:sldId id="355" r:id="rId95"/>
    <p:sldId id="356" r:id="rId96"/>
    <p:sldId id="357" r:id="rId97"/>
    <p:sldId id="359" r:id="rId98"/>
    <p:sldId id="360" r:id="rId99"/>
    <p:sldId id="361" r:id="rId100"/>
    <p:sldId id="362" r:id="rId101"/>
    <p:sldId id="363" r:id="rId102"/>
    <p:sldId id="364" r:id="rId103"/>
    <p:sldId id="365" r:id="rId104"/>
    <p:sldId id="366" r:id="rId105"/>
    <p:sldId id="421" r:id="rId106"/>
    <p:sldId id="367" r:id="rId107"/>
    <p:sldId id="368" r:id="rId108"/>
    <p:sldId id="369" r:id="rId109"/>
    <p:sldId id="370" r:id="rId110"/>
    <p:sldId id="371" r:id="rId111"/>
    <p:sldId id="372" r:id="rId112"/>
    <p:sldId id="373" r:id="rId113"/>
    <p:sldId id="450" r:id="rId114"/>
    <p:sldId id="451" r:id="rId115"/>
    <p:sldId id="416" r:id="rId116"/>
    <p:sldId id="417" r:id="rId117"/>
    <p:sldId id="379" r:id="rId118"/>
    <p:sldId id="380" r:id="rId119"/>
    <p:sldId id="381" r:id="rId120"/>
    <p:sldId id="382" r:id="rId121"/>
    <p:sldId id="383" r:id="rId122"/>
    <p:sldId id="384" r:id="rId123"/>
    <p:sldId id="385" r:id="rId124"/>
    <p:sldId id="386" r:id="rId125"/>
    <p:sldId id="452" r:id="rId126"/>
    <p:sldId id="392" r:id="rId127"/>
    <p:sldId id="393" r:id="rId128"/>
    <p:sldId id="453" r:id="rId129"/>
    <p:sldId id="454" r:id="rId130"/>
    <p:sldId id="455" r:id="rId131"/>
    <p:sldId id="399" r:id="rId132"/>
    <p:sldId id="400" r:id="rId133"/>
    <p:sldId id="401" r:id="rId134"/>
    <p:sldId id="468" r:id="rId135"/>
    <p:sldId id="463" r:id="rId136"/>
    <p:sldId id="464" r:id="rId137"/>
    <p:sldId id="465" r:id="rId138"/>
    <p:sldId id="466" r:id="rId139"/>
    <p:sldId id="467" r:id="rId140"/>
    <p:sldId id="479" r:id="rId141"/>
    <p:sldId id="480" r:id="rId142"/>
    <p:sldId id="481" r:id="rId143"/>
    <p:sldId id="482" r:id="rId144"/>
    <p:sldId id="483" r:id="rId145"/>
    <p:sldId id="484" r:id="rId146"/>
    <p:sldId id="485" r:id="rId147"/>
    <p:sldId id="486" r:id="rId148"/>
    <p:sldId id="487" r:id="rId149"/>
    <p:sldId id="478" r:id="rId150"/>
    <p:sldId id="460" r:id="rId151"/>
    <p:sldId id="461" r:id="rId152"/>
    <p:sldId id="488" r:id="rId153"/>
    <p:sldId id="489" r:id="rId154"/>
    <p:sldId id="490" r:id="rId155"/>
    <p:sldId id="491" r:id="rId156"/>
    <p:sldId id="492" r:id="rId157"/>
    <p:sldId id="493" r:id="rId158"/>
    <p:sldId id="494" r:id="rId159"/>
    <p:sldId id="495" r:id="rId160"/>
    <p:sldId id="496" r:id="rId161"/>
    <p:sldId id="497" r:id="rId162"/>
    <p:sldId id="498" r:id="rId163"/>
    <p:sldId id="499" r:id="rId164"/>
    <p:sldId id="500" r:id="rId165"/>
    <p:sldId id="501" r:id="rId166"/>
    <p:sldId id="502" r:id="rId167"/>
    <p:sldId id="503" r:id="rId168"/>
    <p:sldId id="404" r:id="rId169"/>
    <p:sldId id="405" r:id="rId170"/>
  </p:sldIdLst>
  <p:sldSz cx="9144000" cy="6858000" type="screen4x3"/>
  <p:notesSz cx="9928225" cy="67976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  <a:srgbClr val="A3C25E"/>
    <a:srgbClr val="336600"/>
    <a:srgbClr val="79B070"/>
    <a:srgbClr val="DDDDDD"/>
    <a:srgbClr val="66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32" autoAdjust="0"/>
    <p:restoredTop sz="94660"/>
  </p:normalViewPr>
  <p:slideViewPr>
    <p:cSldViewPr>
      <p:cViewPr varScale="1">
        <p:scale>
          <a:sx n="105" d="100"/>
          <a:sy n="105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slide" Target="slides/slide158.xml"/><Relationship Id="rId175" Type="http://schemas.openxmlformats.org/officeDocument/2006/relationships/theme" Target="theme/theme1.xml"/><Relationship Id="rId170" Type="http://schemas.openxmlformats.org/officeDocument/2006/relationships/slide" Target="slides/slide169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slide" Target="slides/slide16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71" Type="http://schemas.openxmlformats.org/officeDocument/2006/relationships/notesMaster" Target="notesMasters/notesMaster1.xml"/><Relationship Id="rId176" Type="http://schemas.openxmlformats.org/officeDocument/2006/relationships/tableStyles" Target="tableStyles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slide" Target="slides/slide16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72" Type="http://schemas.openxmlformats.org/officeDocument/2006/relationships/handoutMaster" Target="handoutMasters/handoutMaster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viewProps" Target="viewProp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49436;&#44396;&#52397;%20&#51473;&#44036;&#48372;&#44256;%20&#47561;&#45824;%20&#44536;&#47000;&#54532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49436;&#44396;&#52397;%20&#51473;&#44036;&#48372;&#44256;%20&#47561;&#45824;%20&#44536;&#47000;&#54532;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49436;&#44396;&#52397;%20&#51473;&#44036;&#48372;&#44256;%20&#47561;&#45824;%20&#44536;&#47000;&#54532;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49436;&#44396;&#52397;%20&#51473;&#44036;&#48372;&#44256;%20&#47561;&#45824;%20&#44536;&#47000;&#54532;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49436;&#44396;&#52397;%20&#51473;&#44036;&#48372;&#44256;%20&#47561;&#45824;%20&#44536;&#47000;&#54532;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3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3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3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3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3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3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4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4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4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4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4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4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4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4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4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4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5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5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5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5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5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5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5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5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5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5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6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6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6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6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6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6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6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6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6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6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7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7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7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7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7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7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7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7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7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7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8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8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8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8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8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8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8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8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8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8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9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9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9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9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9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9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9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9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9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9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0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0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0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0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0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0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0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0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0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0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1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1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1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1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1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2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2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2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2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2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2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2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2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2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2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3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3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3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3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3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3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3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3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3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3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4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4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4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4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4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4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4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4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4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4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5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5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5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5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5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5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5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5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5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5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6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6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6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6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6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6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6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6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6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6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7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7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7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7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7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7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7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7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7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7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8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8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8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8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8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8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8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8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8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8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9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9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9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9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9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19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9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9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9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19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20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20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20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20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20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20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0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0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0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0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1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1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1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1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1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1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1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2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2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2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2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2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2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Desktop\&#50500;&#49328;&#51473;&#44036;&#48372;&#44256;%20&#52264;&#53944;.xlsx" TargetMode="External"/></Relationships>
</file>

<file path=ppt/charts/_rels/chart22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22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22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22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23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23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23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\AppData\Local\Microsoft\Windows\Temporary%20Internet%20Files\Content.IE5\0B527MT2\&#50500;&#49328;&#51473;&#44036;&#48372;&#44256;%20&#52264;&#53944;.xlsx" TargetMode="External"/></Relationships>
</file>

<file path=ppt/charts/_rels/chart23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57;&#50669;\&#51064;&#52380;&#49884;\&#51473;&#44036;&#48372;&#44256;\&#49436;&#44396;&#52397;%20&#51473;&#44036;&#48372;&#44256;%20&#47561;&#45824;%20&#44536;&#47000;&#54532;.xlsx" TargetMode="External"/></Relationships>
</file>

<file path=ppt/charts/_rels/chart23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57;&#50669;\&#51064;&#52380;&#49884;\&#51473;&#44036;&#48372;&#44256;\&#49436;&#44396;&#52397;%20&#51473;&#44036;&#48372;&#44256;%20&#47561;&#45824;%20&#44536;&#47000;&#54532;.xlsx" TargetMode="External"/></Relationships>
</file>

<file path=ppt/charts/_rels/chart23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50857;&#50669;\&#51064;&#52380;&#49884;\&#51473;&#44036;&#48372;&#44256;\&#49436;&#44396;&#52397;%20&#51473;&#44036;&#48372;&#44256;%20&#47561;&#45824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title>
      <c:tx>
        <c:rich>
          <a:bodyPr/>
          <a:lstStyle/>
          <a:p>
            <a:pPr>
              <a:defRPr/>
            </a:pPr>
            <a:r>
              <a:rPr lang="ko-KR" altLang="en-US"/>
              <a:t>인구 추이</a:t>
            </a:r>
          </a:p>
        </c:rich>
      </c:tx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Sheet1!$F$9</c:f>
              <c:strCache>
                <c:ptCount val="1"/>
                <c:pt idx="0">
                  <c:v>인구</c:v>
                </c:pt>
              </c:strCache>
            </c:strRef>
          </c:tx>
          <c:dPt>
            <c:idx val="9"/>
            <c:spPr>
              <a:solidFill>
                <a:schemeClr val="accent6">
                  <a:lumMod val="75000"/>
                </a:schemeClr>
              </a:solidFill>
            </c:spPr>
          </c:dPt>
          <c:dLbls>
            <c:showVal val="1"/>
          </c:dLbls>
          <c:cat>
            <c:strRef>
              <c:f>Sheet1!$G$8:$P$8</c:f>
              <c:strCache>
                <c:ptCount val="10"/>
                <c:pt idx="0">
                  <c:v>2005년</c:v>
                </c:pt>
                <c:pt idx="1">
                  <c:v>2006년</c:v>
                </c:pt>
                <c:pt idx="2">
                  <c:v>2007년</c:v>
                </c:pt>
                <c:pt idx="3">
                  <c:v>2008년</c:v>
                </c:pt>
                <c:pt idx="4">
                  <c:v>2009년</c:v>
                </c:pt>
                <c:pt idx="5">
                  <c:v>2010년</c:v>
                </c:pt>
                <c:pt idx="6">
                  <c:v>2011년</c:v>
                </c:pt>
                <c:pt idx="7">
                  <c:v>2012년</c:v>
                </c:pt>
                <c:pt idx="8">
                  <c:v>2013년</c:v>
                </c:pt>
                <c:pt idx="9">
                  <c:v>2014년</c:v>
                </c:pt>
              </c:strCache>
            </c:strRef>
          </c:cat>
          <c:val>
            <c:numRef>
              <c:f>Sheet1!$G$9:$P$9</c:f>
              <c:numCache>
                <c:formatCode>General</c:formatCode>
                <c:ptCount val="10"/>
                <c:pt idx="0">
                  <c:v>388</c:v>
                </c:pt>
                <c:pt idx="1">
                  <c:v>393</c:v>
                </c:pt>
                <c:pt idx="2">
                  <c:v>409</c:v>
                </c:pt>
                <c:pt idx="3">
                  <c:v>403</c:v>
                </c:pt>
                <c:pt idx="4">
                  <c:v>405</c:v>
                </c:pt>
                <c:pt idx="5">
                  <c:v>418</c:v>
                </c:pt>
                <c:pt idx="6">
                  <c:v>446</c:v>
                </c:pt>
                <c:pt idx="7">
                  <c:v>479</c:v>
                </c:pt>
                <c:pt idx="8">
                  <c:v>500</c:v>
                </c:pt>
                <c:pt idx="9">
                  <c:v>504</c:v>
                </c:pt>
              </c:numCache>
            </c:numRef>
          </c:val>
        </c:ser>
        <c:shape val="box"/>
        <c:axId val="93853184"/>
        <c:axId val="34189312"/>
        <c:axId val="0"/>
      </c:bar3DChart>
      <c:catAx>
        <c:axId val="9385318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900" baseline="0"/>
            </a:pPr>
            <a:endParaRPr lang="ko-KR"/>
          </a:p>
        </c:txPr>
        <c:crossAx val="34189312"/>
        <c:crossesAt val="0"/>
        <c:auto val="1"/>
        <c:lblAlgn val="ctr"/>
        <c:lblOffset val="100"/>
      </c:catAx>
      <c:valAx>
        <c:axId val="34189312"/>
        <c:scaling>
          <c:orientation val="minMax"/>
        </c:scaling>
        <c:axPos val="l"/>
        <c:majorGridlines/>
        <c:minorGridlines/>
        <c:numFmt formatCode="#,##0;\-#,##0;&quot;단&quot;&quot;위&quot;\:&quot;천&quot;&quot;명&quot;" sourceLinked="0"/>
        <c:tickLblPos val="nextTo"/>
        <c:crossAx val="93853184"/>
        <c:crosses val="autoZero"/>
        <c:crossBetween val="between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title>
      <c:tx>
        <c:rich>
          <a:bodyPr/>
          <a:lstStyle/>
          <a:p>
            <a:pPr>
              <a:defRPr/>
            </a:pPr>
            <a:r>
              <a:rPr lang="ko-KR" altLang="en-US" dirty="0"/>
              <a:t>구별 </a:t>
            </a:r>
            <a:r>
              <a:rPr lang="ko-KR" altLang="en-US" dirty="0" smtClean="0"/>
              <a:t>인구현황</a:t>
            </a:r>
            <a:endParaRPr lang="ko-KR" altLang="en-US" dirty="0"/>
          </a:p>
        </c:rich>
      </c:tx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Sheet1!$G$30</c:f>
              <c:strCache>
                <c:ptCount val="1"/>
                <c:pt idx="0">
                  <c:v>구별 인구</c:v>
                </c:pt>
              </c:strCache>
            </c:strRef>
          </c:tx>
          <c:dPt>
            <c:idx val="7"/>
            <c:spPr>
              <a:solidFill>
                <a:srgbClr val="FF0000"/>
              </a:solidFill>
            </c:spPr>
          </c:dPt>
          <c:cat>
            <c:strRef>
              <c:f>Sheet1!$F$31:$F$40</c:f>
              <c:strCache>
                <c:ptCount val="10"/>
                <c:pt idx="0">
                  <c:v>중   구</c:v>
                </c:pt>
                <c:pt idx="1">
                  <c:v>동   구</c:v>
                </c:pt>
                <c:pt idx="2">
                  <c:v>남   구</c:v>
                </c:pt>
                <c:pt idx="3">
                  <c:v>연수구</c:v>
                </c:pt>
                <c:pt idx="4">
                  <c:v>남동구</c:v>
                </c:pt>
                <c:pt idx="5">
                  <c:v>부평구</c:v>
                </c:pt>
                <c:pt idx="6">
                  <c:v>계양구</c:v>
                </c:pt>
                <c:pt idx="7">
                  <c:v>서   구</c:v>
                </c:pt>
                <c:pt idx="8">
                  <c:v>강화군</c:v>
                </c:pt>
                <c:pt idx="9">
                  <c:v>옹진군</c:v>
                </c:pt>
              </c:strCache>
            </c:strRef>
          </c:cat>
          <c:val>
            <c:numRef>
              <c:f>Sheet1!$G$31:$G$40</c:f>
              <c:numCache>
                <c:formatCode>_-* #,##0_-;\-* #,##0_-;_-* "-"_-;_-@_-</c:formatCode>
                <c:ptCount val="10"/>
                <c:pt idx="0">
                  <c:v>114187</c:v>
                </c:pt>
                <c:pt idx="1">
                  <c:v>75408</c:v>
                </c:pt>
                <c:pt idx="2">
                  <c:v>416844</c:v>
                </c:pt>
                <c:pt idx="3">
                  <c:v>312003</c:v>
                </c:pt>
                <c:pt idx="4">
                  <c:v>523173</c:v>
                </c:pt>
                <c:pt idx="5">
                  <c:v>565033</c:v>
                </c:pt>
                <c:pt idx="6">
                  <c:v>345994</c:v>
                </c:pt>
                <c:pt idx="7">
                  <c:v>504877</c:v>
                </c:pt>
                <c:pt idx="8">
                  <c:v>67549</c:v>
                </c:pt>
                <c:pt idx="9">
                  <c:v>20763</c:v>
                </c:pt>
              </c:numCache>
            </c:numRef>
          </c:val>
        </c:ser>
        <c:shape val="box"/>
        <c:axId val="34228864"/>
        <c:axId val="34234752"/>
        <c:axId val="0"/>
      </c:bar3DChart>
      <c:catAx>
        <c:axId val="34228864"/>
        <c:scaling>
          <c:orientation val="minMax"/>
        </c:scaling>
        <c:axPos val="b"/>
        <c:tickLblPos val="nextTo"/>
        <c:crossAx val="34234752"/>
        <c:crosses val="autoZero"/>
        <c:auto val="1"/>
        <c:lblAlgn val="ctr"/>
        <c:lblOffset val="100"/>
      </c:catAx>
      <c:valAx>
        <c:axId val="34234752"/>
        <c:scaling>
          <c:orientation val="minMax"/>
        </c:scaling>
        <c:axPos val="l"/>
        <c:majorGridlines/>
        <c:numFmt formatCode="#,##0;\-#,##0;&quot;단&quot;&quot;위&quot;\:\ &quot;명&quot;" sourceLinked="0"/>
        <c:tickLblPos val="nextTo"/>
        <c:crossAx val="34228864"/>
        <c:crosses val="autoZero"/>
        <c:crossBetween val="between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title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Sheet1!$G$46</c:f>
              <c:strCache>
                <c:ptCount val="1"/>
                <c:pt idx="0">
                  <c:v>동별 인구</c:v>
                </c:pt>
              </c:strCache>
            </c:strRef>
          </c:tx>
          <c:dPt>
            <c:idx val="1"/>
            <c:spPr>
              <a:solidFill>
                <a:srgbClr val="FFC000"/>
              </a:solidFill>
            </c:spPr>
          </c:dPt>
          <c:dPt>
            <c:idx val="3"/>
            <c:spPr>
              <a:solidFill>
                <a:srgbClr val="00B050"/>
              </a:solidFill>
            </c:spPr>
          </c:dPt>
          <c:dPt>
            <c:idx val="18"/>
            <c:spPr>
              <a:solidFill>
                <a:srgbClr val="FF0000"/>
              </a:solidFill>
            </c:spPr>
          </c:dPt>
          <c:cat>
            <c:strRef>
              <c:f>Sheet1!$F$47:$F$66</c:f>
              <c:strCache>
                <c:ptCount val="20"/>
                <c:pt idx="0">
                  <c:v>검암경서동</c:v>
                </c:pt>
                <c:pt idx="1">
                  <c:v>연희동</c:v>
                </c:pt>
                <c:pt idx="2">
                  <c:v>청라1동</c:v>
                </c:pt>
                <c:pt idx="3">
                  <c:v>청라2동</c:v>
                </c:pt>
                <c:pt idx="4">
                  <c:v>가정1동 </c:v>
                </c:pt>
                <c:pt idx="5">
                  <c:v>가정2동</c:v>
                </c:pt>
                <c:pt idx="6">
                  <c:v>가정3동</c:v>
                </c:pt>
                <c:pt idx="7">
                  <c:v>신현원창동</c:v>
                </c:pt>
                <c:pt idx="8">
                  <c:v>석남1동</c:v>
                </c:pt>
                <c:pt idx="9">
                  <c:v>석남2동</c:v>
                </c:pt>
                <c:pt idx="10">
                  <c:v>석남3동</c:v>
                </c:pt>
                <c:pt idx="11">
                  <c:v>가좌1동</c:v>
                </c:pt>
                <c:pt idx="12">
                  <c:v>가좌2동</c:v>
                </c:pt>
                <c:pt idx="13">
                  <c:v>가좌3동</c:v>
                </c:pt>
                <c:pt idx="14">
                  <c:v>가좌4동</c:v>
                </c:pt>
                <c:pt idx="15">
                  <c:v>검단1동</c:v>
                </c:pt>
                <c:pt idx="16">
                  <c:v>검단2동</c:v>
                </c:pt>
                <c:pt idx="17">
                  <c:v>검단3동</c:v>
                </c:pt>
                <c:pt idx="18">
                  <c:v>검단4동</c:v>
                </c:pt>
                <c:pt idx="19">
                  <c:v>검단5동</c:v>
                </c:pt>
              </c:strCache>
            </c:strRef>
          </c:cat>
          <c:val>
            <c:numRef>
              <c:f>Sheet1!$G$47:$G$66</c:f>
              <c:numCache>
                <c:formatCode>_-* #,##0_-;\-* #,##0_-;_-* "-"_-;_-@_-</c:formatCode>
                <c:ptCount val="20"/>
                <c:pt idx="0">
                  <c:v>41879</c:v>
                </c:pt>
                <c:pt idx="1">
                  <c:v>46110</c:v>
                </c:pt>
                <c:pt idx="2">
                  <c:v>27769</c:v>
                </c:pt>
                <c:pt idx="3">
                  <c:v>45582</c:v>
                </c:pt>
                <c:pt idx="4">
                  <c:v>13353</c:v>
                </c:pt>
                <c:pt idx="5">
                  <c:v>7873</c:v>
                </c:pt>
                <c:pt idx="6">
                  <c:v>11674</c:v>
                </c:pt>
                <c:pt idx="7">
                  <c:v>27952</c:v>
                </c:pt>
                <c:pt idx="8">
                  <c:v>23769</c:v>
                </c:pt>
                <c:pt idx="9">
                  <c:v>15869</c:v>
                </c:pt>
                <c:pt idx="10">
                  <c:v>17737</c:v>
                </c:pt>
                <c:pt idx="11">
                  <c:v>13169</c:v>
                </c:pt>
                <c:pt idx="12">
                  <c:v>23044</c:v>
                </c:pt>
                <c:pt idx="13">
                  <c:v>19444</c:v>
                </c:pt>
                <c:pt idx="14">
                  <c:v>11549</c:v>
                </c:pt>
                <c:pt idx="15">
                  <c:v>28892</c:v>
                </c:pt>
                <c:pt idx="16">
                  <c:v>24124</c:v>
                </c:pt>
                <c:pt idx="17">
                  <c:v>24665</c:v>
                </c:pt>
                <c:pt idx="18">
                  <c:v>46196</c:v>
                </c:pt>
                <c:pt idx="19">
                  <c:v>23813</c:v>
                </c:pt>
              </c:numCache>
            </c:numRef>
          </c:val>
        </c:ser>
        <c:shape val="box"/>
        <c:axId val="34366976"/>
        <c:axId val="34368512"/>
        <c:axId val="0"/>
      </c:bar3DChart>
      <c:catAx>
        <c:axId val="34366976"/>
        <c:scaling>
          <c:orientation val="minMax"/>
        </c:scaling>
        <c:axPos val="b"/>
        <c:tickLblPos val="nextTo"/>
        <c:crossAx val="34368512"/>
        <c:crosses val="autoZero"/>
        <c:auto val="1"/>
        <c:lblAlgn val="ctr"/>
        <c:lblOffset val="100"/>
      </c:catAx>
      <c:valAx>
        <c:axId val="34368512"/>
        <c:scaling>
          <c:orientation val="minMax"/>
        </c:scaling>
        <c:axPos val="l"/>
        <c:majorGridlines/>
        <c:numFmt formatCode="#,##0;\-#,##0;&quot;단&quot;&quot;위&quot;\:\ &quot;명&quot;" sourceLinked="0"/>
        <c:tickLblPos val="nextTo"/>
        <c:crossAx val="34366976"/>
        <c:crosses val="autoZero"/>
        <c:crossBetween val="between"/>
      </c:valAx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title>
      <c:tx>
        <c:rich>
          <a:bodyPr/>
          <a:lstStyle/>
          <a:p>
            <a:pPr>
              <a:defRPr/>
            </a:pPr>
            <a:r>
              <a:rPr lang="ko-KR" altLang="en-US" dirty="0" err="1"/>
              <a:t>동별</a:t>
            </a:r>
            <a:r>
              <a:rPr lang="ko-KR" altLang="en-US" dirty="0"/>
              <a:t> </a:t>
            </a:r>
            <a:r>
              <a:rPr lang="ko-KR" altLang="en-US" dirty="0" smtClean="0"/>
              <a:t>복지 대상자</a:t>
            </a:r>
            <a:endParaRPr lang="ko-KR" altLang="en-US" dirty="0"/>
          </a:p>
        </c:rich>
      </c:tx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Sheet1!$G$80</c:f>
              <c:strCache>
                <c:ptCount val="1"/>
                <c:pt idx="0">
                  <c:v>동별 수급자</c:v>
                </c:pt>
              </c:strCache>
            </c:strRef>
          </c:tx>
          <c:dPt>
            <c:idx val="1"/>
            <c:spPr>
              <a:solidFill>
                <a:srgbClr val="FF0000"/>
              </a:solidFill>
            </c:spPr>
          </c:dPt>
          <c:dPt>
            <c:idx val="7"/>
            <c:spPr>
              <a:solidFill>
                <a:srgbClr val="FFFF00"/>
              </a:solidFill>
            </c:spPr>
          </c:dPt>
          <c:dPt>
            <c:idx val="8"/>
            <c:spPr>
              <a:solidFill>
                <a:srgbClr val="00B050"/>
              </a:solidFill>
            </c:spPr>
          </c:dPt>
          <c:cat>
            <c:strRef>
              <c:f>Sheet1!$F$81:$F$100</c:f>
              <c:strCache>
                <c:ptCount val="20"/>
                <c:pt idx="0">
                  <c:v>검암경서동</c:v>
                </c:pt>
                <c:pt idx="1">
                  <c:v>연희동</c:v>
                </c:pt>
                <c:pt idx="2">
                  <c:v>청라1동</c:v>
                </c:pt>
                <c:pt idx="3">
                  <c:v>청라2동</c:v>
                </c:pt>
                <c:pt idx="4">
                  <c:v>가정1동 </c:v>
                </c:pt>
                <c:pt idx="5">
                  <c:v>가정2동</c:v>
                </c:pt>
                <c:pt idx="6">
                  <c:v>가정3동</c:v>
                </c:pt>
                <c:pt idx="7">
                  <c:v>신현원창동</c:v>
                </c:pt>
                <c:pt idx="8">
                  <c:v>석남1동</c:v>
                </c:pt>
                <c:pt idx="9">
                  <c:v>석남2동</c:v>
                </c:pt>
                <c:pt idx="10">
                  <c:v>석남3동</c:v>
                </c:pt>
                <c:pt idx="11">
                  <c:v>가좌1동</c:v>
                </c:pt>
                <c:pt idx="12">
                  <c:v>가좌2동</c:v>
                </c:pt>
                <c:pt idx="13">
                  <c:v>가좌3동</c:v>
                </c:pt>
                <c:pt idx="14">
                  <c:v>가좌4동</c:v>
                </c:pt>
                <c:pt idx="15">
                  <c:v>검단1동</c:v>
                </c:pt>
                <c:pt idx="16">
                  <c:v>검단2동</c:v>
                </c:pt>
                <c:pt idx="17">
                  <c:v>검단3동</c:v>
                </c:pt>
                <c:pt idx="18">
                  <c:v>검단4동</c:v>
                </c:pt>
                <c:pt idx="19">
                  <c:v>검단5동</c:v>
                </c:pt>
              </c:strCache>
            </c:strRef>
          </c:cat>
          <c:val>
            <c:numRef>
              <c:f>Sheet1!$G$81:$G$102</c:f>
              <c:numCache>
                <c:formatCode>_-* #,##0_-;\-* #,##0_-;_-* "-"_-;_-@_-</c:formatCode>
                <c:ptCount val="22"/>
                <c:pt idx="0">
                  <c:v>2794</c:v>
                </c:pt>
                <c:pt idx="1">
                  <c:v>5588</c:v>
                </c:pt>
                <c:pt idx="2">
                  <c:v>746</c:v>
                </c:pt>
                <c:pt idx="3">
                  <c:v>1872</c:v>
                </c:pt>
                <c:pt idx="4">
                  <c:v>2525</c:v>
                </c:pt>
                <c:pt idx="5">
                  <c:v>745</c:v>
                </c:pt>
                <c:pt idx="6">
                  <c:v>1356</c:v>
                </c:pt>
                <c:pt idx="7">
                  <c:v>2930</c:v>
                </c:pt>
                <c:pt idx="8">
                  <c:v>3317</c:v>
                </c:pt>
                <c:pt idx="9">
                  <c:v>1938</c:v>
                </c:pt>
                <c:pt idx="10">
                  <c:v>2650</c:v>
                </c:pt>
                <c:pt idx="11">
                  <c:v>2169</c:v>
                </c:pt>
                <c:pt idx="12">
                  <c:v>1697</c:v>
                </c:pt>
                <c:pt idx="13">
                  <c:v>2865</c:v>
                </c:pt>
                <c:pt idx="14">
                  <c:v>1564</c:v>
                </c:pt>
                <c:pt idx="15">
                  <c:v>2451</c:v>
                </c:pt>
                <c:pt idx="16">
                  <c:v>1968</c:v>
                </c:pt>
                <c:pt idx="17">
                  <c:v>1334</c:v>
                </c:pt>
                <c:pt idx="18">
                  <c:v>2559</c:v>
                </c:pt>
                <c:pt idx="19">
                  <c:v>2227</c:v>
                </c:pt>
              </c:numCache>
            </c:numRef>
          </c:val>
        </c:ser>
        <c:shape val="box"/>
        <c:axId val="93950720"/>
        <c:axId val="93952256"/>
        <c:axId val="0"/>
      </c:bar3DChart>
      <c:catAx>
        <c:axId val="93950720"/>
        <c:scaling>
          <c:orientation val="minMax"/>
        </c:scaling>
        <c:axPos val="b"/>
        <c:tickLblPos val="nextTo"/>
        <c:crossAx val="93952256"/>
        <c:crosses val="autoZero"/>
        <c:auto val="1"/>
        <c:lblAlgn val="ctr"/>
        <c:lblOffset val="100"/>
      </c:catAx>
      <c:valAx>
        <c:axId val="93952256"/>
        <c:scaling>
          <c:orientation val="minMax"/>
        </c:scaling>
        <c:axPos val="l"/>
        <c:majorGridlines/>
        <c:numFmt formatCode="#,##0;\-#,##0;&quot;단&quot;&quot;위&quot;\:\ &quot;명&quot;" sourceLinked="0"/>
        <c:tickLblPos val="nextTo"/>
        <c:crossAx val="93950720"/>
        <c:crosses val="autoZero"/>
        <c:crossBetween val="between"/>
      </c:valAx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title>
      <c:tx>
        <c:rich>
          <a:bodyPr/>
          <a:lstStyle/>
          <a:p>
            <a:pPr>
              <a:defRPr/>
            </a:pPr>
            <a:r>
              <a:rPr lang="ko-KR" altLang="en-US" dirty="0" smtClean="0"/>
              <a:t>분야별 복지 </a:t>
            </a:r>
            <a:r>
              <a:rPr lang="ko-KR" altLang="en-US" dirty="0"/>
              <a:t>대상자</a:t>
            </a:r>
          </a:p>
        </c:rich>
      </c:tx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Sheet1!$G$68</c:f>
              <c:strCache>
                <c:ptCount val="1"/>
                <c:pt idx="0">
                  <c:v>복지 대상자</c:v>
                </c:pt>
              </c:strCache>
            </c:strRef>
          </c:tx>
          <c:dPt>
            <c:idx val="0"/>
            <c:spPr>
              <a:solidFill>
                <a:srgbClr val="00B0F0"/>
              </a:solidFill>
            </c:spPr>
          </c:dPt>
          <c:dPt>
            <c:idx val="2"/>
            <c:spPr>
              <a:solidFill>
                <a:srgbClr val="FF0000"/>
              </a:solidFill>
            </c:spPr>
          </c:dPt>
          <c:cat>
            <c:strRef>
              <c:f>Sheet1!$F$69:$F$76</c:f>
              <c:strCache>
                <c:ptCount val="8"/>
                <c:pt idx="0">
                  <c:v>국민기초수급자</c:v>
                </c:pt>
                <c:pt idx="1">
                  <c:v>차상위본인부담경감</c:v>
                </c:pt>
                <c:pt idx="2">
                  <c:v>기초노령연금</c:v>
                </c:pt>
                <c:pt idx="3">
                  <c:v>한부모가족</c:v>
                </c:pt>
                <c:pt idx="4">
                  <c:v>차상위장애인</c:v>
                </c:pt>
                <c:pt idx="5">
                  <c:v>장애인연금</c:v>
                </c:pt>
                <c:pt idx="6">
                  <c:v>차상위자활</c:v>
                </c:pt>
                <c:pt idx="7">
                  <c:v>우선돌봄차상위</c:v>
                </c:pt>
              </c:strCache>
            </c:strRef>
          </c:cat>
          <c:val>
            <c:numRef>
              <c:f>Sheet1!$G$69:$G$76</c:f>
              <c:numCache>
                <c:formatCode>_-* #,##0_-;\-* #,##0_-;_-* "-"_-;_-@_-</c:formatCode>
                <c:ptCount val="8"/>
                <c:pt idx="0">
                  <c:v>7947</c:v>
                </c:pt>
                <c:pt idx="1">
                  <c:v>2928</c:v>
                </c:pt>
                <c:pt idx="2">
                  <c:v>25837</c:v>
                </c:pt>
                <c:pt idx="3">
                  <c:v>4413</c:v>
                </c:pt>
                <c:pt idx="4">
                  <c:v>1152</c:v>
                </c:pt>
                <c:pt idx="5">
                  <c:v>1780</c:v>
                </c:pt>
                <c:pt idx="6">
                  <c:v>49</c:v>
                </c:pt>
                <c:pt idx="7">
                  <c:v>1189</c:v>
                </c:pt>
              </c:numCache>
            </c:numRef>
          </c:val>
        </c:ser>
        <c:shape val="box"/>
        <c:axId val="35097216"/>
        <c:axId val="35099008"/>
        <c:axId val="0"/>
      </c:bar3DChart>
      <c:catAx>
        <c:axId val="35097216"/>
        <c:scaling>
          <c:orientation val="minMax"/>
        </c:scaling>
        <c:axPos val="b"/>
        <c:tickLblPos val="nextTo"/>
        <c:crossAx val="35099008"/>
        <c:crosses val="autoZero"/>
        <c:auto val="1"/>
        <c:lblAlgn val="ctr"/>
        <c:lblOffset val="100"/>
      </c:catAx>
      <c:valAx>
        <c:axId val="35099008"/>
        <c:scaling>
          <c:orientation val="minMax"/>
        </c:scaling>
        <c:axPos val="l"/>
        <c:majorGridlines/>
        <c:numFmt formatCode="#,##0;\-#,##0;&quot;단&quot;&quot;위&quot;\:\ &quot;명&quot;" sourceLinked="0"/>
        <c:tickLblPos val="nextTo"/>
        <c:crossAx val="35097216"/>
        <c:crosses val="autoZero"/>
        <c:crossBetween val="between"/>
      </c:valAx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Sheet1!$A$2:$A$8</c:f>
              <c:strCache>
                <c:ptCount val="7"/>
                <c:pt idx="0">
                  <c:v>1명</c:v>
                </c:pt>
                <c:pt idx="1">
                  <c:v>2명</c:v>
                </c:pt>
                <c:pt idx="2">
                  <c:v>3명</c:v>
                </c:pt>
                <c:pt idx="3">
                  <c:v>4명</c:v>
                </c:pt>
                <c:pt idx="4">
                  <c:v>5명</c:v>
                </c:pt>
                <c:pt idx="5">
                  <c:v>6명</c:v>
                </c:pt>
                <c:pt idx="6">
                  <c:v>7명이상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0.129</c:v>
                </c:pt>
                <c:pt idx="1">
                  <c:v>0.11400000000000007</c:v>
                </c:pt>
                <c:pt idx="2">
                  <c:v>0.23800000000000004</c:v>
                </c:pt>
                <c:pt idx="3">
                  <c:v>0.374000000000001</c:v>
                </c:pt>
                <c:pt idx="4">
                  <c:v>0.10100000000000002</c:v>
                </c:pt>
                <c:pt idx="5">
                  <c:v>3.7000000000000123E-2</c:v>
                </c:pt>
                <c:pt idx="6">
                  <c:v>7.0000000000000114E-3</c:v>
                </c:pt>
              </c:numCache>
            </c:numRef>
          </c:val>
        </c:ser>
        <c:axId val="35152256"/>
        <c:axId val="35153792"/>
      </c:barChart>
      <c:catAx>
        <c:axId val="35152256"/>
        <c:scaling>
          <c:orientation val="minMax"/>
        </c:scaling>
        <c:axPos val="b"/>
        <c:tickLblPos val="nextTo"/>
        <c:crossAx val="35153792"/>
        <c:crosses val="autoZero"/>
        <c:auto val="1"/>
        <c:lblAlgn val="ctr"/>
        <c:lblOffset val="100"/>
      </c:catAx>
      <c:valAx>
        <c:axId val="35153792"/>
        <c:scaling>
          <c:orientation val="minMax"/>
        </c:scaling>
        <c:axPos val="l"/>
        <c:majorGridlines/>
        <c:numFmt formatCode="0.0%" sourceLinked="0"/>
        <c:tickLblPos val="nextTo"/>
        <c:crossAx val="35152256"/>
        <c:crosses val="autoZero"/>
        <c:crossBetween val="between"/>
      </c:valAx>
    </c:plotArea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(2)'!$B$1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(2)'!$A$2:$A$17</c:f>
              <c:strCache>
                <c:ptCount val="16"/>
                <c:pt idx="0">
                  <c:v>가구주</c:v>
                </c:pt>
                <c:pt idx="1">
                  <c:v>가구주의 배우자</c:v>
                </c:pt>
                <c:pt idx="2">
                  <c:v>가구주의 자녀</c:v>
                </c:pt>
                <c:pt idx="3">
                  <c:v>가구주 자녀의 배우자</c:v>
                </c:pt>
                <c:pt idx="4">
                  <c:v>가구주의 부모</c:v>
                </c:pt>
                <c:pt idx="5">
                  <c:v>배우자의 부모</c:v>
                </c:pt>
                <c:pt idx="6">
                  <c:v>가구주의 손자녀</c:v>
                </c:pt>
                <c:pt idx="7">
                  <c:v>손자녀의 배우자</c:v>
                </c:pt>
                <c:pt idx="8">
                  <c:v>가구주의 조부모</c:v>
                </c:pt>
                <c:pt idx="9">
                  <c:v>배우자의 조부모</c:v>
                </c:pt>
                <c:pt idx="10">
                  <c:v>가구주의 형제·자매</c:v>
                </c:pt>
                <c:pt idx="11">
                  <c:v>배우자의 형제·자매</c:v>
                </c:pt>
                <c:pt idx="12">
                  <c:v>가구주의 형제·자매의 배우자</c:v>
                </c:pt>
                <c:pt idx="13">
                  <c:v>배우자의 형제·자매의 배우자</c:v>
                </c:pt>
                <c:pt idx="14">
                  <c:v>기타 친인척</c:v>
                </c:pt>
                <c:pt idx="15">
                  <c:v>인척관계가 아닌 동거인</c:v>
                </c:pt>
              </c:strCache>
            </c:strRef>
          </c:cat>
          <c:val>
            <c:numRef>
              <c:f>'Sheet1 (2)'!$B$2:$B$17</c:f>
              <c:numCache>
                <c:formatCode>General</c:formatCode>
                <c:ptCount val="16"/>
                <c:pt idx="0">
                  <c:v>0.29859571322986173</c:v>
                </c:pt>
                <c:pt idx="1">
                  <c:v>0.22468588322246871</c:v>
                </c:pt>
                <c:pt idx="2">
                  <c:v>0.39172209903917393</c:v>
                </c:pt>
                <c:pt idx="3">
                  <c:v>7.3909830007390983E-4</c:v>
                </c:pt>
                <c:pt idx="4">
                  <c:v>5.0997782705099783E-2</c:v>
                </c:pt>
                <c:pt idx="5">
                  <c:v>7.3909830007390983E-3</c:v>
                </c:pt>
                <c:pt idx="6">
                  <c:v>1.4781966001478197E-2</c:v>
                </c:pt>
                <c:pt idx="7">
                  <c:v>0</c:v>
                </c:pt>
                <c:pt idx="8">
                  <c:v>7.3909830007390983E-4</c:v>
                </c:pt>
                <c:pt idx="9">
                  <c:v>0</c:v>
                </c:pt>
                <c:pt idx="10">
                  <c:v>6.6518847006651893E-3</c:v>
                </c:pt>
                <c:pt idx="11">
                  <c:v>1.4781966001478197E-3</c:v>
                </c:pt>
                <c:pt idx="12">
                  <c:v>0</c:v>
                </c:pt>
                <c:pt idx="13">
                  <c:v>0</c:v>
                </c:pt>
                <c:pt idx="14">
                  <c:v>2.2172949002217408E-3</c:v>
                </c:pt>
                <c:pt idx="15">
                  <c:v>0</c:v>
                </c:pt>
              </c:numCache>
            </c:numRef>
          </c:val>
        </c:ser>
        <c:axId val="35178752"/>
        <c:axId val="35184640"/>
      </c:barChart>
      <c:catAx>
        <c:axId val="35178752"/>
        <c:scaling>
          <c:orientation val="minMax"/>
        </c:scaling>
        <c:axPos val="b"/>
        <c:tickLblPos val="nextTo"/>
        <c:txPr>
          <a:bodyPr rot="0" vert="horz" anchor="b" anchorCtr="1"/>
          <a:lstStyle/>
          <a:p>
            <a:pPr>
              <a:defRPr sz="300"/>
            </a:pPr>
            <a:endParaRPr lang="ko-KR"/>
          </a:p>
        </c:txPr>
        <c:crossAx val="35184640"/>
        <c:crosses val="autoZero"/>
        <c:auto val="1"/>
        <c:lblAlgn val="ctr"/>
        <c:lblOffset val="100"/>
      </c:catAx>
      <c:valAx>
        <c:axId val="35184640"/>
        <c:scaling>
          <c:orientation val="minMax"/>
        </c:scaling>
        <c:axPos val="l"/>
        <c:majorGridlines/>
        <c:numFmt formatCode="0.0%" sourceLinked="0"/>
        <c:tickLblPos val="nextTo"/>
        <c:crossAx val="35178752"/>
        <c:crosses val="autoZero"/>
        <c:crossBetween val="between"/>
      </c:valAx>
    </c:plotArea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2925393700787441"/>
                  <c:y val="-6.6507728200641589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9783420822397188"/>
                  <c:y val="5.6746500437445432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(3)'!$A$22:$A$23</c:f>
              <c:strCache>
                <c:ptCount val="2"/>
                <c:pt idx="0">
                  <c:v>국내</c:v>
                </c:pt>
                <c:pt idx="1">
                  <c:v>남자</c:v>
                </c:pt>
              </c:strCache>
            </c:strRef>
          </c:cat>
          <c:val>
            <c:numRef>
              <c:f>'Sheet1 (3)'!$B$22:$B$23</c:f>
              <c:numCache>
                <c:formatCode>General</c:formatCode>
                <c:ptCount val="2"/>
                <c:pt idx="0">
                  <c:v>0.51200000000000001</c:v>
                </c:pt>
                <c:pt idx="1">
                  <c:v>0.48780000000000112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0329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5.8945319335083096E-2"/>
                  <c:y val="4.748724117818610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(4)'!$A$22:$A$23</c:f>
              <c:strCache>
                <c:ptCount val="2"/>
                <c:pt idx="0">
                  <c:v>국내</c:v>
                </c:pt>
                <c:pt idx="1">
                  <c:v>국외</c:v>
                </c:pt>
              </c:strCache>
            </c:strRef>
          </c:cat>
          <c:val>
            <c:numRef>
              <c:f>'Sheet1 (4)'!$B$22:$B$23</c:f>
              <c:numCache>
                <c:formatCode>General</c:formatCode>
                <c:ptCount val="2"/>
                <c:pt idx="0">
                  <c:v>0.99299999999999999</c:v>
                </c:pt>
                <c:pt idx="1">
                  <c:v>7.0000000000000114E-3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(5)'!$B$1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(5)'!$A$2:$A$10</c:f>
              <c:strCache>
                <c:ptCount val="9"/>
                <c:pt idx="0">
                  <c:v>10대미만</c:v>
                </c:pt>
                <c:pt idx="1">
                  <c:v>10-19세</c:v>
                </c:pt>
                <c:pt idx="2">
                  <c:v>20-29세</c:v>
                </c:pt>
                <c:pt idx="3">
                  <c:v>30-39세</c:v>
                </c:pt>
                <c:pt idx="4">
                  <c:v>40-49세</c:v>
                </c:pt>
                <c:pt idx="5">
                  <c:v>50-59세</c:v>
                </c:pt>
                <c:pt idx="6">
                  <c:v>60-69세</c:v>
                </c:pt>
                <c:pt idx="7">
                  <c:v>70-79세</c:v>
                </c:pt>
                <c:pt idx="8">
                  <c:v>80세이상</c:v>
                </c:pt>
              </c:strCache>
            </c:strRef>
          </c:cat>
          <c:val>
            <c:numRef>
              <c:f>'Sheet1 (5)'!$B$2:$B$10</c:f>
              <c:numCache>
                <c:formatCode>General</c:formatCode>
                <c:ptCount val="9"/>
                <c:pt idx="0">
                  <c:v>0.15754437869822563</c:v>
                </c:pt>
                <c:pt idx="1">
                  <c:v>0.17529585798816574</c:v>
                </c:pt>
                <c:pt idx="2">
                  <c:v>7.9142011834319917E-2</c:v>
                </c:pt>
                <c:pt idx="3">
                  <c:v>0.14571005917159846</c:v>
                </c:pt>
                <c:pt idx="4">
                  <c:v>0.17825443786982356</c:v>
                </c:pt>
                <c:pt idx="5">
                  <c:v>0.10207100591716002</c:v>
                </c:pt>
                <c:pt idx="6">
                  <c:v>6.5828402366863908E-2</c:v>
                </c:pt>
                <c:pt idx="7">
                  <c:v>6.8047337278106509E-2</c:v>
                </c:pt>
                <c:pt idx="8">
                  <c:v>2.8106508875739643E-2</c:v>
                </c:pt>
              </c:numCache>
            </c:numRef>
          </c:val>
        </c:ser>
        <c:axId val="35352576"/>
        <c:axId val="35354112"/>
      </c:barChart>
      <c:catAx>
        <c:axId val="35352576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900"/>
            </a:pPr>
            <a:endParaRPr lang="ko-KR"/>
          </a:p>
        </c:txPr>
        <c:crossAx val="35354112"/>
        <c:crosses val="autoZero"/>
        <c:auto val="1"/>
        <c:lblAlgn val="ctr"/>
        <c:lblOffset val="100"/>
      </c:catAx>
      <c:valAx>
        <c:axId val="35354112"/>
        <c:scaling>
          <c:orientation val="minMax"/>
        </c:scaling>
        <c:axPos val="l"/>
        <c:majorGridlines/>
        <c:numFmt formatCode="0.0%" sourceLinked="0"/>
        <c:tickLblPos val="nextTo"/>
        <c:crossAx val="35352576"/>
        <c:crosses val="autoZero"/>
        <c:crossBetween val="between"/>
      </c:valAx>
    </c:plotArea>
    <c:plotVisOnly val="1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(6)'!$B$1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(6)'!$A$2:$A$9</c:f>
              <c:strCache>
                <c:ptCount val="8"/>
                <c:pt idx="0">
                  <c:v>미취학</c:v>
                </c:pt>
                <c:pt idx="1">
                  <c:v>무학</c:v>
                </c:pt>
                <c:pt idx="2">
                  <c:v>초등학교</c:v>
                </c:pt>
                <c:pt idx="3">
                  <c:v>중학교</c:v>
                </c:pt>
                <c:pt idx="4">
                  <c:v>고등학교</c:v>
                </c:pt>
                <c:pt idx="5">
                  <c:v>전문대학</c:v>
                </c:pt>
                <c:pt idx="6">
                  <c:v>대학교</c:v>
                </c:pt>
                <c:pt idx="7">
                  <c:v>대학원</c:v>
                </c:pt>
              </c:strCache>
            </c:strRef>
          </c:cat>
          <c:val>
            <c:numRef>
              <c:f>'Sheet1 (6)'!$B$2:$B$9</c:f>
              <c:numCache>
                <c:formatCode>General</c:formatCode>
                <c:ptCount val="8"/>
                <c:pt idx="0">
                  <c:v>0.10495195861049492</c:v>
                </c:pt>
                <c:pt idx="1">
                  <c:v>2.5868440502586843E-2</c:v>
                </c:pt>
                <c:pt idx="2">
                  <c:v>0.18181818181818263</c:v>
                </c:pt>
                <c:pt idx="3">
                  <c:v>9.9039172209903964E-2</c:v>
                </c:pt>
                <c:pt idx="4">
                  <c:v>0.32372505543237251</c:v>
                </c:pt>
                <c:pt idx="5">
                  <c:v>7.3170731707317069E-2</c:v>
                </c:pt>
                <c:pt idx="6">
                  <c:v>0.18920916481892192</c:v>
                </c:pt>
                <c:pt idx="7">
                  <c:v>2.2172949002217408E-3</c:v>
                </c:pt>
              </c:numCache>
            </c:numRef>
          </c:val>
        </c:ser>
        <c:axId val="35230848"/>
        <c:axId val="35232384"/>
      </c:barChart>
      <c:catAx>
        <c:axId val="35230848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800"/>
            </a:pPr>
            <a:endParaRPr lang="ko-KR"/>
          </a:p>
        </c:txPr>
        <c:crossAx val="35232384"/>
        <c:crosses val="autoZero"/>
        <c:auto val="1"/>
        <c:lblAlgn val="ctr"/>
        <c:lblOffset val="100"/>
      </c:catAx>
      <c:valAx>
        <c:axId val="35232384"/>
        <c:scaling>
          <c:orientation val="minMax"/>
        </c:scaling>
        <c:axPos val="l"/>
        <c:majorGridlines/>
        <c:numFmt formatCode="0.0%" sourceLinked="0"/>
        <c:tickLblPos val="nextTo"/>
        <c:crossAx val="35230848"/>
        <c:crosses val="autoZero"/>
        <c:crossBetween val="between"/>
      </c:valAx>
    </c:plotArea>
    <c:plotVisOnly val="1"/>
  </c:chart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(7)'!$B$1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(7)'!$A$2:$A$7</c:f>
              <c:strCache>
                <c:ptCount val="6"/>
                <c:pt idx="0">
                  <c:v>비해당</c:v>
                </c:pt>
                <c:pt idx="1">
                  <c:v>재학</c:v>
                </c:pt>
                <c:pt idx="2">
                  <c:v>휴학</c:v>
                </c:pt>
                <c:pt idx="3">
                  <c:v>중퇴</c:v>
                </c:pt>
                <c:pt idx="4">
                  <c:v>수료</c:v>
                </c:pt>
                <c:pt idx="5">
                  <c:v>졸업</c:v>
                </c:pt>
              </c:strCache>
            </c:strRef>
          </c:cat>
          <c:val>
            <c:numRef>
              <c:f>'Sheet1 (7)'!$B$2:$B$7</c:f>
              <c:numCache>
                <c:formatCode>General</c:formatCode>
                <c:ptCount val="6"/>
                <c:pt idx="0">
                  <c:v>0.13082039911308205</c:v>
                </c:pt>
                <c:pt idx="1">
                  <c:v>0.25351071692535132</c:v>
                </c:pt>
                <c:pt idx="2">
                  <c:v>2.9563932002956402E-3</c:v>
                </c:pt>
                <c:pt idx="3">
                  <c:v>3.6215816703621735E-2</c:v>
                </c:pt>
                <c:pt idx="4">
                  <c:v>3.6954915003695643E-3</c:v>
                </c:pt>
                <c:pt idx="5">
                  <c:v>0.57280118255728063</c:v>
                </c:pt>
              </c:numCache>
            </c:numRef>
          </c:val>
        </c:ser>
        <c:axId val="35256192"/>
        <c:axId val="35257728"/>
      </c:barChart>
      <c:catAx>
        <c:axId val="35256192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1050"/>
            </a:pPr>
            <a:endParaRPr lang="ko-KR"/>
          </a:p>
        </c:txPr>
        <c:crossAx val="35257728"/>
        <c:crosses val="autoZero"/>
        <c:auto val="1"/>
        <c:lblAlgn val="ctr"/>
        <c:lblOffset val="100"/>
      </c:catAx>
      <c:valAx>
        <c:axId val="35257728"/>
        <c:scaling>
          <c:orientation val="minMax"/>
        </c:scaling>
        <c:axPos val="l"/>
        <c:majorGridlines/>
        <c:numFmt formatCode="0.0%" sourceLinked="0"/>
        <c:tickLblPos val="nextTo"/>
        <c:crossAx val="35256192"/>
        <c:crosses val="autoZero"/>
        <c:crossBetween val="between"/>
      </c:valAx>
    </c:plotArea>
    <c:plotVisOnly val="1"/>
  </c:chart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(8)'!$B$1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(8)'!$A$2:$A$14</c:f>
              <c:strCache>
                <c:ptCount val="13"/>
                <c:pt idx="0">
                  <c:v>비해당</c:v>
                </c:pt>
                <c:pt idx="1">
                  <c:v>상용직 임금근로자</c:v>
                </c:pt>
                <c:pt idx="2">
                  <c:v>임시직 임금근로자</c:v>
                </c:pt>
                <c:pt idx="3">
                  <c:v>일용직 임금근로자</c:v>
                </c:pt>
                <c:pt idx="4">
                  <c:v>자활근로, 공공근로</c:v>
                </c:pt>
                <c:pt idx="5">
                  <c:v>고용원이 있는 자영업자</c:v>
                </c:pt>
                <c:pt idx="6">
                  <c:v>고용원이 없는 자영업자</c:v>
                </c:pt>
                <c:pt idx="7">
                  <c:v>무급가족 종사자</c:v>
                </c:pt>
                <c:pt idx="8">
                  <c:v>실업자</c:v>
                </c:pt>
                <c:pt idx="9">
                  <c:v>가정주부</c:v>
                </c:pt>
                <c:pt idx="10">
                  <c:v>학생</c:v>
                </c:pt>
                <c:pt idx="11">
                  <c:v>연로자</c:v>
                </c:pt>
                <c:pt idx="12">
                  <c:v>기타</c:v>
                </c:pt>
              </c:strCache>
            </c:strRef>
          </c:cat>
          <c:val>
            <c:numRef>
              <c:f>'Sheet1 (8)'!$B$2:$B$14</c:f>
              <c:numCache>
                <c:formatCode>General</c:formatCode>
                <c:ptCount val="13"/>
                <c:pt idx="0">
                  <c:v>0.25277161862527714</c:v>
                </c:pt>
                <c:pt idx="1">
                  <c:v>0.18107908351810839</c:v>
                </c:pt>
                <c:pt idx="2">
                  <c:v>1.5521064301552152E-2</c:v>
                </c:pt>
                <c:pt idx="3">
                  <c:v>2.5868440502586843E-2</c:v>
                </c:pt>
                <c:pt idx="4">
                  <c:v>8.8691796008869665E-3</c:v>
                </c:pt>
                <c:pt idx="5">
                  <c:v>3.0303030303030311E-2</c:v>
                </c:pt>
                <c:pt idx="6">
                  <c:v>8.2039911308203997E-2</c:v>
                </c:pt>
                <c:pt idx="7">
                  <c:v>2.5129342202512991E-2</c:v>
                </c:pt>
                <c:pt idx="8">
                  <c:v>2.9563932002956411E-2</c:v>
                </c:pt>
                <c:pt idx="9">
                  <c:v>0.14338507021433847</c:v>
                </c:pt>
                <c:pt idx="10">
                  <c:v>0.1027346637102738</c:v>
                </c:pt>
                <c:pt idx="11">
                  <c:v>9.4604582409460861E-2</c:v>
                </c:pt>
                <c:pt idx="12">
                  <c:v>8.130081300813009E-3</c:v>
                </c:pt>
              </c:numCache>
            </c:numRef>
          </c:val>
        </c:ser>
        <c:axId val="35585024"/>
        <c:axId val="35390208"/>
      </c:barChart>
      <c:catAx>
        <c:axId val="35585024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800"/>
            </a:pPr>
            <a:endParaRPr lang="ko-KR"/>
          </a:p>
        </c:txPr>
        <c:crossAx val="35390208"/>
        <c:crosses val="autoZero"/>
        <c:auto val="1"/>
        <c:lblAlgn val="ctr"/>
        <c:lblOffset val="100"/>
      </c:catAx>
      <c:valAx>
        <c:axId val="35390208"/>
        <c:scaling>
          <c:orientation val="minMax"/>
        </c:scaling>
        <c:axPos val="l"/>
        <c:majorGridlines/>
        <c:numFmt formatCode="0.0%" sourceLinked="0"/>
        <c:tickLblPos val="nextTo"/>
        <c:crossAx val="35585024"/>
        <c:crosses val="autoZero"/>
        <c:crossBetween val="between"/>
      </c:valAx>
    </c:plotArea>
    <c:plotVisOnly val="1"/>
  </c:chart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045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5.8945319335083096E-2"/>
                  <c:y val="4.748724117818610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4807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(9)'!$A$22:$A$24</c:f>
              <c:strCache>
                <c:ptCount val="3"/>
                <c:pt idx="0">
                  <c:v>비해당</c:v>
                </c:pt>
                <c:pt idx="1">
                  <c:v>의료급여 1종</c:v>
                </c:pt>
                <c:pt idx="2">
                  <c:v>의료급여 2종</c:v>
                </c:pt>
              </c:strCache>
            </c:strRef>
          </c:cat>
          <c:val>
            <c:numRef>
              <c:f>'Sheet1 (9)'!$B$22:$B$24</c:f>
              <c:numCache>
                <c:formatCode>General</c:formatCode>
                <c:ptCount val="3"/>
                <c:pt idx="0">
                  <c:v>0.8366592756836686</c:v>
                </c:pt>
                <c:pt idx="1">
                  <c:v>0.12490761271249075</c:v>
                </c:pt>
                <c:pt idx="2">
                  <c:v>3.8433111603843481E-2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(9)'!$B$1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(9)'!$A$2:$A$5</c:f>
              <c:strCache>
                <c:ptCount val="4"/>
                <c:pt idx="0">
                  <c:v> 비해당</c:v>
                </c:pt>
                <c:pt idx="1">
                  <c:v>일반수급</c:v>
                </c:pt>
                <c:pt idx="2">
                  <c:v>조건부 수급</c:v>
                </c:pt>
                <c:pt idx="3">
                  <c:v>특례수급</c:v>
                </c:pt>
              </c:strCache>
            </c:strRef>
          </c:cat>
          <c:val>
            <c:numRef>
              <c:f>'Sheet1 (9)'!$B$2:$B$5</c:f>
              <c:numCache>
                <c:formatCode>General</c:formatCode>
                <c:ptCount val="4"/>
                <c:pt idx="0">
                  <c:v>0.89423076923076628</c:v>
                </c:pt>
                <c:pt idx="1">
                  <c:v>8.653846153846198E-2</c:v>
                </c:pt>
                <c:pt idx="2">
                  <c:v>1.405325443786982E-2</c:v>
                </c:pt>
                <c:pt idx="3">
                  <c:v>5.1775147928994087E-3</c:v>
                </c:pt>
              </c:numCache>
            </c:numRef>
          </c:val>
        </c:ser>
        <c:axId val="35613312"/>
        <c:axId val="35615104"/>
      </c:barChart>
      <c:catAx>
        <c:axId val="35613312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/>
            </a:pPr>
            <a:endParaRPr lang="ko-KR"/>
          </a:p>
        </c:txPr>
        <c:crossAx val="35615104"/>
        <c:crosses val="autoZero"/>
        <c:auto val="1"/>
        <c:lblAlgn val="ctr"/>
        <c:lblOffset val="100"/>
      </c:catAx>
      <c:valAx>
        <c:axId val="35615104"/>
        <c:scaling>
          <c:orientation val="minMax"/>
        </c:scaling>
        <c:axPos val="l"/>
        <c:majorGridlines/>
        <c:numFmt formatCode="0.0%" sourceLinked="0"/>
        <c:tickLblPos val="nextTo"/>
        <c:crossAx val="35613312"/>
        <c:crosses val="autoZero"/>
        <c:crossBetween val="between"/>
      </c:valAx>
    </c:plotArea>
    <c:plotVisOnly val="1"/>
  </c:chart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(10)'!$B$1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(10)'!$A$2:$A$13</c:f>
              <c:strCache>
                <c:ptCount val="12"/>
                <c:pt idx="0">
                  <c:v>일반단독주택</c:v>
                </c:pt>
                <c:pt idx="1">
                  <c:v>다가구용 단독주택</c:v>
                </c:pt>
                <c:pt idx="2">
                  <c:v>다세대 주택</c:v>
                </c:pt>
                <c:pt idx="3">
                  <c:v>연립주택</c:v>
                </c:pt>
                <c:pt idx="4">
                  <c:v>일반 아파트</c:v>
                </c:pt>
                <c:pt idx="5">
                  <c:v>영구임대 아파트</c:v>
                </c:pt>
                <c:pt idx="6">
                  <c:v>국민임대 아파트</c:v>
                </c:pt>
                <c:pt idx="7">
                  <c:v>복합용도 주택</c:v>
                </c:pt>
                <c:pt idx="8">
                  <c:v>비거주용 건물내 주택</c:v>
                </c:pt>
                <c:pt idx="9">
                  <c:v>오피스텔</c:v>
                </c:pt>
                <c:pt idx="10">
                  <c:v>비닐하우스 등</c:v>
                </c:pt>
                <c:pt idx="11">
                  <c:v>임시 가건물</c:v>
                </c:pt>
              </c:strCache>
            </c:strRef>
          </c:cat>
          <c:val>
            <c:numRef>
              <c:f>'Sheet1 (10)'!$B$2:$B$13</c:f>
              <c:numCache>
                <c:formatCode>General</c:formatCode>
                <c:ptCount val="12"/>
                <c:pt idx="0">
                  <c:v>9.9000000000000046E-2</c:v>
                </c:pt>
                <c:pt idx="1">
                  <c:v>3.6999999999999998E-2</c:v>
                </c:pt>
                <c:pt idx="2">
                  <c:v>5.900000000000017E-2</c:v>
                </c:pt>
                <c:pt idx="3">
                  <c:v>0.21000000000000021</c:v>
                </c:pt>
                <c:pt idx="4">
                  <c:v>0.54200000000000004</c:v>
                </c:pt>
                <c:pt idx="5">
                  <c:v>1.2E-2</c:v>
                </c:pt>
                <c:pt idx="6">
                  <c:v>2.0000000000000011E-2</c:v>
                </c:pt>
                <c:pt idx="7">
                  <c:v>1.7000000000000001E-2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2.0000000000000052E-3</c:v>
                </c:pt>
              </c:numCache>
            </c:numRef>
          </c:val>
        </c:ser>
        <c:axId val="35471744"/>
        <c:axId val="35473280"/>
      </c:barChart>
      <c:catAx>
        <c:axId val="35471744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800"/>
            </a:pPr>
            <a:endParaRPr lang="ko-KR"/>
          </a:p>
        </c:txPr>
        <c:crossAx val="35473280"/>
        <c:crosses val="autoZero"/>
        <c:auto val="1"/>
        <c:lblAlgn val="ctr"/>
        <c:lblOffset val="100"/>
      </c:catAx>
      <c:valAx>
        <c:axId val="35473280"/>
        <c:scaling>
          <c:orientation val="minMax"/>
        </c:scaling>
        <c:axPos val="l"/>
        <c:majorGridlines/>
        <c:numFmt formatCode="0.0%" sourceLinked="0"/>
        <c:tickLblPos val="nextTo"/>
        <c:crossAx val="35471744"/>
        <c:crosses val="autoZero"/>
        <c:crossBetween val="between"/>
      </c:valAx>
    </c:plotArea>
    <c:plotVisOnly val="1"/>
  </c:chart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(11)'!$B$1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(11)'!$A$2:$A$6</c:f>
              <c:strCache>
                <c:ptCount val="5"/>
                <c:pt idx="0">
                  <c:v>자가</c:v>
                </c:pt>
                <c:pt idx="1">
                  <c:v>전세</c:v>
                </c:pt>
                <c:pt idx="2">
                  <c:v>보증부 월세</c:v>
                </c:pt>
                <c:pt idx="3">
                  <c:v>월세</c:v>
                </c:pt>
                <c:pt idx="4">
                  <c:v>기타</c:v>
                </c:pt>
              </c:strCache>
            </c:strRef>
          </c:cat>
          <c:val>
            <c:numRef>
              <c:f>'Sheet1 (11)'!$B$2:$B$6</c:f>
              <c:numCache>
                <c:formatCode>General</c:formatCode>
                <c:ptCount val="5"/>
                <c:pt idx="0">
                  <c:v>0.59399999999999997</c:v>
                </c:pt>
                <c:pt idx="1">
                  <c:v>0.24500000000000041</c:v>
                </c:pt>
                <c:pt idx="2">
                  <c:v>0.12100000000000002</c:v>
                </c:pt>
                <c:pt idx="3">
                  <c:v>3.500000000000001E-2</c:v>
                </c:pt>
                <c:pt idx="4">
                  <c:v>5.0000000000000114E-3</c:v>
                </c:pt>
              </c:numCache>
            </c:numRef>
          </c:val>
        </c:ser>
        <c:axId val="35727232"/>
        <c:axId val="35728768"/>
      </c:barChart>
      <c:catAx>
        <c:axId val="35727232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/>
            </a:pPr>
            <a:endParaRPr lang="ko-KR"/>
          </a:p>
        </c:txPr>
        <c:crossAx val="35728768"/>
        <c:crosses val="autoZero"/>
        <c:auto val="1"/>
        <c:lblAlgn val="ctr"/>
        <c:lblOffset val="100"/>
      </c:catAx>
      <c:valAx>
        <c:axId val="35728768"/>
        <c:scaling>
          <c:orientation val="minMax"/>
        </c:scaling>
        <c:axPos val="l"/>
        <c:majorGridlines/>
        <c:numFmt formatCode="0.0%" sourceLinked="0"/>
        <c:tickLblPos val="nextTo"/>
        <c:crossAx val="35727232"/>
        <c:crosses val="autoZero"/>
        <c:crossBetween val="between"/>
      </c:valAx>
    </c:plotArea>
    <c:plotVisOnly val="1"/>
  </c:chart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(12)'!$B$1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(12)'!$A$2:$A$7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'Sheet1 (12)'!$B$2:$B$7</c:f>
              <c:numCache>
                <c:formatCode>General</c:formatCode>
                <c:ptCount val="6"/>
                <c:pt idx="0">
                  <c:v>7.0000000000000114E-3</c:v>
                </c:pt>
                <c:pt idx="1">
                  <c:v>0.161</c:v>
                </c:pt>
                <c:pt idx="2">
                  <c:v>0.14100000000000001</c:v>
                </c:pt>
                <c:pt idx="3">
                  <c:v>0.26</c:v>
                </c:pt>
                <c:pt idx="4">
                  <c:v>0.20300000000000001</c:v>
                </c:pt>
                <c:pt idx="5">
                  <c:v>0.22800000000000001</c:v>
                </c:pt>
              </c:numCache>
            </c:numRef>
          </c:val>
        </c:ser>
        <c:axId val="35675136"/>
        <c:axId val="35693312"/>
      </c:barChart>
      <c:catAx>
        <c:axId val="35675136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700"/>
            </a:pPr>
            <a:endParaRPr lang="ko-KR"/>
          </a:p>
        </c:txPr>
        <c:crossAx val="35693312"/>
        <c:crosses val="autoZero"/>
        <c:auto val="1"/>
        <c:lblAlgn val="ctr"/>
        <c:lblOffset val="100"/>
      </c:catAx>
      <c:valAx>
        <c:axId val="35693312"/>
        <c:scaling>
          <c:orientation val="minMax"/>
        </c:scaling>
        <c:axPos val="l"/>
        <c:majorGridlines/>
        <c:numFmt formatCode="0.0%" sourceLinked="0"/>
        <c:tickLblPos val="nextTo"/>
        <c:crossAx val="35675136"/>
        <c:crosses val="autoZero"/>
        <c:crossBetween val="between"/>
      </c:valAx>
    </c:plotArea>
    <c:plotVisOnly val="1"/>
  </c:chart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(13)'!$B$1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(13)'!$A$2:$A$7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'Sheet1 (13)'!$B$2:$B$7</c:f>
              <c:numCache>
                <c:formatCode>General</c:formatCode>
                <c:ptCount val="6"/>
                <c:pt idx="0">
                  <c:v>1.2E-2</c:v>
                </c:pt>
                <c:pt idx="1">
                  <c:v>0.40600000000000008</c:v>
                </c:pt>
                <c:pt idx="2">
                  <c:v>0.161</c:v>
                </c:pt>
                <c:pt idx="3">
                  <c:v>0.15600000000000044</c:v>
                </c:pt>
                <c:pt idx="4">
                  <c:v>0.16600000000000001</c:v>
                </c:pt>
                <c:pt idx="5">
                  <c:v>9.9000000000000046E-2</c:v>
                </c:pt>
              </c:numCache>
            </c:numRef>
          </c:val>
        </c:ser>
        <c:axId val="35704832"/>
        <c:axId val="35706368"/>
      </c:barChart>
      <c:catAx>
        <c:axId val="35704832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700"/>
            </a:pPr>
            <a:endParaRPr lang="ko-KR"/>
          </a:p>
        </c:txPr>
        <c:crossAx val="35706368"/>
        <c:crosses val="autoZero"/>
        <c:auto val="1"/>
        <c:lblAlgn val="ctr"/>
        <c:lblOffset val="100"/>
      </c:catAx>
      <c:valAx>
        <c:axId val="35706368"/>
        <c:scaling>
          <c:orientation val="minMax"/>
        </c:scaling>
        <c:axPos val="l"/>
        <c:majorGridlines/>
        <c:numFmt formatCode="0.0%" sourceLinked="0"/>
        <c:tickLblPos val="nextTo"/>
        <c:crossAx val="35704832"/>
        <c:crosses val="autoZero"/>
        <c:crossBetween val="between"/>
      </c:valAx>
    </c:plotArea>
    <c:plotVisOnly val="1"/>
  </c:chart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(14)'!$B$1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(14)'!$A$2:$A$7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'Sheet1 (14)'!$B$2:$B$7</c:f>
              <c:numCache>
                <c:formatCode>General</c:formatCode>
                <c:ptCount val="6"/>
                <c:pt idx="0">
                  <c:v>1.7000000000000001E-2</c:v>
                </c:pt>
                <c:pt idx="1">
                  <c:v>0.34700000000000031</c:v>
                </c:pt>
                <c:pt idx="2">
                  <c:v>0.17100000000000001</c:v>
                </c:pt>
                <c:pt idx="3">
                  <c:v>0.20300000000000001</c:v>
                </c:pt>
                <c:pt idx="4">
                  <c:v>0.20300000000000001</c:v>
                </c:pt>
                <c:pt idx="5">
                  <c:v>5.900000000000017E-2</c:v>
                </c:pt>
              </c:numCache>
            </c:numRef>
          </c:val>
        </c:ser>
        <c:axId val="35828864"/>
        <c:axId val="35830400"/>
      </c:barChart>
      <c:catAx>
        <c:axId val="35828864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800"/>
            </a:pPr>
            <a:endParaRPr lang="ko-KR"/>
          </a:p>
        </c:txPr>
        <c:crossAx val="35830400"/>
        <c:crosses val="autoZero"/>
        <c:auto val="1"/>
        <c:lblAlgn val="ctr"/>
        <c:lblOffset val="100"/>
      </c:catAx>
      <c:valAx>
        <c:axId val="35830400"/>
        <c:scaling>
          <c:orientation val="minMax"/>
        </c:scaling>
        <c:axPos val="l"/>
        <c:majorGridlines/>
        <c:numFmt formatCode="0.0%" sourceLinked="0"/>
        <c:tickLblPos val="nextTo"/>
        <c:crossAx val="35828864"/>
        <c:crosses val="autoZero"/>
        <c:crossBetween val="between"/>
      </c:valAx>
    </c:plotArea>
    <c:plotVisOnly val="1"/>
  </c:chart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(15)'!$B$1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(15)'!$A$2:$A$7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'Sheet1 (15)'!$B$2:$B$7</c:f>
              <c:numCache>
                <c:formatCode>General</c:formatCode>
                <c:ptCount val="6"/>
                <c:pt idx="0">
                  <c:v>2.5000000000000001E-2</c:v>
                </c:pt>
                <c:pt idx="1">
                  <c:v>0.498000000000001</c:v>
                </c:pt>
                <c:pt idx="2">
                  <c:v>0.14100000000000001</c:v>
                </c:pt>
                <c:pt idx="3">
                  <c:v>0.20800000000000021</c:v>
                </c:pt>
                <c:pt idx="4">
                  <c:v>7.3999999999999996E-2</c:v>
                </c:pt>
                <c:pt idx="5">
                  <c:v>5.3999999999999999E-2</c:v>
                </c:pt>
              </c:numCache>
            </c:numRef>
          </c:val>
        </c:ser>
        <c:axId val="35919744"/>
        <c:axId val="35921280"/>
      </c:barChart>
      <c:catAx>
        <c:axId val="35919744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800"/>
            </a:pPr>
            <a:endParaRPr lang="ko-KR"/>
          </a:p>
        </c:txPr>
        <c:crossAx val="35921280"/>
        <c:crosses val="autoZero"/>
        <c:auto val="1"/>
        <c:lblAlgn val="ctr"/>
        <c:lblOffset val="100"/>
      </c:catAx>
      <c:valAx>
        <c:axId val="35921280"/>
        <c:scaling>
          <c:orientation val="minMax"/>
        </c:scaling>
        <c:axPos val="l"/>
        <c:majorGridlines/>
        <c:numFmt formatCode="0.0%" sourceLinked="0"/>
        <c:tickLblPos val="nextTo"/>
        <c:crossAx val="35919744"/>
        <c:crosses val="autoZero"/>
        <c:crossBetween val="between"/>
      </c:valAx>
    </c:plotArea>
    <c:plotVisOnly val="1"/>
  </c:chart>
  <c:externalData r:id="rId1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(16)'!$B$1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(16)'!$A$2:$A$7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'Sheet1 (16)'!$B$2:$B$7</c:f>
              <c:numCache>
                <c:formatCode>General</c:formatCode>
                <c:ptCount val="6"/>
                <c:pt idx="0">
                  <c:v>1.4999999999999998E-2</c:v>
                </c:pt>
                <c:pt idx="1">
                  <c:v>0.39600000000000135</c:v>
                </c:pt>
                <c:pt idx="2">
                  <c:v>0.12400000000000012</c:v>
                </c:pt>
                <c:pt idx="3">
                  <c:v>0.18800000000000044</c:v>
                </c:pt>
                <c:pt idx="4">
                  <c:v>0.20500000000000004</c:v>
                </c:pt>
                <c:pt idx="5">
                  <c:v>7.1999999999999995E-2</c:v>
                </c:pt>
              </c:numCache>
            </c:numRef>
          </c:val>
        </c:ser>
        <c:axId val="35986432"/>
        <c:axId val="35996416"/>
      </c:barChart>
      <c:catAx>
        <c:axId val="35986432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800"/>
            </a:pPr>
            <a:endParaRPr lang="ko-KR"/>
          </a:p>
        </c:txPr>
        <c:crossAx val="35996416"/>
        <c:crosses val="autoZero"/>
        <c:auto val="1"/>
        <c:lblAlgn val="ctr"/>
        <c:lblOffset val="100"/>
      </c:catAx>
      <c:valAx>
        <c:axId val="35996416"/>
        <c:scaling>
          <c:orientation val="minMax"/>
        </c:scaling>
        <c:axPos val="l"/>
        <c:majorGridlines/>
        <c:numFmt formatCode="0.0%" sourceLinked="0"/>
        <c:tickLblPos val="nextTo"/>
        <c:crossAx val="35986432"/>
        <c:crosses val="autoZero"/>
        <c:crossBetween val="between"/>
      </c:valAx>
    </c:plotArea>
    <c:plotVisOnly val="1"/>
  </c:chart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(17)'!$B$1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(17)'!$A$2:$A$7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'Sheet1 (17)'!$B$2:$B$7</c:f>
              <c:numCache>
                <c:formatCode>General</c:formatCode>
                <c:ptCount val="6"/>
                <c:pt idx="0">
                  <c:v>1.2E-2</c:v>
                </c:pt>
                <c:pt idx="1">
                  <c:v>0.53700000000000003</c:v>
                </c:pt>
                <c:pt idx="2">
                  <c:v>0.252</c:v>
                </c:pt>
                <c:pt idx="3">
                  <c:v>0.12400000000000012</c:v>
                </c:pt>
                <c:pt idx="4">
                  <c:v>4.7000000000000014E-2</c:v>
                </c:pt>
                <c:pt idx="5">
                  <c:v>2.700000000000009E-2</c:v>
                </c:pt>
              </c:numCache>
            </c:numRef>
          </c:val>
        </c:ser>
        <c:axId val="36016128"/>
        <c:axId val="36017664"/>
      </c:barChart>
      <c:catAx>
        <c:axId val="36016128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700"/>
            </a:pPr>
            <a:endParaRPr lang="ko-KR"/>
          </a:p>
        </c:txPr>
        <c:crossAx val="36017664"/>
        <c:crosses val="autoZero"/>
        <c:auto val="1"/>
        <c:lblAlgn val="ctr"/>
        <c:lblOffset val="100"/>
      </c:catAx>
      <c:valAx>
        <c:axId val="36017664"/>
        <c:scaling>
          <c:orientation val="minMax"/>
        </c:scaling>
        <c:axPos val="l"/>
        <c:majorGridlines/>
        <c:numFmt formatCode="0.0%" sourceLinked="0"/>
        <c:tickLblPos val="nextTo"/>
        <c:crossAx val="36016128"/>
        <c:crosses val="autoZero"/>
        <c:crossBetween val="between"/>
      </c:valAx>
    </c:plotArea>
    <c:plotVisOnly val="1"/>
  </c:chart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(18)'!$B$1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(18)'!$A$2:$A$7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'Sheet1 (18)'!$B$2:$B$7</c:f>
              <c:numCache>
                <c:formatCode>General</c:formatCode>
                <c:ptCount val="6"/>
                <c:pt idx="0">
                  <c:v>1.4999999999999998E-2</c:v>
                </c:pt>
                <c:pt idx="1">
                  <c:v>0.39900000000000135</c:v>
                </c:pt>
                <c:pt idx="2">
                  <c:v>0.23</c:v>
                </c:pt>
                <c:pt idx="3">
                  <c:v>0.193</c:v>
                </c:pt>
                <c:pt idx="4">
                  <c:v>0.12100000000000002</c:v>
                </c:pt>
                <c:pt idx="5">
                  <c:v>4.2000000000000023E-2</c:v>
                </c:pt>
              </c:numCache>
            </c:numRef>
          </c:val>
        </c:ser>
        <c:axId val="36119680"/>
        <c:axId val="36121216"/>
      </c:barChart>
      <c:catAx>
        <c:axId val="36119680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/>
            </a:pPr>
            <a:endParaRPr lang="ko-KR"/>
          </a:p>
        </c:txPr>
        <c:crossAx val="36121216"/>
        <c:crosses val="autoZero"/>
        <c:auto val="1"/>
        <c:lblAlgn val="ctr"/>
        <c:lblOffset val="100"/>
      </c:catAx>
      <c:valAx>
        <c:axId val="36121216"/>
        <c:scaling>
          <c:orientation val="minMax"/>
        </c:scaling>
        <c:axPos val="l"/>
        <c:majorGridlines/>
        <c:numFmt formatCode="0.0%" sourceLinked="0"/>
        <c:tickLblPos val="nextTo"/>
        <c:crossAx val="36119680"/>
        <c:crosses val="autoZero"/>
        <c:crossBetween val="between"/>
      </c:valAx>
    </c:plotArea>
    <c:plotVisOnly val="1"/>
  </c:chart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0706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-7.5925387375258988E-2"/>
                  <c:y val="8.140441660328344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008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(19)'!$A$22:$A$24</c:f>
              <c:strCache>
                <c:ptCount val="2"/>
                <c:pt idx="0">
                  <c:v>꼭필요하다</c:v>
                </c:pt>
                <c:pt idx="1">
                  <c:v>있으면 좋다</c:v>
                </c:pt>
              </c:strCache>
            </c:strRef>
          </c:cat>
          <c:val>
            <c:numRef>
              <c:f>'Sheet1 (19)'!$B$22:$B$24</c:f>
              <c:numCache>
                <c:formatCode>General</c:formatCode>
                <c:ptCount val="3"/>
                <c:pt idx="0">
                  <c:v>0.98799999999999999</c:v>
                </c:pt>
                <c:pt idx="1">
                  <c:v>1.2E-2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7"/>
          <c:dLbls>
            <c:dLbl>
              <c:idx val="0"/>
              <c:layout>
                <c:manualLayout>
                  <c:x val="-4.0365048118985079E-2"/>
                  <c:y val="-0.32576698745990729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-6.2538998575448423E-2"/>
                  <c:y val="1.4883984095819421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026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(19)'!$B$40:$B$41</c:f>
              <c:strCache>
                <c:ptCount val="2"/>
                <c:pt idx="0">
                  <c:v>갖고있다</c:v>
                </c:pt>
                <c:pt idx="1">
                  <c:v>안(못) 갖고있다</c:v>
                </c:pt>
              </c:strCache>
            </c:strRef>
          </c:cat>
          <c:val>
            <c:numRef>
              <c:f>'Sheet1 (19)'!$C$40:$C$41</c:f>
              <c:numCache>
                <c:formatCode>General</c:formatCode>
                <c:ptCount val="2"/>
                <c:pt idx="0">
                  <c:v>0.98799999999999999</c:v>
                </c:pt>
                <c:pt idx="1">
                  <c:v>1.2E-2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11833459631082655"/>
          <c:y val="0.12498613407189529"/>
          <c:w val="0.76333080737834846"/>
          <c:h val="0.75002773185620941"/>
        </c:manualLayout>
      </c:layout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5711040341739443"/>
                  <c:y val="-0.2064752989673022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5.8945319335083096E-2"/>
                  <c:y val="4.748724117818610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026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(20)'!$A$22:$A$24</c:f>
              <c:strCache>
                <c:ptCount val="2"/>
                <c:pt idx="0">
                  <c:v>꼭필요하다</c:v>
                </c:pt>
                <c:pt idx="1">
                  <c:v>있으면 좋다</c:v>
                </c:pt>
              </c:strCache>
            </c:strRef>
          </c:cat>
          <c:val>
            <c:numRef>
              <c:f>'Sheet1 (20)'!$B$22:$B$24</c:f>
              <c:numCache>
                <c:formatCode>General</c:formatCode>
                <c:ptCount val="3"/>
                <c:pt idx="0">
                  <c:v>0.78200000000000003</c:v>
                </c:pt>
                <c:pt idx="1">
                  <c:v>0.21800000000000044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0756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3.7442747031785455E-2"/>
                  <c:y val="1.6628664400137643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043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(20)'!$B$40:$B$41</c:f>
              <c:strCache>
                <c:ptCount val="2"/>
                <c:pt idx="0">
                  <c:v>갖고있다</c:v>
                </c:pt>
                <c:pt idx="1">
                  <c:v>안(못) 갖고있다</c:v>
                </c:pt>
              </c:strCache>
            </c:strRef>
          </c:cat>
          <c:val>
            <c:numRef>
              <c:f>'Sheet1 (20)'!$C$40:$C$41</c:f>
              <c:numCache>
                <c:formatCode>General</c:formatCode>
                <c:ptCount val="2"/>
                <c:pt idx="0">
                  <c:v>0.92600000000000005</c:v>
                </c:pt>
                <c:pt idx="1">
                  <c:v>7.3999999999999996E-2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0756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5.8945319335083096E-2"/>
                  <c:y val="4.748724117818610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043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(21)'!$A$22:$A$24</c:f>
              <c:strCache>
                <c:ptCount val="2"/>
                <c:pt idx="0">
                  <c:v>꼭필요하다</c:v>
                </c:pt>
                <c:pt idx="1">
                  <c:v>있으면 좋다</c:v>
                </c:pt>
              </c:strCache>
            </c:strRef>
          </c:cat>
          <c:val>
            <c:numRef>
              <c:f>'Sheet1 (21)'!$B$22:$B$24</c:f>
              <c:numCache>
                <c:formatCode>General</c:formatCode>
                <c:ptCount val="3"/>
                <c:pt idx="0">
                  <c:v>0.79</c:v>
                </c:pt>
                <c:pt idx="1">
                  <c:v>0.21000000000000021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0779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5.8945319335083096E-2"/>
                  <c:y val="4.748724117818610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06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(21)'!$B$40:$B$41</c:f>
              <c:strCache>
                <c:ptCount val="2"/>
                <c:pt idx="0">
                  <c:v>갖고있다</c:v>
                </c:pt>
                <c:pt idx="1">
                  <c:v>안(못) 갖고있다</c:v>
                </c:pt>
              </c:strCache>
            </c:strRef>
          </c:cat>
          <c:val>
            <c:numRef>
              <c:f>'Sheet1 (21)'!$C$40:$C$41</c:f>
              <c:numCache>
                <c:formatCode>General</c:formatCode>
                <c:ptCount val="2"/>
                <c:pt idx="0">
                  <c:v>0.87600000000000222</c:v>
                </c:pt>
                <c:pt idx="1">
                  <c:v>0.12400000000000012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0779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5.8945319335083096E-2"/>
                  <c:y val="4.748724117818610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06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(22)'!$A$22:$A$24</c:f>
              <c:strCache>
                <c:ptCount val="2"/>
                <c:pt idx="0">
                  <c:v>꼭필요하다</c:v>
                </c:pt>
                <c:pt idx="1">
                  <c:v>있으면 좋다</c:v>
                </c:pt>
              </c:strCache>
            </c:strRef>
          </c:cat>
          <c:val>
            <c:numRef>
              <c:f>'Sheet1 (22)'!$B$22:$B$24</c:f>
              <c:numCache>
                <c:formatCode>General</c:formatCode>
                <c:ptCount val="3"/>
                <c:pt idx="0">
                  <c:v>0.8</c:v>
                </c:pt>
                <c:pt idx="1">
                  <c:v>0.2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0806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5.8945319335083096E-2"/>
                  <c:y val="4.748724117818610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078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(22)'!$B$40:$B$41</c:f>
              <c:strCache>
                <c:ptCount val="2"/>
                <c:pt idx="0">
                  <c:v>갖고있다</c:v>
                </c:pt>
                <c:pt idx="1">
                  <c:v>안(못) 갖고있다</c:v>
                </c:pt>
              </c:strCache>
            </c:strRef>
          </c:cat>
          <c:val>
            <c:numRef>
              <c:f>'Sheet1 (22)'!$C$40:$C$41</c:f>
              <c:numCache>
                <c:formatCode>General</c:formatCode>
                <c:ptCount val="2"/>
                <c:pt idx="0">
                  <c:v>0.88400000000000001</c:v>
                </c:pt>
                <c:pt idx="1">
                  <c:v>0.11600000000000002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0806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altLang="en-US" dirty="0" smtClean="0"/>
                      <a:t>89.4%</a:t>
                    </a:r>
                    <a:endParaRPr lang="en-US" altLang="en-US" dirty="0"/>
                  </a:p>
                </c:rich>
              </c:tx>
              <c:numFmt formatCode="0.0%" sourceLinked="0"/>
              <c:spPr/>
              <c:showVal val="1"/>
            </c:dLbl>
            <c:dLbl>
              <c:idx val="1"/>
              <c:layout>
                <c:manualLayout>
                  <c:x val="0.19216039272239119"/>
                  <c:y val="-1.801903697395500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078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(23)'!$A$22:$A$24</c:f>
              <c:strCache>
                <c:ptCount val="2"/>
                <c:pt idx="0">
                  <c:v>꼭필요하다</c:v>
                </c:pt>
                <c:pt idx="1">
                  <c:v>있으면 좋다</c:v>
                </c:pt>
              </c:strCache>
            </c:strRef>
          </c:cat>
          <c:val>
            <c:numRef>
              <c:f>'Sheet1 (23)'!$B$22:$B$24</c:f>
              <c:numCache>
                <c:formatCode>General</c:formatCode>
                <c:ptCount val="3"/>
                <c:pt idx="0">
                  <c:v>0.94299999999999995</c:v>
                </c:pt>
                <c:pt idx="1">
                  <c:v>5.7000000000000023E-2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0829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9.5011716090075984E-2"/>
                  <c:y val="4.1315072806899882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099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(23)'!$B$40:$B$41</c:f>
              <c:strCache>
                <c:ptCount val="2"/>
                <c:pt idx="0">
                  <c:v>갖고있다</c:v>
                </c:pt>
                <c:pt idx="1">
                  <c:v>안(못) 갖고있다</c:v>
                </c:pt>
              </c:strCache>
            </c:strRef>
          </c:cat>
          <c:val>
            <c:numRef>
              <c:f>'Sheet1 (23)'!$C$40:$C$41</c:f>
              <c:numCache>
                <c:formatCode>General</c:formatCode>
                <c:ptCount val="2"/>
                <c:pt idx="0">
                  <c:v>0.98</c:v>
                </c:pt>
                <c:pt idx="1">
                  <c:v>2.0000000000000011E-2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3966492401696121"/>
                  <c:y val="0.12039201218133816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2366395941425905"/>
                  <c:y val="-0.13532865301526514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099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(24)'!$A$22:$A$24</c:f>
              <c:strCache>
                <c:ptCount val="2"/>
                <c:pt idx="0">
                  <c:v>꼭필요하다</c:v>
                </c:pt>
                <c:pt idx="1">
                  <c:v>있으면 좋다</c:v>
                </c:pt>
              </c:strCache>
            </c:strRef>
          </c:cat>
          <c:val>
            <c:numRef>
              <c:f>'Sheet1 (24)'!$B$22:$B$24</c:f>
              <c:numCache>
                <c:formatCode>General</c:formatCode>
                <c:ptCount val="3"/>
                <c:pt idx="0">
                  <c:v>0.36100000000000032</c:v>
                </c:pt>
                <c:pt idx="1">
                  <c:v>0.63900000000000223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116411497639499"/>
                  <c:y val="-2.9255902544756487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8488390265418628"/>
                  <c:y val="8.886123400161151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116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(24)'!$B$40:$B$41</c:f>
              <c:strCache>
                <c:ptCount val="2"/>
                <c:pt idx="0">
                  <c:v>갖고있다</c:v>
                </c:pt>
                <c:pt idx="1">
                  <c:v>안(못) 갖고있다</c:v>
                </c:pt>
              </c:strCache>
            </c:strRef>
          </c:cat>
          <c:val>
            <c:numRef>
              <c:f>'Sheet1 (24)'!$C$40:$C$41</c:f>
              <c:numCache>
                <c:formatCode>General</c:formatCode>
                <c:ptCount val="2"/>
                <c:pt idx="0">
                  <c:v>0.52</c:v>
                </c:pt>
                <c:pt idx="1">
                  <c:v>0.48000000000000032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3714985412163134"/>
                  <c:y val="-0.15677615587963994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5.8945319335083096E-2"/>
                  <c:y val="4.748724117818610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116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(25)'!$A$22:$A$24</c:f>
              <c:strCache>
                <c:ptCount val="2"/>
                <c:pt idx="0">
                  <c:v>꼭필요하다</c:v>
                </c:pt>
                <c:pt idx="1">
                  <c:v>있으면 좋다</c:v>
                </c:pt>
              </c:strCache>
            </c:strRef>
          </c:cat>
          <c:val>
            <c:numRef>
              <c:f>'Sheet1 (25)'!$B$22:$B$24</c:f>
              <c:numCache>
                <c:formatCode>General</c:formatCode>
                <c:ptCount val="3"/>
                <c:pt idx="0">
                  <c:v>0.70000000000000062</c:v>
                </c:pt>
                <c:pt idx="1">
                  <c:v>0.30000000000000032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0699815314098183"/>
                  <c:y val="-0.1864077761219305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4065555029558494"/>
                  <c:y val="8.066806844759776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137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(25)'!$B$40:$B$41</c:f>
              <c:strCache>
                <c:ptCount val="2"/>
                <c:pt idx="0">
                  <c:v>갖고있다</c:v>
                </c:pt>
                <c:pt idx="1">
                  <c:v>안(못) 갖고있다</c:v>
                </c:pt>
              </c:strCache>
            </c:strRef>
          </c:cat>
          <c:val>
            <c:numRef>
              <c:f>'Sheet1 (25)'!$C$40:$C$41</c:f>
              <c:numCache>
                <c:formatCode>General</c:formatCode>
                <c:ptCount val="2"/>
                <c:pt idx="0">
                  <c:v>0.76200000000000223</c:v>
                </c:pt>
                <c:pt idx="1">
                  <c:v>0.23800000000000004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9690261688095415"/>
                  <c:y val="-0.1846718420175536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4445785485114507"/>
                  <c:y val="0.1003978724586160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137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(26)'!$A$22:$A$24</c:f>
              <c:strCache>
                <c:ptCount val="2"/>
                <c:pt idx="0">
                  <c:v>꼭필요하다</c:v>
                </c:pt>
                <c:pt idx="1">
                  <c:v>있으면 좋다</c:v>
                </c:pt>
              </c:strCache>
            </c:strRef>
          </c:cat>
          <c:val>
            <c:numRef>
              <c:f>'Sheet1 (26)'!$B$22:$B$24</c:f>
              <c:numCache>
                <c:formatCode>General</c:formatCode>
                <c:ptCount val="3"/>
                <c:pt idx="0">
                  <c:v>0.79200000000000004</c:v>
                </c:pt>
                <c:pt idx="1">
                  <c:v>0.20800000000000021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0906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-6.6635713358591114E-3"/>
                  <c:y val="0.1005765625293924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161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(26)'!$B$40:$B$41</c:f>
              <c:strCache>
                <c:ptCount val="2"/>
                <c:pt idx="0">
                  <c:v>갖고있다</c:v>
                </c:pt>
                <c:pt idx="1">
                  <c:v>안(못) 갖고있다</c:v>
                </c:pt>
              </c:strCache>
            </c:strRef>
          </c:cat>
          <c:val>
            <c:numRef>
              <c:f>'Sheet1 (26)'!$C$40:$C$41</c:f>
              <c:numCache>
                <c:formatCode>General</c:formatCode>
                <c:ptCount val="2"/>
                <c:pt idx="0">
                  <c:v>0.95500000000000063</c:v>
                </c:pt>
                <c:pt idx="1">
                  <c:v>4.5000000000000012E-2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2461479186450876"/>
                  <c:y val="-8.0893234162754152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5.8945319335083096E-2"/>
                  <c:y val="4.748724117818610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161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(27)'!$A$22:$A$24</c:f>
              <c:strCache>
                <c:ptCount val="2"/>
                <c:pt idx="0">
                  <c:v>꼭필요하다</c:v>
                </c:pt>
                <c:pt idx="1">
                  <c:v>있으면 좋다</c:v>
                </c:pt>
              </c:strCache>
            </c:strRef>
          </c:cat>
          <c:val>
            <c:numRef>
              <c:f>'Sheet1 (27)'!$B$22:$B$24</c:f>
              <c:numCache>
                <c:formatCode>General</c:formatCode>
                <c:ptCount val="3"/>
                <c:pt idx="0">
                  <c:v>0.71000000000000063</c:v>
                </c:pt>
                <c:pt idx="1">
                  <c:v>0.29000000000000031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1324604231884351"/>
                  <c:y val="-0.15880137854614146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5970123597994199"/>
                  <c:y val="7.1339293260336833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182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(27)'!$B$40:$B$41</c:f>
              <c:strCache>
                <c:ptCount val="2"/>
                <c:pt idx="0">
                  <c:v>갖고있다</c:v>
                </c:pt>
                <c:pt idx="1">
                  <c:v>안(못) 갖고있다</c:v>
                </c:pt>
              </c:strCache>
            </c:strRef>
          </c:cat>
          <c:val>
            <c:numRef>
              <c:f>'Sheet1 (27)'!$C$40:$C$41</c:f>
              <c:numCache>
                <c:formatCode>General</c:formatCode>
                <c:ptCount val="2"/>
                <c:pt idx="0">
                  <c:v>0.77000000000000224</c:v>
                </c:pt>
                <c:pt idx="1">
                  <c:v>0.23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1738621274461143"/>
                  <c:y val="-2.1074226830506235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5849985958081558"/>
                  <c:y val="0.1422808873268872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182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(28)'!$A$22:$A$24</c:f>
              <c:strCache>
                <c:ptCount val="2"/>
                <c:pt idx="0">
                  <c:v>꼭필요하다</c:v>
                </c:pt>
                <c:pt idx="1">
                  <c:v>있으면 좋다</c:v>
                </c:pt>
              </c:strCache>
            </c:strRef>
          </c:cat>
          <c:val>
            <c:numRef>
              <c:f>'Sheet1 (28)'!$B$22:$B$24</c:f>
              <c:numCache>
                <c:formatCode>General</c:formatCode>
                <c:ptCount val="3"/>
                <c:pt idx="0">
                  <c:v>0.61600000000000199</c:v>
                </c:pt>
                <c:pt idx="1">
                  <c:v>0.38400000000000112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3254240058007123"/>
                  <c:y val="-9.6896086543487109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5465868911424271"/>
                  <c:y val="0.1292269629713538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199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(28)'!$B$40:$B$41</c:f>
              <c:strCache>
                <c:ptCount val="2"/>
                <c:pt idx="0">
                  <c:v>갖고있다</c:v>
                </c:pt>
                <c:pt idx="1">
                  <c:v>안(못) 갖고있다</c:v>
                </c:pt>
              </c:strCache>
            </c:strRef>
          </c:cat>
          <c:val>
            <c:numRef>
              <c:f>'Sheet1 (28)'!$C$40:$C$41</c:f>
              <c:numCache>
                <c:formatCode>General</c:formatCode>
                <c:ptCount val="2"/>
                <c:pt idx="0">
                  <c:v>0.66100000000000259</c:v>
                </c:pt>
                <c:pt idx="1">
                  <c:v>0.33900000000000136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9849611019371342"/>
                  <c:y val="-5.1900635838625322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7367000422765699"/>
                  <c:y val="6.052840736389849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199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(29)'!$A$22:$A$24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(29)'!$B$22:$B$24</c:f>
              <c:numCache>
                <c:formatCode>General</c:formatCode>
                <c:ptCount val="3"/>
                <c:pt idx="0">
                  <c:v>0.6660000000000027</c:v>
                </c:pt>
                <c:pt idx="1">
                  <c:v>0.33400000000000135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1252199560420063"/>
                  <c:y val="-0.14678691322459436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0877675163484322"/>
                  <c:y val="0.12154796546944949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216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(29)'!$B$40:$B$41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(29)'!$C$40:$C$41</c:f>
              <c:numCache>
                <c:formatCode>General</c:formatCode>
                <c:ptCount val="2"/>
                <c:pt idx="0">
                  <c:v>0.77500000000000235</c:v>
                </c:pt>
                <c:pt idx="1">
                  <c:v>0.22500000000000001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3473065964986765"/>
                  <c:y val="-8.8545532985626091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5239465969695901"/>
                  <c:y val="0.1163577226758703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216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(30)'!$A$22:$A$24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(30)'!$B$22:$B$24</c:f>
              <c:numCache>
                <c:formatCode>General</c:formatCode>
                <c:ptCount val="3"/>
                <c:pt idx="0">
                  <c:v>0.70300000000000062</c:v>
                </c:pt>
                <c:pt idx="1">
                  <c:v>0.29700000000000032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2066785660633629"/>
                  <c:y val="-0.1465907879583397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267606135190342"/>
                  <c:y val="8.0668068447597732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23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(30)'!$B$40:$B$41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(30)'!$C$40:$C$41</c:f>
              <c:numCache>
                <c:formatCode>General</c:formatCode>
                <c:ptCount val="2"/>
                <c:pt idx="0">
                  <c:v>0.77500000000000235</c:v>
                </c:pt>
                <c:pt idx="1">
                  <c:v>0.22500000000000001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567878361539867"/>
                  <c:y val="-3.2403386385160951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9745595881764341"/>
                  <c:y val="0.13549640802938306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23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(31)'!$A$22:$A$24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(31)'!$B$22:$B$24</c:f>
              <c:numCache>
                <c:formatCode>General</c:formatCode>
                <c:ptCount val="3"/>
                <c:pt idx="0">
                  <c:v>0.55900000000000005</c:v>
                </c:pt>
                <c:pt idx="1">
                  <c:v>0.441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7863074042527625"/>
                  <c:y val="-0.1607145682416626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3519055641648126"/>
                  <c:y val="7.619198300315301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248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(31)'!$B$40:$B$41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(31)'!$C$40:$C$41</c:f>
              <c:numCache>
                <c:formatCode>General</c:formatCode>
                <c:ptCount val="2"/>
                <c:pt idx="0">
                  <c:v>0.79500000000000004</c:v>
                </c:pt>
                <c:pt idx="1">
                  <c:v>0.20500000000000004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5320722112011274"/>
                  <c:y val="-0.157416222391471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0624362217979309"/>
                  <c:y val="9.340082620725559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248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(32)'!$A$22:$A$24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(32)'!$B$22:$B$24</c:f>
              <c:numCache>
                <c:formatCode>General</c:formatCode>
                <c:ptCount val="3"/>
                <c:pt idx="0">
                  <c:v>0.76500000000000223</c:v>
                </c:pt>
                <c:pt idx="1">
                  <c:v>0.23500000000000001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5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9806280005097824"/>
                  <c:y val="-0.15283832132896374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9.9634545652603296E-2"/>
                  <c:y val="0.1011545793462237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265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(32)'!$B$40:$B$41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(32)'!$C$40:$C$41</c:f>
              <c:numCache>
                <c:formatCode>General</c:formatCode>
                <c:ptCount val="2"/>
                <c:pt idx="0">
                  <c:v>0.79700000000000004</c:v>
                </c:pt>
                <c:pt idx="1">
                  <c:v>0.20300000000000001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5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3514555880019344"/>
                  <c:y val="-0.1849412967496993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4984260781603231"/>
                  <c:y val="7.5652233695266483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265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(33)'!$A$22:$A$24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(33)'!$B$22:$B$24</c:f>
              <c:numCache>
                <c:formatCode>General</c:formatCode>
                <c:ptCount val="3"/>
                <c:pt idx="0">
                  <c:v>0.70500000000000063</c:v>
                </c:pt>
                <c:pt idx="1">
                  <c:v>0.29500000000000032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5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781974842580473"/>
                  <c:y val="-0.17506695898832644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4915770624363517"/>
                  <c:y val="8.3368178376485136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282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(33)'!$B$40:$B$41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(33)'!$C$40:$C$41</c:f>
              <c:numCache>
                <c:formatCode>General</c:formatCode>
                <c:ptCount val="2"/>
                <c:pt idx="0">
                  <c:v>0.70800000000000063</c:v>
                </c:pt>
                <c:pt idx="1">
                  <c:v>0.29200000000000031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5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1104370831679534"/>
                  <c:y val="-0.10909623086536149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787538643440538"/>
                  <c:y val="8.811263899137153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282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(34)'!$A$22:$A$24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(34)'!$B$22:$B$24</c:f>
              <c:numCache>
                <c:formatCode>General</c:formatCode>
                <c:ptCount val="3"/>
                <c:pt idx="0">
                  <c:v>0.70300000000000062</c:v>
                </c:pt>
                <c:pt idx="1">
                  <c:v>0.29700000000000032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5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1464996726474803"/>
                  <c:y val="-0.11889845950694668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4514922771333921"/>
                  <c:y val="7.5069987859359935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296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(34)'!$B$40:$B$41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(34)'!$C$40:$C$41</c:f>
              <c:numCache>
                <c:formatCode>General</c:formatCode>
                <c:ptCount val="2"/>
                <c:pt idx="0">
                  <c:v>0.70000000000000062</c:v>
                </c:pt>
                <c:pt idx="1">
                  <c:v>0.29000000000000031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5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0437417743586742"/>
                  <c:y val="-5.8421267734065016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5453489105595061"/>
                  <c:y val="0.12573472631829719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296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(35)'!$A$22:$A$24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(35)'!$B$22:$B$24</c:f>
              <c:numCache>
                <c:formatCode>General</c:formatCode>
                <c:ptCount val="3"/>
                <c:pt idx="0">
                  <c:v>0.63900000000000223</c:v>
                </c:pt>
                <c:pt idx="1">
                  <c:v>0.36100000000000032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5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0269761967165598"/>
                  <c:y val="-2.1102597980961112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7936035151951071"/>
                  <c:y val="0.13341809556849854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31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(35)'!$B$40:$B$41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(35)'!$C$40:$C$41</c:f>
              <c:numCache>
                <c:formatCode>General</c:formatCode>
                <c:ptCount val="2"/>
                <c:pt idx="0">
                  <c:v>0.57399999999999995</c:v>
                </c:pt>
                <c:pt idx="1">
                  <c:v>0.42600000000000032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5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112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082838130994484"/>
                  <c:y val="0.1354804412127809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31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(36)'!$A$22:$A$24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(36)'!$B$22:$B$24</c:f>
              <c:numCache>
                <c:formatCode>General</c:formatCode>
                <c:ptCount val="3"/>
                <c:pt idx="0">
                  <c:v>0.91300000000000003</c:v>
                </c:pt>
                <c:pt idx="1">
                  <c:v>8.7000000000000022E-2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6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3.5956924994984575E-2"/>
                  <c:y val="-0.2925864112248394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9.4209392616884061E-2"/>
                  <c:y val="0.1072122046906711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331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(36)'!$B$40:$B$41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(36)'!$C$40:$C$41</c:f>
              <c:numCache>
                <c:formatCode>General</c:formatCode>
                <c:ptCount val="2"/>
                <c:pt idx="0">
                  <c:v>0.91300000000000003</c:v>
                </c:pt>
                <c:pt idx="1">
                  <c:v>8.7000000000000022E-2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6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7110749445155663"/>
                  <c:y val="-0.21863461297444245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1219350790199011"/>
                  <c:y val="9.340082620725559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331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(37)'!$A$22:$A$24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(37)'!$B$22:$B$24</c:f>
              <c:numCache>
                <c:formatCode>General</c:formatCode>
                <c:ptCount val="3"/>
                <c:pt idx="0">
                  <c:v>0.82700000000000062</c:v>
                </c:pt>
                <c:pt idx="1">
                  <c:v>0.17300000000000001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6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7209157684383717"/>
                  <c:y val="-0.17496204584756159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0932086880432682"/>
                  <c:y val="7.5413977331299981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352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(37)'!$B$40:$B$41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(37)'!$C$40:$C$41</c:f>
              <c:numCache>
                <c:formatCode>General</c:formatCode>
                <c:ptCount val="2"/>
                <c:pt idx="0">
                  <c:v>0.88900000000000001</c:v>
                </c:pt>
                <c:pt idx="1">
                  <c:v>0.111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6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6872935056658379"/>
                  <c:y val="-0.1277465293017024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4325500757495291"/>
                  <c:y val="9.8825968446098228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352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(38)'!$A$22:$A$24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(38)'!$B$22:$B$24</c:f>
              <c:numCache>
                <c:formatCode>General</c:formatCode>
                <c:ptCount val="3"/>
                <c:pt idx="0">
                  <c:v>0.75500000000000222</c:v>
                </c:pt>
                <c:pt idx="1">
                  <c:v>0.24500000000000041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6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8805704217669975"/>
                  <c:y val="-0.26835749884163768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9.6728735624584714E-2"/>
                  <c:y val="0.11207295986981139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369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(38)'!$B$40:$B$41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(38)'!$C$40:$C$41</c:f>
              <c:numCache>
                <c:formatCode>General</c:formatCode>
                <c:ptCount val="2"/>
                <c:pt idx="0">
                  <c:v>0.89900000000000002</c:v>
                </c:pt>
                <c:pt idx="1">
                  <c:v>0.10100000000000002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6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10281623163230581"/>
          <c:y val="0.15403670782769224"/>
          <c:w val="0.78630429040892724"/>
          <c:h val="0.72009172521467801"/>
        </c:manualLayout>
      </c:layout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120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5.8945319335083096E-2"/>
                  <c:y val="4.748724117818610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369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(39)'!$A$22:$A$24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(39)'!$B$22:$B$24</c:f>
              <c:numCache>
                <c:formatCode>General</c:formatCode>
                <c:ptCount val="3"/>
                <c:pt idx="0">
                  <c:v>0.83700000000000063</c:v>
                </c:pt>
                <c:pt idx="1">
                  <c:v>0.16300000000000001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6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122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0815178400187529"/>
                  <c:y val="0.102652480143863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393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(39)'!$B$40:$B$41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(39)'!$C$40:$C$41</c:f>
              <c:numCache>
                <c:formatCode>General</c:formatCode>
                <c:ptCount val="2"/>
                <c:pt idx="0">
                  <c:v>0.89600000000000002</c:v>
                </c:pt>
                <c:pt idx="1">
                  <c:v>0.10400000000000002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6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122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6.6450358943568918E-2"/>
                  <c:y val="6.7837547964756093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393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(40)'!$A$22:$A$24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(40)'!$B$22:$B$24</c:f>
              <c:numCache>
                <c:formatCode>General</c:formatCode>
                <c:ptCount val="3"/>
                <c:pt idx="0">
                  <c:v>0.95300000000000062</c:v>
                </c:pt>
                <c:pt idx="1">
                  <c:v>4.7000000000000014E-2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6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8.5471167251830502E-2"/>
                  <c:y val="-0.2867073377768921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0815210688061083"/>
                  <c:y val="0.1412299996801427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411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(40)'!$B$40:$B$41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(40)'!$C$40:$C$41</c:f>
              <c:numCache>
                <c:formatCode>General</c:formatCode>
                <c:ptCount val="2"/>
                <c:pt idx="0">
                  <c:v>0.86900000000000199</c:v>
                </c:pt>
                <c:pt idx="1">
                  <c:v>0.13100000000000001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6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125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8.6256333206215216E-2"/>
                  <c:y val="9.8825968446098228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411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(41)'!$A$22:$A$24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(41)'!$B$22:$B$24</c:f>
              <c:numCache>
                <c:formatCode>General</c:formatCode>
                <c:ptCount val="3"/>
                <c:pt idx="0">
                  <c:v>0.93799999999999994</c:v>
                </c:pt>
                <c:pt idx="1">
                  <c:v>6.2000000000000034E-2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7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8430765621307582"/>
                  <c:y val="-0.1773406802138617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1292377335736919"/>
                  <c:y val="7.8734766786982296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425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(41)'!$B$40:$B$41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(41)'!$C$40:$C$41</c:f>
              <c:numCache>
                <c:formatCode>General</c:formatCode>
                <c:ptCount val="2"/>
                <c:pt idx="0">
                  <c:v>0.79700000000000004</c:v>
                </c:pt>
                <c:pt idx="1">
                  <c:v>0.20300000000000001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7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6"/>
          <c:dLbls>
            <c:dLbl>
              <c:idx val="0"/>
              <c:layout>
                <c:manualLayout>
                  <c:x val="-0.15129885285584177"/>
                  <c:y val="0.1318882740270132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29856250593977129"/>
                  <c:y val="9.2255391556683164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425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(42)'!$A$22:$A$24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(42)'!$B$22:$B$24</c:f>
              <c:numCache>
                <c:formatCode>General</c:formatCode>
                <c:ptCount val="3"/>
                <c:pt idx="0">
                  <c:v>0.42100000000000032</c:v>
                </c:pt>
                <c:pt idx="1">
                  <c:v>0.57900000000000063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7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8730565796727874"/>
                  <c:y val="0.1500687652971434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27200913577490082"/>
                  <c:y val="4.7487244977938929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442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(42)'!$B$40:$B$41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(42)'!$C$40:$C$41</c:f>
              <c:numCache>
                <c:formatCode>General</c:formatCode>
                <c:ptCount val="2"/>
                <c:pt idx="0">
                  <c:v>0.46300000000000002</c:v>
                </c:pt>
                <c:pt idx="1">
                  <c:v>0.53700000000000003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7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7554685492282832"/>
                  <c:y val="-0.2271890080547866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6933682030505962"/>
                  <c:y val="0.14606508587041464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442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(43)'!$A$22:$A$24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(43)'!$B$22:$B$24</c:f>
              <c:numCache>
                <c:formatCode>General</c:formatCode>
                <c:ptCount val="3"/>
                <c:pt idx="0">
                  <c:v>0.86400000000000199</c:v>
                </c:pt>
                <c:pt idx="1">
                  <c:v>0.13600000000000001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7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11580723881209035"/>
          <c:y val="0.13405656922311163"/>
          <c:w val="0.78478776212102919"/>
          <c:h val="0.74381297598813023"/>
        </c:manualLayout>
      </c:layout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6179524451283614"/>
                  <c:y val="-0.21246889350073808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3275546649842596"/>
                  <c:y val="0.1309698654321108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456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(43)'!$B$40:$B$41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(43)'!$C$40:$C$41</c:f>
              <c:numCache>
                <c:formatCode>General</c:formatCode>
                <c:ptCount val="2"/>
                <c:pt idx="0">
                  <c:v>0.86900000000000199</c:v>
                </c:pt>
                <c:pt idx="1">
                  <c:v>0.13100000000000001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7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2908538694911645"/>
                  <c:y val="0.1374746615161019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30820670108580089"/>
                  <c:y val="-2.5372905989444021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456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(44)'!$A$22:$A$24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(44)'!$B$22:$B$24</c:f>
              <c:numCache>
                <c:formatCode>General</c:formatCode>
                <c:ptCount val="3"/>
                <c:pt idx="0">
                  <c:v>0.35600000000000032</c:v>
                </c:pt>
                <c:pt idx="1">
                  <c:v>0.64400000000000224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7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398274041634599"/>
                  <c:y val="0.1287982862011804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29403803202869527"/>
                  <c:y val="9.1138725447737004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473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(44)'!$B$40:$B$41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(44)'!$C$40:$C$41</c:f>
              <c:numCache>
                <c:formatCode>General</c:formatCode>
                <c:ptCount val="2"/>
                <c:pt idx="0">
                  <c:v>0.39600000000000135</c:v>
                </c:pt>
                <c:pt idx="1">
                  <c:v>0.60400000000000065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7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8226250882512777"/>
                  <c:y val="5.781037713054420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9198875208882524"/>
                  <c:y val="0.1480978099414164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473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(45)'!$A$22:$A$24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(45)'!$B$22:$B$24</c:f>
              <c:numCache>
                <c:formatCode>General</c:formatCode>
                <c:ptCount val="3"/>
                <c:pt idx="0">
                  <c:v>0.53500000000000003</c:v>
                </c:pt>
                <c:pt idx="1">
                  <c:v>0.46500000000000002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7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3150476342998186"/>
                  <c:y val="-1.5688474865948605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6966050592514767"/>
                  <c:y val="0.1428959798664658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494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(45)'!$B$40:$B$41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(45)'!$C$40:$C$41</c:f>
              <c:numCache>
                <c:formatCode>General</c:formatCode>
                <c:ptCount val="2"/>
                <c:pt idx="0">
                  <c:v>0.61600000000000199</c:v>
                </c:pt>
                <c:pt idx="1">
                  <c:v>0.38400000000000112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7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8039845496707457"/>
                  <c:y val="9.6710111950890645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24206618467791532"/>
                  <c:y val="5.452837804272238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494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(46)'!$A$22:$A$24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(46)'!$B$22:$B$24</c:f>
              <c:numCache>
                <c:formatCode>General</c:formatCode>
                <c:ptCount val="3"/>
                <c:pt idx="0">
                  <c:v>0.47300000000000031</c:v>
                </c:pt>
                <c:pt idx="1">
                  <c:v>0.52700000000000002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8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8420348851228677"/>
                  <c:y val="0.12997059186228546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25846316061755931"/>
                  <c:y val="2.0942586202211823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511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(46)'!$B$40:$B$41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(46)'!$C$40:$C$41</c:f>
              <c:numCache>
                <c:formatCode>General</c:formatCode>
                <c:ptCount val="2"/>
                <c:pt idx="0">
                  <c:v>0.46300000000000002</c:v>
                </c:pt>
                <c:pt idx="1">
                  <c:v>0.53700000000000003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8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4921894443851871"/>
                  <c:y val="0.1199461290167531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34115880912835761"/>
                  <c:y val="-5.3390322449447603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511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(47)'!$A$22:$A$24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(47)'!$B$22:$B$24</c:f>
              <c:numCache>
                <c:formatCode>General</c:formatCode>
                <c:ptCount val="3"/>
                <c:pt idx="0">
                  <c:v>0.36900000000000038</c:v>
                </c:pt>
                <c:pt idx="1">
                  <c:v>0.63100000000000223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8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3531310660817419"/>
                  <c:y val="0.13163306328200869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28614229909671285"/>
                  <c:y val="-0.12585138960349274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529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(47)'!$B$40:$B$41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(47)'!$C$40:$C$41</c:f>
              <c:numCache>
                <c:formatCode>General</c:formatCode>
                <c:ptCount val="2"/>
                <c:pt idx="0">
                  <c:v>0.35100000000000031</c:v>
                </c:pt>
                <c:pt idx="1">
                  <c:v>0.64900000000000224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8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2581780893025186"/>
                  <c:y val="-0.18687809857101248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5050585070110079"/>
                  <c:y val="9.3783902012248468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529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(48)'!$A$22:$A$24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(48)'!$B$22:$B$24</c:f>
              <c:numCache>
                <c:formatCode>General</c:formatCode>
                <c:ptCount val="3"/>
                <c:pt idx="0">
                  <c:v>0.77200000000000224</c:v>
                </c:pt>
                <c:pt idx="1">
                  <c:v>0.22800000000000001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8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6530354337380307"/>
                  <c:y val="-0.12141794253261216"/>
                </c:manualLayout>
              </c:layout>
              <c:tx>
                <c:rich>
                  <a:bodyPr/>
                  <a:lstStyle/>
                  <a:p>
                    <a:pPr>
                      <a:defRPr sz="900"/>
                    </a:pPr>
                    <a:r>
                      <a:rPr lang="en-US" altLang="en-US" sz="900" dirty="0" smtClean="0"/>
                      <a:t>72.3%</a:t>
                    </a:r>
                    <a:endParaRPr lang="en-US" altLang="en-US" sz="900" dirty="0"/>
                  </a:p>
                </c:rich>
              </c:tx>
              <c:numFmt formatCode="0.0%" sourceLinked="0"/>
              <c:spPr/>
              <c:showVal val="1"/>
            </c:dLbl>
            <c:dLbl>
              <c:idx val="1"/>
              <c:layout>
                <c:manualLayout>
                  <c:x val="0.16229477277927609"/>
                  <c:y val="8.0183250993102986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553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(48)'!$B$40:$B$41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(48)'!$C$40:$C$41</c:f>
              <c:numCache>
                <c:formatCode>General</c:formatCode>
                <c:ptCount val="2"/>
                <c:pt idx="0">
                  <c:v>0.72300000000000064</c:v>
                </c:pt>
                <c:pt idx="1">
                  <c:v>0.27700000000000002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8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498929770585259"/>
                  <c:y val="2.6369133205787869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7729429086728127"/>
                  <c:y val="0.15438595970038699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553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(49)'!$A$22:$A$24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(49)'!$B$22:$B$24</c:f>
              <c:numCache>
                <c:formatCode>General</c:formatCode>
                <c:ptCount val="3"/>
                <c:pt idx="0">
                  <c:v>0.60400000000000065</c:v>
                </c:pt>
                <c:pt idx="1">
                  <c:v>0.39600000000000135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8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6063726876395857"/>
                  <c:y val="3.219307095246705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561065356147282"/>
                  <c:y val="0.1832652013925748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577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(49)'!$B$40:$B$41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(49)'!$C$40:$C$41</c:f>
              <c:numCache>
                <c:formatCode>General</c:formatCode>
                <c:ptCount val="2"/>
                <c:pt idx="0">
                  <c:v>0.60900000000000065</c:v>
                </c:pt>
                <c:pt idx="1">
                  <c:v>0.39100000000000118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8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0922653186870291"/>
                  <c:y val="-3.1862952614794249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8514543706728123"/>
                  <c:y val="0.1263404171252787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577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(50)'!$A$22:$A$24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(50)'!$B$22:$B$24</c:f>
              <c:numCache>
                <c:formatCode>General</c:formatCode>
                <c:ptCount val="3"/>
                <c:pt idx="0">
                  <c:v>0.60600000000000065</c:v>
                </c:pt>
                <c:pt idx="1">
                  <c:v>0.39400000000000135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8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9.6775287704421453E-2"/>
                  <c:y val="0.1239053812420521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31535554209569988"/>
                  <c:y val="-5.6087610171247143E-4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598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(50)'!$B$40:$B$41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(50)'!$C$40:$C$41</c:f>
              <c:numCache>
                <c:formatCode>General</c:formatCode>
                <c:ptCount val="2"/>
                <c:pt idx="0">
                  <c:v>0.36900000000000038</c:v>
                </c:pt>
                <c:pt idx="1">
                  <c:v>0.63100000000000223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8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0922653186870291"/>
                  <c:y val="-0.16089238845144438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5771016277286429"/>
                  <c:y val="0.1048350407811931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598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(51)'!$A$22:$A$24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(51)'!$B$22:$B$24</c:f>
              <c:numCache>
                <c:formatCode>General</c:formatCode>
                <c:ptCount val="3"/>
                <c:pt idx="0">
                  <c:v>0.84200000000000064</c:v>
                </c:pt>
                <c:pt idx="1">
                  <c:v>0.15800000000000053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9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4036503129416567"/>
                  <c:y val="4.5636208950465993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20253502927518677"/>
                  <c:y val="7.1511230054257482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615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(51)'!$B$40:$B$41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(51)'!$C$40:$C$41</c:f>
              <c:numCache>
                <c:formatCode>General</c:formatCode>
                <c:ptCount val="2"/>
                <c:pt idx="0">
                  <c:v>0.52</c:v>
                </c:pt>
                <c:pt idx="1">
                  <c:v>0.48000000000000032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9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9276562651890725"/>
                  <c:y val="-0.196734682358253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4124925742306968"/>
                  <c:y val="0.1048350407811931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615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(52)'!$A$22:$A$24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(52)'!$B$22:$B$24</c:f>
              <c:numCache>
                <c:formatCode>General</c:formatCode>
                <c:ptCount val="3"/>
                <c:pt idx="0">
                  <c:v>0.84200000000000064</c:v>
                </c:pt>
                <c:pt idx="1">
                  <c:v>0.15800000000000053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9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1216030688471746"/>
                  <c:y val="-4.9490458721930926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6663759337775086"/>
                  <c:y val="0.11955930082490385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629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(52)'!$B$40:$B$41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(52)'!$C$40:$C$41</c:f>
              <c:numCache>
                <c:formatCode>General</c:formatCode>
                <c:ptCount val="2"/>
                <c:pt idx="0">
                  <c:v>0.69099999999999995</c:v>
                </c:pt>
                <c:pt idx="1">
                  <c:v>0.309000000000001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9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8604409016774305"/>
                  <c:y val="-0.1250500945446335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7417150016741734"/>
                  <c:y val="9.0497558772895545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629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(53)'!$A$22:$A$24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(53)'!$B$22:$B$24</c:f>
              <c:numCache>
                <c:formatCode>General</c:formatCode>
                <c:ptCount val="3"/>
                <c:pt idx="0">
                  <c:v>0.75000000000000211</c:v>
                </c:pt>
                <c:pt idx="1">
                  <c:v>0.25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9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5831415303856294"/>
                  <c:y val="9.4653753590009423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25894528568544417"/>
                  <c:y val="3.5475176976272636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647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(53)'!$B$40:$B$41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(53)'!$C$40:$C$41</c:f>
              <c:numCache>
                <c:formatCode>General</c:formatCode>
                <c:ptCount val="2"/>
                <c:pt idx="0">
                  <c:v>0.45500000000000002</c:v>
                </c:pt>
                <c:pt idx="1">
                  <c:v>0.54500000000000004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9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12285624790728364"/>
          <c:y val="0.15568989360200944"/>
          <c:w val="0.75428750418543367"/>
          <c:h val="0.71729404792142915"/>
        </c:manualLayout>
      </c:layout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0373956341877018"/>
                  <c:y val="-7.4870883075099481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5222362636769171"/>
                  <c:y val="0.1191719583439167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647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(54)'!$A$22:$A$24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(54)'!$B$22:$B$24</c:f>
              <c:numCache>
                <c:formatCode>General</c:formatCode>
                <c:ptCount val="3"/>
                <c:pt idx="0">
                  <c:v>0.73500000000000065</c:v>
                </c:pt>
                <c:pt idx="1">
                  <c:v>0.26500000000000001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9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2754492226933291"/>
                  <c:y val="-1.9460414490276703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6663759337775089"/>
                  <c:y val="9.5535265439581199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664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(54)'!$B$40:$B$41</c:f>
              <c:strCache>
                <c:ptCount val="2"/>
                <c:pt idx="0">
                  <c:v>갖고(하고)있다</c:v>
                </c:pt>
                <c:pt idx="1">
                  <c:v>안(못) 갖고(하고) 있다</c:v>
                </c:pt>
              </c:strCache>
            </c:strRef>
          </c:cat>
          <c:val>
            <c:numRef>
              <c:f>'Sheet1 (54)'!$C$40:$C$41</c:f>
              <c:numCache>
                <c:formatCode>General</c:formatCode>
                <c:ptCount val="2"/>
                <c:pt idx="0">
                  <c:v>0.64600000000000224</c:v>
                </c:pt>
                <c:pt idx="1">
                  <c:v>0.35400000000000031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9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8908298001211449"/>
                  <c:y val="5.6491478797606492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-0.10515727841712109"/>
                  <c:y val="-0.1867471503379690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0.22756915001009542"/>
                  <c:y val="3.4140613435772772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(55)'!$B$40:$B$42</c:f>
              <c:strCache>
                <c:ptCount val="3"/>
                <c:pt idx="0">
                  <c:v>갖고(하고)있다</c:v>
                </c:pt>
                <c:pt idx="1">
                  <c:v>안(못) 갖고(하고) 있다</c:v>
                </c:pt>
                <c:pt idx="2">
                  <c:v>해당없다</c:v>
                </c:pt>
              </c:strCache>
            </c:strRef>
          </c:cat>
          <c:val>
            <c:numRef>
              <c:f>'Sheet1 (55)'!$C$40:$C$42</c:f>
              <c:numCache>
                <c:formatCode>General</c:formatCode>
                <c:ptCount val="3"/>
                <c:pt idx="0">
                  <c:v>0.41600000000000031</c:v>
                </c:pt>
                <c:pt idx="1">
                  <c:v>9.2000000000000026E-2</c:v>
                </c:pt>
                <c:pt idx="2">
                  <c:v>0.49300000000000038</c:v>
                </c:pt>
              </c:numCache>
            </c:numRef>
          </c:val>
        </c:ser>
      </c:pie3DChart>
    </c:plotArea>
    <c:plotVisOnly val="1"/>
  </c:chart>
  <c:externalData r:id="rId1"/>
  <c:userShapes r:id="rId2"/>
</c:chartSpace>
</file>

<file path=ppt/charts/chart9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1471350031863332"/>
                  <c:y val="-0.13938701210735754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6319756326755405"/>
                  <c:y val="0.1048350407811931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664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(55)'!$A$22:$A$24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(55)'!$B$22:$B$24</c:f>
              <c:numCache>
                <c:formatCode>General</c:formatCode>
                <c:ptCount val="3"/>
                <c:pt idx="0">
                  <c:v>0.76200000000000223</c:v>
                </c:pt>
                <c:pt idx="1">
                  <c:v>0.23800000000000004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9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8851322597021089"/>
                  <c:y val="-0.2755877289532358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9063240551721194"/>
                  <c:y val="8.3329664437106696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685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(56)'!$A$22:$A$24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(56)'!$B$22:$B$24</c:f>
              <c:numCache>
                <c:formatCode>General</c:formatCode>
                <c:ptCount val="3"/>
                <c:pt idx="0">
                  <c:v>0.73000000000000065</c:v>
                </c:pt>
                <c:pt idx="1">
                  <c:v>0.27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10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5831374924288324"/>
                  <c:y val="7.8133918864022572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-0.14105471431455627"/>
                  <c:y val="-0.1747351326453070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0.20192812436906926"/>
                  <c:y val="9.420070189908103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(56)'!$B$40:$B$42</c:f>
              <c:strCache>
                <c:ptCount val="3"/>
                <c:pt idx="0">
                  <c:v>갖고(하고)있다</c:v>
                </c:pt>
                <c:pt idx="1">
                  <c:v>안(못) 갖고(하고) 있다</c:v>
                </c:pt>
                <c:pt idx="2">
                  <c:v>해당없다</c:v>
                </c:pt>
              </c:strCache>
            </c:strRef>
          </c:cat>
          <c:val>
            <c:numRef>
              <c:f>'Sheet1 (56)'!$C$40:$C$42</c:f>
              <c:numCache>
                <c:formatCode>General</c:formatCode>
                <c:ptCount val="3"/>
                <c:pt idx="0">
                  <c:v>0.36400000000000032</c:v>
                </c:pt>
                <c:pt idx="1">
                  <c:v>0.14400000000000004</c:v>
                </c:pt>
                <c:pt idx="2">
                  <c:v>0.49300000000000038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10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26533078426925194"/>
                  <c:y val="-0.23974543504642715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14124925742306968"/>
                  <c:y val="0.1048350407811931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695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(57)'!$A$22:$A$24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(57)'!$B$22:$B$24</c:f>
              <c:numCache>
                <c:formatCode>General</c:formatCode>
                <c:ptCount val="3"/>
                <c:pt idx="0">
                  <c:v>0.84200000000000064</c:v>
                </c:pt>
                <c:pt idx="1">
                  <c:v>0.15800000000000053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10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8908298001211457"/>
                  <c:y val="7.0629718204685707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-7.4388047647890393E-2"/>
                  <c:y val="-0.18674715033796915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0.20192812436906926"/>
                  <c:y val="-2.591947502753545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(57)'!$B$40:$B$42</c:f>
              <c:strCache>
                <c:ptCount val="3"/>
                <c:pt idx="0">
                  <c:v>갖고(하고)있다</c:v>
                </c:pt>
                <c:pt idx="1">
                  <c:v>안(못) 갖고(하고) 있다</c:v>
                </c:pt>
                <c:pt idx="2">
                  <c:v>해당없다</c:v>
                </c:pt>
              </c:strCache>
            </c:strRef>
          </c:cat>
          <c:val>
            <c:numRef>
              <c:f>'Sheet1 (57)'!$C$40:$C$42</c:f>
              <c:numCache>
                <c:formatCode>General</c:formatCode>
                <c:ptCount val="3"/>
                <c:pt idx="0">
                  <c:v>0.441</c:v>
                </c:pt>
                <c:pt idx="1">
                  <c:v>6.7000000000000004E-2</c:v>
                </c:pt>
                <c:pt idx="2">
                  <c:v>0.49300000000000038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10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31471350031863332"/>
                  <c:y val="-0.13221855332599591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0.20160634241707492"/>
                  <c:y val="6.8992746874382713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709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(58)'!$A$22:$A$24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(58)'!$B$22:$B$24</c:f>
              <c:numCache>
                <c:formatCode>General</c:formatCode>
                <c:ptCount val="3"/>
                <c:pt idx="0">
                  <c:v>0.70500000000000063</c:v>
                </c:pt>
                <c:pt idx="1">
                  <c:v>0.29500000000000032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10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8395517867958813"/>
                  <c:y val="7.614200474900323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-0.12054189380173633"/>
                  <c:y val="-0.14470508841365226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0.20192812436906926"/>
                  <c:y val="7.0176666513757729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(58)'!$B$40:$B$42</c:f>
              <c:strCache>
                <c:ptCount val="3"/>
                <c:pt idx="0">
                  <c:v>갖고(하고)있다</c:v>
                </c:pt>
                <c:pt idx="1">
                  <c:v>안(못) 갖고(하고) 있다</c:v>
                </c:pt>
                <c:pt idx="2">
                  <c:v>해당없다</c:v>
                </c:pt>
              </c:strCache>
            </c:strRef>
          </c:cat>
          <c:val>
            <c:numRef>
              <c:f>'Sheet1 (58)'!$C$40:$C$42</c:f>
              <c:numCache>
                <c:formatCode>General</c:formatCode>
                <c:ptCount val="3"/>
                <c:pt idx="0">
                  <c:v>0.38400000000000112</c:v>
                </c:pt>
                <c:pt idx="1">
                  <c:v>0.12400000000000012</c:v>
                </c:pt>
                <c:pt idx="2">
                  <c:v>0.49300000000000038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10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1678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9.1866973418446268E-2"/>
                  <c:y val="9.049812321846866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2.7569335083115733E-2"/>
                  <c:y val="4.1105278506853296E-3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(59)'!$A$22:$A$24</c:f>
              <c:strCache>
                <c:ptCount val="2"/>
                <c:pt idx="0">
                  <c:v>꼭필요하다</c:v>
                </c:pt>
                <c:pt idx="1">
                  <c:v>하면(있으면) 좋다</c:v>
                </c:pt>
              </c:strCache>
            </c:strRef>
          </c:cat>
          <c:val>
            <c:numRef>
              <c:f>'Sheet1 (59)'!$B$22:$B$24</c:f>
              <c:numCache>
                <c:formatCode>General</c:formatCode>
                <c:ptCount val="3"/>
                <c:pt idx="0">
                  <c:v>0.92800000000000005</c:v>
                </c:pt>
                <c:pt idx="1">
                  <c:v>7.1999999999999995E-2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10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0.12754492226933173"/>
                  <c:y val="0.10666577128267146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-7.9516252776095322E-2"/>
                  <c:y val="-0.1567171061063148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0.22756915001009542"/>
                  <c:y val="-2.591947502753545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'Sheet1 (59)'!$B$40:$B$42</c:f>
              <c:strCache>
                <c:ptCount val="3"/>
                <c:pt idx="0">
                  <c:v>갖고(하고)있다</c:v>
                </c:pt>
                <c:pt idx="1">
                  <c:v>안(못) 갖고(하고) 있다</c:v>
                </c:pt>
                <c:pt idx="2">
                  <c:v>해당없다</c:v>
                </c:pt>
              </c:strCache>
            </c:strRef>
          </c:cat>
          <c:val>
            <c:numRef>
              <c:f>'Sheet1 (59)'!$C$40:$C$42</c:f>
              <c:numCache>
                <c:formatCode>General</c:formatCode>
                <c:ptCount val="3"/>
                <c:pt idx="0">
                  <c:v>0.438000000000001</c:v>
                </c:pt>
                <c:pt idx="1">
                  <c:v>6.9000000000000034E-2</c:v>
                </c:pt>
                <c:pt idx="2">
                  <c:v>0.49300000000000038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10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(60)'!$B$1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numRef>
              <c:f>'Sheet1 (60)'!$A$2:$A$11</c:f>
              <c:numCache>
                <c:formatCode>General</c:formatCode>
                <c:ptCount val="10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</c:numCache>
            </c:numRef>
          </c:cat>
          <c:val>
            <c:numRef>
              <c:f>'Sheet1 (60)'!$B$2:$B$11</c:f>
              <c:numCache>
                <c:formatCode>General</c:formatCode>
                <c:ptCount val="10"/>
                <c:pt idx="0">
                  <c:v>7.0000000000000114E-3</c:v>
                </c:pt>
                <c:pt idx="1">
                  <c:v>3.2000000000000042E-2</c:v>
                </c:pt>
                <c:pt idx="2">
                  <c:v>7.3999999999999996E-2</c:v>
                </c:pt>
                <c:pt idx="3">
                  <c:v>0.12400000000000012</c:v>
                </c:pt>
                <c:pt idx="4">
                  <c:v>0.25700000000000001</c:v>
                </c:pt>
                <c:pt idx="5">
                  <c:v>0.20500000000000004</c:v>
                </c:pt>
                <c:pt idx="6">
                  <c:v>0.20300000000000001</c:v>
                </c:pt>
                <c:pt idx="7">
                  <c:v>8.4000000000000047E-2</c:v>
                </c:pt>
                <c:pt idx="8">
                  <c:v>1.0000000000000005E-2</c:v>
                </c:pt>
                <c:pt idx="9">
                  <c:v>1.0000000000000041E-3</c:v>
                </c:pt>
              </c:numCache>
            </c:numRef>
          </c:val>
        </c:ser>
        <c:axId val="40439168"/>
        <c:axId val="40490112"/>
      </c:barChart>
      <c:catAx>
        <c:axId val="40439168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/>
            </a:pPr>
            <a:endParaRPr lang="ko-KR"/>
          </a:p>
        </c:txPr>
        <c:crossAx val="40490112"/>
        <c:crosses val="autoZero"/>
        <c:auto val="1"/>
        <c:lblAlgn val="ctr"/>
        <c:lblOffset val="100"/>
      </c:catAx>
      <c:valAx>
        <c:axId val="40490112"/>
        <c:scaling>
          <c:orientation val="minMax"/>
        </c:scaling>
        <c:axPos val="l"/>
        <c:majorGridlines/>
        <c:numFmt formatCode="0.0%" sourceLinked="0"/>
        <c:tickLblPos val="nextTo"/>
        <c:crossAx val="40439168"/>
        <c:crosses val="autoZero"/>
        <c:crossBetween val="between"/>
      </c:valAx>
    </c:plotArea>
    <c:plotVisOnly val="1"/>
  </c:chart>
  <c:externalData r:id="rId1"/>
</c:chartSpace>
</file>

<file path=ppt/charts/chart10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numFmt formatCode="General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</c:dLbl>
            <c:numFmt formatCode="0.0%" sourceLinked="0"/>
            <c:showVal val="1"/>
          </c:dLbls>
          <c:cat>
            <c:strRef>
              <c:f>'Sheet1 (60)'!$O$18</c:f>
              <c:strCache>
                <c:ptCount val="1"/>
                <c:pt idx="0">
                  <c:v>지역사회만족도</c:v>
                </c:pt>
              </c:strCache>
            </c:strRef>
          </c:cat>
          <c:val>
            <c:numRef>
              <c:f>'Sheet1 (60)'!$P$18</c:f>
              <c:numCache>
                <c:formatCode>General</c:formatCode>
                <c:ptCount val="1"/>
                <c:pt idx="0">
                  <c:v>5.52</c:v>
                </c:pt>
              </c:numCache>
            </c:numRef>
          </c:val>
        </c:ser>
        <c:axId val="40522496"/>
        <c:axId val="40524032"/>
      </c:barChart>
      <c:catAx>
        <c:axId val="40522496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/>
            </a:pPr>
            <a:endParaRPr lang="ko-KR"/>
          </a:p>
        </c:txPr>
        <c:crossAx val="40524032"/>
        <c:crosses val="autoZero"/>
        <c:auto val="1"/>
        <c:lblAlgn val="ctr"/>
        <c:lblOffset val="100"/>
      </c:catAx>
      <c:valAx>
        <c:axId val="40524032"/>
        <c:scaling>
          <c:orientation val="minMax"/>
        </c:scaling>
        <c:axPos val="l"/>
        <c:majorGridlines/>
        <c:numFmt formatCode="General" sourceLinked="0"/>
        <c:tickLblPos val="nextTo"/>
        <c:crossAx val="40522496"/>
        <c:crosses val="autoZero"/>
        <c:crossBetween val="between"/>
      </c:valAx>
    </c:plotArea>
    <c:plotVisOnly val="1"/>
  </c:chart>
  <c:externalData r:id="rId1"/>
</c:chartSpace>
</file>

<file path=ppt/charts/chart10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(61)'!$B$1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(61)'!$A$2:$A$7</c:f>
              <c:strCache>
                <c:ptCount val="6"/>
                <c:pt idx="0">
                  <c:v>잘 모르겠다</c:v>
                </c:pt>
                <c:pt idx="1">
                  <c:v>전혀 심각하지 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'Sheet1 (61)'!$B$2:$B$7</c:f>
              <c:numCache>
                <c:formatCode>General</c:formatCode>
                <c:ptCount val="6"/>
                <c:pt idx="0">
                  <c:v>4.5000000000000012E-2</c:v>
                </c:pt>
                <c:pt idx="1">
                  <c:v>1.7000000000000001E-2</c:v>
                </c:pt>
                <c:pt idx="2">
                  <c:v>0.13400000000000001</c:v>
                </c:pt>
                <c:pt idx="3">
                  <c:v>0.32400000000000112</c:v>
                </c:pt>
                <c:pt idx="4">
                  <c:v>0.35900000000000032</c:v>
                </c:pt>
                <c:pt idx="5">
                  <c:v>0.12100000000000002</c:v>
                </c:pt>
              </c:numCache>
            </c:numRef>
          </c:val>
        </c:ser>
        <c:axId val="40405248"/>
        <c:axId val="40407040"/>
      </c:barChart>
      <c:catAx>
        <c:axId val="40405248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700"/>
            </a:pPr>
            <a:endParaRPr lang="ko-KR"/>
          </a:p>
        </c:txPr>
        <c:crossAx val="40407040"/>
        <c:crosses val="autoZero"/>
        <c:auto val="1"/>
        <c:lblAlgn val="ctr"/>
        <c:lblOffset val="100"/>
      </c:catAx>
      <c:valAx>
        <c:axId val="40407040"/>
        <c:scaling>
          <c:orientation val="minMax"/>
        </c:scaling>
        <c:axPos val="l"/>
        <c:majorGridlines/>
        <c:numFmt formatCode="0.0%" sourceLinked="0"/>
        <c:tickLblPos val="nextTo"/>
        <c:crossAx val="40405248"/>
        <c:crosses val="autoZero"/>
        <c:crossBetween val="between"/>
      </c:valAx>
    </c:plotArea>
    <c:plotVisOnly val="1"/>
  </c:chart>
  <c:externalData r:id="rId1"/>
</c:chartSpace>
</file>

<file path=ppt/charts/chart1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(61)'!$C$21:$C$26</c:f>
              <c:strCache>
                <c:ptCount val="6"/>
                <c:pt idx="0">
                  <c:v>잘 모르겠다</c:v>
                </c:pt>
                <c:pt idx="1">
                  <c:v>전혀 심각하지 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'Sheet1 (61)'!$D$21:$D$26</c:f>
              <c:numCache>
                <c:formatCode>General</c:formatCode>
                <c:ptCount val="6"/>
                <c:pt idx="0">
                  <c:v>2.1999999999999999E-2</c:v>
                </c:pt>
                <c:pt idx="1">
                  <c:v>3.6999999999999998E-2</c:v>
                </c:pt>
                <c:pt idx="2">
                  <c:v>0.18800000000000044</c:v>
                </c:pt>
                <c:pt idx="3">
                  <c:v>0.38900000000000112</c:v>
                </c:pt>
                <c:pt idx="4">
                  <c:v>0.255</c:v>
                </c:pt>
                <c:pt idx="5">
                  <c:v>0.10900000000000012</c:v>
                </c:pt>
              </c:numCache>
            </c:numRef>
          </c:val>
        </c:ser>
        <c:axId val="40418304"/>
        <c:axId val="40432384"/>
      </c:barChart>
      <c:catAx>
        <c:axId val="40418304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700"/>
            </a:pPr>
            <a:endParaRPr lang="ko-KR"/>
          </a:p>
        </c:txPr>
        <c:crossAx val="40432384"/>
        <c:crosses val="autoZero"/>
        <c:auto val="1"/>
        <c:lblAlgn val="ctr"/>
        <c:lblOffset val="100"/>
      </c:catAx>
      <c:valAx>
        <c:axId val="40432384"/>
        <c:scaling>
          <c:orientation val="minMax"/>
        </c:scaling>
        <c:axPos val="l"/>
        <c:majorGridlines/>
        <c:numFmt formatCode="0.0%" sourceLinked="0"/>
        <c:tickLblPos val="nextTo"/>
        <c:crossAx val="40418304"/>
        <c:crosses val="autoZero"/>
        <c:crossBetween val="between"/>
      </c:valAx>
    </c:plotArea>
    <c:plotVisOnly val="1"/>
  </c:chart>
  <c:externalData r:id="rId1"/>
</c:chartSpace>
</file>

<file path=ppt/charts/chart1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(62)'!$C$21:$C$26</c:f>
              <c:strCache>
                <c:ptCount val="6"/>
                <c:pt idx="0">
                  <c:v>잘 모르겠다</c:v>
                </c:pt>
                <c:pt idx="1">
                  <c:v>전혀 심각하지 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'Sheet1 (62)'!$D$21:$D$26</c:f>
              <c:numCache>
                <c:formatCode>General</c:formatCode>
                <c:ptCount val="6"/>
                <c:pt idx="0">
                  <c:v>1.7000000000000001E-2</c:v>
                </c:pt>
                <c:pt idx="1">
                  <c:v>3.0000000000000002E-2</c:v>
                </c:pt>
                <c:pt idx="2">
                  <c:v>0.193</c:v>
                </c:pt>
                <c:pt idx="3">
                  <c:v>0.39100000000000118</c:v>
                </c:pt>
                <c:pt idx="4">
                  <c:v>0.29700000000000032</c:v>
                </c:pt>
                <c:pt idx="5">
                  <c:v>0.72000000000000064</c:v>
                </c:pt>
              </c:numCache>
            </c:numRef>
          </c:val>
        </c:ser>
        <c:axId val="40616320"/>
        <c:axId val="40617856"/>
      </c:barChart>
      <c:catAx>
        <c:axId val="40616320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700"/>
            </a:pPr>
            <a:endParaRPr lang="ko-KR"/>
          </a:p>
        </c:txPr>
        <c:crossAx val="40617856"/>
        <c:crosses val="autoZero"/>
        <c:auto val="1"/>
        <c:lblAlgn val="ctr"/>
        <c:lblOffset val="100"/>
      </c:catAx>
      <c:valAx>
        <c:axId val="40617856"/>
        <c:scaling>
          <c:orientation val="minMax"/>
        </c:scaling>
        <c:axPos val="l"/>
        <c:majorGridlines/>
        <c:numFmt formatCode="0.0%" sourceLinked="0"/>
        <c:tickLblPos val="nextTo"/>
        <c:crossAx val="40616320"/>
        <c:crosses val="autoZero"/>
        <c:crossBetween val="between"/>
      </c:valAx>
    </c:plotArea>
    <c:plotVisOnly val="1"/>
  </c:chart>
  <c:externalData r:id="rId1"/>
</c:chartSpace>
</file>

<file path=ppt/charts/chart1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(62)'!$B$1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(62)'!$A$2:$A$7</c:f>
              <c:strCache>
                <c:ptCount val="6"/>
                <c:pt idx="0">
                  <c:v>잘 모르겠다</c:v>
                </c:pt>
                <c:pt idx="1">
                  <c:v>전혀 심각하지 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'Sheet1 (62)'!$B$2:$B$7</c:f>
              <c:numCache>
                <c:formatCode>General</c:formatCode>
                <c:ptCount val="6"/>
                <c:pt idx="0">
                  <c:v>1.4999999999999998E-2</c:v>
                </c:pt>
                <c:pt idx="1">
                  <c:v>3.2000000000000042E-2</c:v>
                </c:pt>
                <c:pt idx="2">
                  <c:v>0.10100000000000002</c:v>
                </c:pt>
                <c:pt idx="3">
                  <c:v>0.28500000000000031</c:v>
                </c:pt>
                <c:pt idx="4">
                  <c:v>0.36600000000000038</c:v>
                </c:pt>
                <c:pt idx="5">
                  <c:v>0.2</c:v>
                </c:pt>
              </c:numCache>
            </c:numRef>
          </c:val>
        </c:ser>
        <c:axId val="40780928"/>
        <c:axId val="40782464"/>
      </c:barChart>
      <c:catAx>
        <c:axId val="40780928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800"/>
            </a:pPr>
            <a:endParaRPr lang="ko-KR"/>
          </a:p>
        </c:txPr>
        <c:crossAx val="40782464"/>
        <c:crosses val="autoZero"/>
        <c:auto val="1"/>
        <c:lblAlgn val="ctr"/>
        <c:lblOffset val="100"/>
      </c:catAx>
      <c:valAx>
        <c:axId val="40782464"/>
        <c:scaling>
          <c:orientation val="minMax"/>
        </c:scaling>
        <c:axPos val="l"/>
        <c:majorGridlines/>
        <c:numFmt formatCode="0.0%" sourceLinked="0"/>
        <c:tickLblPos val="nextTo"/>
        <c:crossAx val="40780928"/>
        <c:crosses val="autoZero"/>
        <c:crossBetween val="between"/>
      </c:valAx>
    </c:plotArea>
    <c:plotVisOnly val="1"/>
  </c:chart>
  <c:externalData r:id="rId1"/>
</c:chartSpace>
</file>

<file path=ppt/charts/chart1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(63)'!$C$21:$C$26</c:f>
              <c:strCache>
                <c:ptCount val="6"/>
                <c:pt idx="0">
                  <c:v>잘 모르겠다</c:v>
                </c:pt>
                <c:pt idx="1">
                  <c:v>전혀 심각하지 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'Sheet1 (63)'!$D$21:$D$26</c:f>
              <c:numCache>
                <c:formatCode>General</c:formatCode>
                <c:ptCount val="6"/>
                <c:pt idx="0">
                  <c:v>1.4999999999999998E-2</c:v>
                </c:pt>
                <c:pt idx="1">
                  <c:v>1.0000000000000005E-2</c:v>
                </c:pt>
                <c:pt idx="2">
                  <c:v>0.21300000000000024</c:v>
                </c:pt>
                <c:pt idx="3">
                  <c:v>0.34400000000000008</c:v>
                </c:pt>
                <c:pt idx="4">
                  <c:v>0.314000000000001</c:v>
                </c:pt>
                <c:pt idx="5">
                  <c:v>0.10400000000000002</c:v>
                </c:pt>
              </c:numCache>
            </c:numRef>
          </c:val>
        </c:ser>
        <c:axId val="40728832"/>
        <c:axId val="40734720"/>
      </c:barChart>
      <c:catAx>
        <c:axId val="40728832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700"/>
            </a:pPr>
            <a:endParaRPr lang="ko-KR"/>
          </a:p>
        </c:txPr>
        <c:crossAx val="40734720"/>
        <c:crosses val="autoZero"/>
        <c:auto val="1"/>
        <c:lblAlgn val="ctr"/>
        <c:lblOffset val="100"/>
      </c:catAx>
      <c:valAx>
        <c:axId val="40734720"/>
        <c:scaling>
          <c:orientation val="minMax"/>
        </c:scaling>
        <c:axPos val="l"/>
        <c:majorGridlines/>
        <c:numFmt formatCode="0.0%" sourceLinked="0"/>
        <c:tickLblPos val="nextTo"/>
        <c:crossAx val="40728832"/>
        <c:crosses val="autoZero"/>
        <c:crossBetween val="between"/>
      </c:valAx>
    </c:plotArea>
    <c:plotVisOnly val="1"/>
  </c:chart>
  <c:externalData r:id="rId1"/>
</c:chartSpace>
</file>

<file path=ppt/charts/chart11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(63)'!$B$1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(63)'!$A$2:$A$7</c:f>
              <c:strCache>
                <c:ptCount val="6"/>
                <c:pt idx="0">
                  <c:v>잘 모르겠다</c:v>
                </c:pt>
                <c:pt idx="1">
                  <c:v>전혀 심각하지 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'Sheet1 (63)'!$B$2:$B$7</c:f>
              <c:numCache>
                <c:formatCode>General</c:formatCode>
                <c:ptCount val="6"/>
                <c:pt idx="0">
                  <c:v>1.2E-2</c:v>
                </c:pt>
                <c:pt idx="1">
                  <c:v>3.0000000000000002E-2</c:v>
                </c:pt>
                <c:pt idx="2">
                  <c:v>0.16800000000000001</c:v>
                </c:pt>
                <c:pt idx="3">
                  <c:v>0.34400000000000008</c:v>
                </c:pt>
                <c:pt idx="4">
                  <c:v>0.29200000000000031</c:v>
                </c:pt>
                <c:pt idx="5">
                  <c:v>0.15300000000000041</c:v>
                </c:pt>
              </c:numCache>
            </c:numRef>
          </c:val>
        </c:ser>
        <c:axId val="40745984"/>
        <c:axId val="40760064"/>
      </c:barChart>
      <c:catAx>
        <c:axId val="40745984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800"/>
            </a:pPr>
            <a:endParaRPr lang="ko-KR"/>
          </a:p>
        </c:txPr>
        <c:crossAx val="40760064"/>
        <c:crosses val="autoZero"/>
        <c:auto val="1"/>
        <c:lblAlgn val="ctr"/>
        <c:lblOffset val="100"/>
      </c:catAx>
      <c:valAx>
        <c:axId val="40760064"/>
        <c:scaling>
          <c:orientation val="minMax"/>
        </c:scaling>
        <c:axPos val="l"/>
        <c:majorGridlines/>
        <c:numFmt formatCode="0.0%" sourceLinked="0"/>
        <c:tickLblPos val="nextTo"/>
        <c:crossAx val="40745984"/>
        <c:crosses val="autoZero"/>
        <c:crossBetween val="between"/>
      </c:valAx>
    </c:plotArea>
    <c:plotVisOnly val="1"/>
  </c:chart>
  <c:externalData r:id="rId1"/>
</c:chartSpace>
</file>

<file path=ppt/charts/chart1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(64)'!$B$1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(64)'!$A$2:$A$7</c:f>
              <c:strCache>
                <c:ptCount val="6"/>
                <c:pt idx="0">
                  <c:v>잘 모르겠다</c:v>
                </c:pt>
                <c:pt idx="1">
                  <c:v>전혀 심각하지 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'Sheet1 (64)'!$B$2:$B$7</c:f>
              <c:numCache>
                <c:formatCode>General</c:formatCode>
                <c:ptCount val="6"/>
                <c:pt idx="0">
                  <c:v>2.700000000000009E-2</c:v>
                </c:pt>
                <c:pt idx="1">
                  <c:v>3.0000000000000002E-2</c:v>
                </c:pt>
                <c:pt idx="2">
                  <c:v>0.28700000000000031</c:v>
                </c:pt>
                <c:pt idx="3">
                  <c:v>0.41100000000000031</c:v>
                </c:pt>
                <c:pt idx="4">
                  <c:v>0.19600000000000001</c:v>
                </c:pt>
                <c:pt idx="5">
                  <c:v>0.05</c:v>
                </c:pt>
              </c:numCache>
            </c:numRef>
          </c:val>
        </c:ser>
        <c:axId val="40882560"/>
        <c:axId val="40884096"/>
      </c:barChart>
      <c:catAx>
        <c:axId val="40882560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800"/>
            </a:pPr>
            <a:endParaRPr lang="ko-KR"/>
          </a:p>
        </c:txPr>
        <c:crossAx val="40884096"/>
        <c:crosses val="autoZero"/>
        <c:auto val="1"/>
        <c:lblAlgn val="ctr"/>
        <c:lblOffset val="100"/>
      </c:catAx>
      <c:valAx>
        <c:axId val="40884096"/>
        <c:scaling>
          <c:orientation val="minMax"/>
        </c:scaling>
        <c:axPos val="l"/>
        <c:majorGridlines/>
        <c:numFmt formatCode="0.0%" sourceLinked="0"/>
        <c:tickLblPos val="nextTo"/>
        <c:crossAx val="40882560"/>
        <c:crosses val="autoZero"/>
        <c:crossBetween val="between"/>
      </c:valAx>
    </c:plotArea>
    <c:plotVisOnly val="1"/>
  </c:chart>
  <c:externalData r:id="rId1"/>
</c:chartSpace>
</file>

<file path=ppt/charts/chart1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(64)'!$C$21:$C$26</c:f>
              <c:strCache>
                <c:ptCount val="6"/>
                <c:pt idx="0">
                  <c:v>잘 모르겠다</c:v>
                </c:pt>
                <c:pt idx="1">
                  <c:v>전혀 심각하지 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'Sheet1 (64)'!$D$21:$D$26</c:f>
              <c:numCache>
                <c:formatCode>General</c:formatCode>
                <c:ptCount val="6"/>
                <c:pt idx="0">
                  <c:v>1.2E-2</c:v>
                </c:pt>
                <c:pt idx="1">
                  <c:v>7.1999999999999995E-2</c:v>
                </c:pt>
                <c:pt idx="2">
                  <c:v>0.29500000000000032</c:v>
                </c:pt>
                <c:pt idx="3">
                  <c:v>0.43100000000000038</c:v>
                </c:pt>
                <c:pt idx="4">
                  <c:v>0.16600000000000001</c:v>
                </c:pt>
                <c:pt idx="5">
                  <c:v>2.5000000000000001E-2</c:v>
                </c:pt>
              </c:numCache>
            </c:numRef>
          </c:val>
        </c:ser>
        <c:axId val="41034880"/>
        <c:axId val="41036416"/>
      </c:barChart>
      <c:catAx>
        <c:axId val="41034880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700"/>
            </a:pPr>
            <a:endParaRPr lang="ko-KR"/>
          </a:p>
        </c:txPr>
        <c:crossAx val="41036416"/>
        <c:crosses val="autoZero"/>
        <c:auto val="1"/>
        <c:lblAlgn val="ctr"/>
        <c:lblOffset val="100"/>
      </c:catAx>
      <c:valAx>
        <c:axId val="41036416"/>
        <c:scaling>
          <c:orientation val="minMax"/>
        </c:scaling>
        <c:axPos val="l"/>
        <c:majorGridlines/>
        <c:numFmt formatCode="0.0%" sourceLinked="0"/>
        <c:tickLblPos val="nextTo"/>
        <c:crossAx val="41034880"/>
        <c:crosses val="autoZero"/>
        <c:crossBetween val="between"/>
      </c:valAx>
    </c:plotArea>
    <c:plotVisOnly val="1"/>
  </c:chart>
  <c:externalData r:id="rId1"/>
</c:chartSpace>
</file>

<file path=ppt/charts/chart1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(65)'!$B$1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(65)'!$A$2:$A$9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(65)'!$B$2:$B$9</c:f>
              <c:numCache>
                <c:formatCode>General</c:formatCode>
                <c:ptCount val="8"/>
                <c:pt idx="0">
                  <c:v>0.69299999999999995</c:v>
                </c:pt>
                <c:pt idx="1">
                  <c:v>0.223</c:v>
                </c:pt>
                <c:pt idx="2">
                  <c:v>8.4000000000000047E-2</c:v>
                </c:pt>
                <c:pt idx="3">
                  <c:v>0.91600000000000004</c:v>
                </c:pt>
                <c:pt idx="4">
                  <c:v>8.4000000000000047E-2</c:v>
                </c:pt>
                <c:pt idx="5">
                  <c:v>0.29700000000000032</c:v>
                </c:pt>
                <c:pt idx="6">
                  <c:v>0.52500000000000002</c:v>
                </c:pt>
                <c:pt idx="7">
                  <c:v>0.17800000000000021</c:v>
                </c:pt>
              </c:numCache>
            </c:numRef>
          </c:val>
        </c:ser>
        <c:axId val="41097472"/>
        <c:axId val="41099264"/>
      </c:barChart>
      <c:catAx>
        <c:axId val="41097472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600"/>
            </a:pPr>
            <a:endParaRPr lang="ko-KR"/>
          </a:p>
        </c:txPr>
        <c:crossAx val="41099264"/>
        <c:crosses val="autoZero"/>
        <c:auto val="1"/>
        <c:lblAlgn val="ctr"/>
        <c:lblOffset val="100"/>
      </c:catAx>
      <c:valAx>
        <c:axId val="41099264"/>
        <c:scaling>
          <c:orientation val="minMax"/>
        </c:scaling>
        <c:axPos val="l"/>
        <c:majorGridlines/>
        <c:numFmt formatCode="0.0%" sourceLinked="0"/>
        <c:tickLblPos val="nextTo"/>
        <c:crossAx val="41097472"/>
        <c:crosses val="autoZero"/>
        <c:crossBetween val="between"/>
      </c:valAx>
    </c:plotArea>
    <c:plotVisOnly val="1"/>
  </c:chart>
  <c:externalData r:id="rId1"/>
</c:chartSpace>
</file>

<file path=ppt/charts/chart1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(65)'!$E$23:$E$30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(65)'!$F$23:$F$30</c:f>
              <c:numCache>
                <c:formatCode>General</c:formatCode>
                <c:ptCount val="8"/>
                <c:pt idx="0">
                  <c:v>0.64900000000000224</c:v>
                </c:pt>
                <c:pt idx="1">
                  <c:v>0.29200000000000031</c:v>
                </c:pt>
                <c:pt idx="2">
                  <c:v>5.900000000000017E-2</c:v>
                </c:pt>
                <c:pt idx="3">
                  <c:v>0.93100000000000005</c:v>
                </c:pt>
                <c:pt idx="4">
                  <c:v>6.9000000000000034E-2</c:v>
                </c:pt>
                <c:pt idx="5">
                  <c:v>0.27</c:v>
                </c:pt>
                <c:pt idx="6">
                  <c:v>0.57900000000000063</c:v>
                </c:pt>
                <c:pt idx="7">
                  <c:v>0.15100000000000041</c:v>
                </c:pt>
              </c:numCache>
            </c:numRef>
          </c:val>
        </c:ser>
        <c:axId val="41126912"/>
        <c:axId val="41136896"/>
      </c:barChart>
      <c:catAx>
        <c:axId val="41126912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600"/>
            </a:pPr>
            <a:endParaRPr lang="ko-KR"/>
          </a:p>
        </c:txPr>
        <c:crossAx val="41136896"/>
        <c:crosses val="autoZero"/>
        <c:auto val="1"/>
        <c:lblAlgn val="ctr"/>
        <c:lblOffset val="100"/>
      </c:catAx>
      <c:valAx>
        <c:axId val="41136896"/>
        <c:scaling>
          <c:orientation val="minMax"/>
        </c:scaling>
        <c:axPos val="l"/>
        <c:majorGridlines/>
        <c:numFmt formatCode="0.0%" sourceLinked="0"/>
        <c:tickLblPos val="nextTo"/>
        <c:crossAx val="41126912"/>
        <c:crosses val="autoZero"/>
        <c:crossBetween val="between"/>
      </c:valAx>
    </c:plotArea>
    <c:plotVisOnly val="1"/>
  </c:chart>
  <c:externalData r:id="rId1"/>
</c:chartSpace>
</file>

<file path=ppt/charts/chart1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(66)'!$B$1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(66)'!$A$2:$A$9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(66)'!$B$2:$B$9</c:f>
              <c:numCache>
                <c:formatCode>General</c:formatCode>
                <c:ptCount val="8"/>
                <c:pt idx="0">
                  <c:v>0.70800000000000063</c:v>
                </c:pt>
                <c:pt idx="1">
                  <c:v>0.255</c:v>
                </c:pt>
                <c:pt idx="2">
                  <c:v>3.6999999999999998E-2</c:v>
                </c:pt>
                <c:pt idx="3">
                  <c:v>0.97000000000000064</c:v>
                </c:pt>
                <c:pt idx="4">
                  <c:v>3.0000000000000002E-2</c:v>
                </c:pt>
                <c:pt idx="5">
                  <c:v>0.23</c:v>
                </c:pt>
                <c:pt idx="6">
                  <c:v>0.62600000000000222</c:v>
                </c:pt>
                <c:pt idx="7">
                  <c:v>0.14400000000000004</c:v>
                </c:pt>
              </c:numCache>
            </c:numRef>
          </c:val>
        </c:ser>
        <c:axId val="41222528"/>
        <c:axId val="41224064"/>
      </c:barChart>
      <c:catAx>
        <c:axId val="41222528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600"/>
            </a:pPr>
            <a:endParaRPr lang="ko-KR"/>
          </a:p>
        </c:txPr>
        <c:crossAx val="41224064"/>
        <c:crosses val="autoZero"/>
        <c:auto val="1"/>
        <c:lblAlgn val="ctr"/>
        <c:lblOffset val="100"/>
      </c:catAx>
      <c:valAx>
        <c:axId val="41224064"/>
        <c:scaling>
          <c:orientation val="minMax"/>
        </c:scaling>
        <c:axPos val="l"/>
        <c:majorGridlines/>
        <c:numFmt formatCode="0.0%" sourceLinked="0"/>
        <c:tickLblPos val="nextTo"/>
        <c:crossAx val="41222528"/>
        <c:crosses val="autoZero"/>
        <c:crossBetween val="between"/>
      </c:valAx>
    </c:plotArea>
    <c:plotVisOnly val="1"/>
  </c:chart>
  <c:externalData r:id="rId1"/>
</c:chartSpace>
</file>

<file path=ppt/charts/chart1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(66)'!$E$23:$E$30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(66)'!$F$23:$F$30</c:f>
              <c:numCache>
                <c:formatCode>General</c:formatCode>
                <c:ptCount val="8"/>
                <c:pt idx="0">
                  <c:v>0.69799999999999995</c:v>
                </c:pt>
                <c:pt idx="1">
                  <c:v>0.26200000000000001</c:v>
                </c:pt>
                <c:pt idx="2">
                  <c:v>4.0000000000000022E-2</c:v>
                </c:pt>
                <c:pt idx="3">
                  <c:v>0.97000000000000064</c:v>
                </c:pt>
                <c:pt idx="4">
                  <c:v>3.0000000000000002E-2</c:v>
                </c:pt>
                <c:pt idx="5">
                  <c:v>0.24300000000000024</c:v>
                </c:pt>
                <c:pt idx="6">
                  <c:v>0.55400000000000005</c:v>
                </c:pt>
                <c:pt idx="7">
                  <c:v>0.20300000000000001</c:v>
                </c:pt>
              </c:numCache>
            </c:numRef>
          </c:val>
        </c:ser>
        <c:axId val="41247872"/>
        <c:axId val="41249408"/>
      </c:barChart>
      <c:catAx>
        <c:axId val="41247872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500"/>
            </a:pPr>
            <a:endParaRPr lang="ko-KR"/>
          </a:p>
        </c:txPr>
        <c:crossAx val="41249408"/>
        <c:crosses val="autoZero"/>
        <c:auto val="1"/>
        <c:lblAlgn val="ctr"/>
        <c:lblOffset val="100"/>
      </c:catAx>
      <c:valAx>
        <c:axId val="41249408"/>
        <c:scaling>
          <c:orientation val="minMax"/>
        </c:scaling>
        <c:axPos val="l"/>
        <c:majorGridlines/>
        <c:numFmt formatCode="0.0%" sourceLinked="0"/>
        <c:tickLblPos val="nextTo"/>
        <c:crossAx val="41247872"/>
        <c:crosses val="autoZero"/>
        <c:crossBetween val="between"/>
      </c:valAx>
    </c:plotArea>
    <c:plotVisOnly val="1"/>
  </c:chart>
  <c:externalData r:id="rId1"/>
</c:chartSpace>
</file>

<file path=ppt/charts/chart12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(67)'!$B$1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(67)'!$A$2:$A$9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(67)'!$B$2:$B$9</c:f>
              <c:numCache>
                <c:formatCode>General</c:formatCode>
                <c:ptCount val="8"/>
                <c:pt idx="0">
                  <c:v>4.5000000000000012E-2</c:v>
                </c:pt>
                <c:pt idx="1">
                  <c:v>0.20800000000000021</c:v>
                </c:pt>
                <c:pt idx="2">
                  <c:v>0.748000000000002</c:v>
                </c:pt>
                <c:pt idx="3">
                  <c:v>0.30200000000000032</c:v>
                </c:pt>
                <c:pt idx="4">
                  <c:v>0.69799999999999995</c:v>
                </c:pt>
                <c:pt idx="5">
                  <c:v>7.9000000000000251E-2</c:v>
                </c:pt>
                <c:pt idx="6">
                  <c:v>6.9000000000000034E-2</c:v>
                </c:pt>
                <c:pt idx="7">
                  <c:v>0.85100000000000064</c:v>
                </c:pt>
              </c:numCache>
            </c:numRef>
          </c:val>
        </c:ser>
        <c:axId val="41359616"/>
        <c:axId val="41369600"/>
      </c:barChart>
      <c:catAx>
        <c:axId val="41359616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600"/>
            </a:pPr>
            <a:endParaRPr lang="ko-KR"/>
          </a:p>
        </c:txPr>
        <c:crossAx val="41369600"/>
        <c:crosses val="autoZero"/>
        <c:auto val="1"/>
        <c:lblAlgn val="ctr"/>
        <c:lblOffset val="100"/>
      </c:catAx>
      <c:valAx>
        <c:axId val="41369600"/>
        <c:scaling>
          <c:orientation val="minMax"/>
        </c:scaling>
        <c:axPos val="l"/>
        <c:majorGridlines/>
        <c:numFmt formatCode="0.0%" sourceLinked="0"/>
        <c:tickLblPos val="nextTo"/>
        <c:crossAx val="41359616"/>
        <c:crosses val="autoZero"/>
        <c:crossBetween val="between"/>
      </c:valAx>
    </c:plotArea>
    <c:plotVisOnly val="1"/>
  </c:chart>
  <c:externalData r:id="rId1"/>
</c:chartSpace>
</file>

<file path=ppt/charts/chart1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(67)'!$E$23:$E$30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(67)'!$F$23:$F$30</c:f>
              <c:numCache>
                <c:formatCode>General</c:formatCode>
                <c:ptCount val="8"/>
                <c:pt idx="0">
                  <c:v>0.71500000000000064</c:v>
                </c:pt>
                <c:pt idx="1">
                  <c:v>0.26500000000000001</c:v>
                </c:pt>
                <c:pt idx="2">
                  <c:v>2.0000000000000011E-2</c:v>
                </c:pt>
                <c:pt idx="3">
                  <c:v>0.98799999999999999</c:v>
                </c:pt>
                <c:pt idx="4">
                  <c:v>1.2E-2</c:v>
                </c:pt>
                <c:pt idx="5">
                  <c:v>0.25700000000000001</c:v>
                </c:pt>
                <c:pt idx="6">
                  <c:v>0.60600000000000065</c:v>
                </c:pt>
                <c:pt idx="7">
                  <c:v>0.13600000000000001</c:v>
                </c:pt>
              </c:numCache>
            </c:numRef>
          </c:val>
        </c:ser>
        <c:axId val="41380864"/>
        <c:axId val="41415424"/>
      </c:barChart>
      <c:catAx>
        <c:axId val="4138086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1415424"/>
        <c:crosses val="autoZero"/>
        <c:auto val="1"/>
        <c:lblAlgn val="ctr"/>
        <c:lblOffset val="100"/>
      </c:catAx>
      <c:valAx>
        <c:axId val="41415424"/>
        <c:scaling>
          <c:orientation val="minMax"/>
          <c:max val="1"/>
        </c:scaling>
        <c:axPos val="l"/>
        <c:majorGridlines/>
        <c:numFmt formatCode="0.0%" sourceLinked="0"/>
        <c:tickLblPos val="nextTo"/>
        <c:crossAx val="41380864"/>
        <c:crosses val="autoZero"/>
        <c:crossBetween val="between"/>
      </c:valAx>
    </c:plotArea>
    <c:plotVisOnly val="1"/>
  </c:chart>
  <c:externalData r:id="rId1"/>
</c:chartSpace>
</file>

<file path=ppt/charts/chart1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'사회복지시설 불편'!$B$1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'사회복지시설 불편'!$A$2:$A$12</c:f>
              <c:strCache>
                <c:ptCount val="11"/>
                <c:pt idx="0">
                  <c:v>대중교통, 접근이용의 불편</c:v>
                </c:pt>
                <c:pt idx="1">
                  <c:v>시설 불편, 낙후됨</c:v>
                </c:pt>
                <c:pt idx="2">
                  <c:v>환경의 불결함</c:v>
                </c:pt>
                <c:pt idx="3">
                  <c:v>접수처리, 등록, 환불 등 행정의 불편</c:v>
                </c:pt>
                <c:pt idx="4">
                  <c:v>정보제공 부족</c:v>
                </c:pt>
                <c:pt idx="5">
                  <c:v>필요하거나 다양한 프로그램 부족</c:v>
                </c:pt>
                <c:pt idx="6">
                  <c:v>이용 시간대의 제한</c:v>
                </c:pt>
                <c:pt idx="7">
                  <c:v>낮은 서비스의 질</c:v>
                </c:pt>
                <c:pt idx="8">
                  <c:v>사회복지사 및 직원의 불친절</c:v>
                </c:pt>
                <c:pt idx="9">
                  <c:v>비용부담</c:v>
                </c:pt>
                <c:pt idx="10">
                  <c:v>본인이 바쁘고 시간부족</c:v>
                </c:pt>
              </c:strCache>
            </c:strRef>
          </c:cat>
          <c:val>
            <c:numRef>
              <c:f>'사회복지시설 불편'!$B$2:$B$12</c:f>
              <c:numCache>
                <c:formatCode>General</c:formatCode>
                <c:ptCount val="11"/>
                <c:pt idx="0">
                  <c:v>0.33700000000000091</c:v>
                </c:pt>
                <c:pt idx="1">
                  <c:v>8.4000000000000047E-2</c:v>
                </c:pt>
                <c:pt idx="2">
                  <c:v>1.7000000000000001E-2</c:v>
                </c:pt>
                <c:pt idx="3">
                  <c:v>7.0000000000000114E-3</c:v>
                </c:pt>
                <c:pt idx="4">
                  <c:v>0.21800000000000036</c:v>
                </c:pt>
                <c:pt idx="5">
                  <c:v>0.15600000000000036</c:v>
                </c:pt>
                <c:pt idx="6">
                  <c:v>4.5000000000000012E-2</c:v>
                </c:pt>
                <c:pt idx="7">
                  <c:v>2.7000000000000059E-2</c:v>
                </c:pt>
                <c:pt idx="8">
                  <c:v>3.6999999999999998E-2</c:v>
                </c:pt>
                <c:pt idx="9">
                  <c:v>5.1999999999999998E-2</c:v>
                </c:pt>
                <c:pt idx="10">
                  <c:v>2.0000000000000011E-2</c:v>
                </c:pt>
              </c:numCache>
            </c:numRef>
          </c:val>
        </c:ser>
        <c:axId val="41447808"/>
        <c:axId val="41449344"/>
      </c:barChart>
      <c:catAx>
        <c:axId val="4144780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1449344"/>
        <c:crosses val="autoZero"/>
        <c:auto val="1"/>
        <c:lblAlgn val="ctr"/>
        <c:lblOffset val="100"/>
      </c:catAx>
      <c:valAx>
        <c:axId val="41449344"/>
        <c:scaling>
          <c:orientation val="minMax"/>
        </c:scaling>
        <c:axPos val="l"/>
        <c:majorGridlines/>
        <c:numFmt formatCode="0.0%" sourceLinked="0"/>
        <c:tickLblPos val="nextTo"/>
        <c:crossAx val="41447808"/>
        <c:crosses val="autoZero"/>
        <c:crossBetween val="between"/>
      </c:valAx>
    </c:plotArea>
    <c:plotVisOnly val="1"/>
  </c:chart>
  <c:externalData r:id="rId1"/>
</c:chartSpace>
</file>

<file path=ppt/charts/chart1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'69'!$B$1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'69'!$A$2:$A$9</c:f>
              <c:strCache>
                <c:ptCount val="8"/>
                <c:pt idx="0">
                  <c:v>여성을 위한 서비스</c:v>
                </c:pt>
                <c:pt idx="1">
                  <c:v>취학 전 아동을 위한 서비스</c:v>
                </c:pt>
                <c:pt idx="2">
                  <c:v>초등학생을 위한 서비스</c:v>
                </c:pt>
                <c:pt idx="3">
                  <c:v>중 · 고생을 위한 서비스</c:v>
                </c:pt>
                <c:pt idx="4">
                  <c:v>어르신을 위한 서비스</c:v>
                </c:pt>
                <c:pt idx="5">
                  <c:v>장애인을 위한 서비스</c:v>
                </c:pt>
                <c:pt idx="6">
                  <c:v>저소득층을 위한 서비스</c:v>
                </c:pt>
                <c:pt idx="7">
                  <c:v>기타</c:v>
                </c:pt>
              </c:strCache>
            </c:strRef>
          </c:cat>
          <c:val>
            <c:numRef>
              <c:f>'69'!$B$2:$B$9</c:f>
              <c:numCache>
                <c:formatCode>General</c:formatCode>
                <c:ptCount val="8"/>
                <c:pt idx="0">
                  <c:v>0.13600000000000001</c:v>
                </c:pt>
                <c:pt idx="1">
                  <c:v>0.10100000000000002</c:v>
                </c:pt>
                <c:pt idx="2">
                  <c:v>0.111</c:v>
                </c:pt>
                <c:pt idx="3">
                  <c:v>0.12100000000000002</c:v>
                </c:pt>
                <c:pt idx="4">
                  <c:v>0.24800000000000033</c:v>
                </c:pt>
                <c:pt idx="5">
                  <c:v>7.9000000000000167E-2</c:v>
                </c:pt>
                <c:pt idx="6">
                  <c:v>0.11899999999999998</c:v>
                </c:pt>
                <c:pt idx="7">
                  <c:v>8.4000000000000047E-2</c:v>
                </c:pt>
              </c:numCache>
            </c:numRef>
          </c:val>
        </c:ser>
        <c:axId val="41477632"/>
        <c:axId val="41479168"/>
      </c:barChart>
      <c:catAx>
        <c:axId val="41477632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1479168"/>
        <c:crosses val="autoZero"/>
        <c:auto val="1"/>
        <c:lblAlgn val="ctr"/>
        <c:lblOffset val="100"/>
      </c:catAx>
      <c:valAx>
        <c:axId val="41479168"/>
        <c:scaling>
          <c:orientation val="minMax"/>
        </c:scaling>
        <c:axPos val="l"/>
        <c:majorGridlines/>
        <c:numFmt formatCode="0.0%" sourceLinked="0"/>
        <c:tickLblPos val="nextTo"/>
        <c:crossAx val="41477632"/>
        <c:crosses val="autoZero"/>
        <c:crossBetween val="between"/>
      </c:valAx>
    </c:plotArea>
    <c:plotVisOnly val="1"/>
  </c:chart>
  <c:externalData r:id="rId1"/>
</c:chartSpace>
</file>

<file path=ppt/charts/chart1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(71)'!$B$1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(71)'!$A$2:$A$9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(71)'!$B$2:$B$9</c:f>
              <c:numCache>
                <c:formatCode>General</c:formatCode>
                <c:ptCount val="8"/>
                <c:pt idx="0">
                  <c:v>0.75200000000000222</c:v>
                </c:pt>
                <c:pt idx="1">
                  <c:v>0.21200000000000024</c:v>
                </c:pt>
                <c:pt idx="2">
                  <c:v>3.5999999999999997E-2</c:v>
                </c:pt>
                <c:pt idx="3">
                  <c:v>0.97700000000000065</c:v>
                </c:pt>
                <c:pt idx="4">
                  <c:v>2.3E-2</c:v>
                </c:pt>
                <c:pt idx="5">
                  <c:v>0.29200000000000031</c:v>
                </c:pt>
                <c:pt idx="6">
                  <c:v>0.61600000000000199</c:v>
                </c:pt>
                <c:pt idx="7">
                  <c:v>9.2000000000000026E-2</c:v>
                </c:pt>
              </c:numCache>
            </c:numRef>
          </c:val>
        </c:ser>
        <c:axId val="41646720"/>
        <c:axId val="41648512"/>
      </c:barChart>
      <c:catAx>
        <c:axId val="41646720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600"/>
            </a:pPr>
            <a:endParaRPr lang="ko-KR"/>
          </a:p>
        </c:txPr>
        <c:crossAx val="41648512"/>
        <c:crosses val="autoZero"/>
        <c:auto val="1"/>
        <c:lblAlgn val="ctr"/>
        <c:lblOffset val="100"/>
      </c:catAx>
      <c:valAx>
        <c:axId val="41648512"/>
        <c:scaling>
          <c:orientation val="minMax"/>
        </c:scaling>
        <c:axPos val="l"/>
        <c:majorGridlines/>
        <c:numFmt formatCode="0.0%" sourceLinked="0"/>
        <c:tickLblPos val="nextTo"/>
        <c:crossAx val="41646720"/>
        <c:crosses val="autoZero"/>
        <c:crossBetween val="between"/>
      </c:valAx>
    </c:plotArea>
    <c:plotVisOnly val="1"/>
  </c:chart>
  <c:externalData r:id="rId1"/>
</c:chartSpace>
</file>

<file path=ppt/charts/chart12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(71)'!$E$23:$E$30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(71)'!$F$23:$F$30</c:f>
              <c:numCache>
                <c:formatCode>General</c:formatCode>
                <c:ptCount val="8"/>
                <c:pt idx="0">
                  <c:v>0.59099999999999997</c:v>
                </c:pt>
                <c:pt idx="1">
                  <c:v>0.32200000000000112</c:v>
                </c:pt>
                <c:pt idx="2">
                  <c:v>8.7000000000000022E-2</c:v>
                </c:pt>
                <c:pt idx="3">
                  <c:v>0.95700000000000063</c:v>
                </c:pt>
                <c:pt idx="4">
                  <c:v>4.3000000000000003E-2</c:v>
                </c:pt>
                <c:pt idx="5">
                  <c:v>0.33800000000000135</c:v>
                </c:pt>
                <c:pt idx="6">
                  <c:v>0.46500000000000002</c:v>
                </c:pt>
                <c:pt idx="7">
                  <c:v>0.19700000000000001</c:v>
                </c:pt>
              </c:numCache>
            </c:numRef>
          </c:val>
        </c:ser>
        <c:axId val="41676160"/>
        <c:axId val="41686144"/>
      </c:barChart>
      <c:catAx>
        <c:axId val="41676160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500"/>
            </a:pPr>
            <a:endParaRPr lang="ko-KR"/>
          </a:p>
        </c:txPr>
        <c:crossAx val="41686144"/>
        <c:crosses val="autoZero"/>
        <c:auto val="1"/>
        <c:lblAlgn val="ctr"/>
        <c:lblOffset val="100"/>
      </c:catAx>
      <c:valAx>
        <c:axId val="41686144"/>
        <c:scaling>
          <c:orientation val="minMax"/>
        </c:scaling>
        <c:axPos val="l"/>
        <c:majorGridlines/>
        <c:numFmt formatCode="0.0%" sourceLinked="0"/>
        <c:tickLblPos val="nextTo"/>
        <c:crossAx val="41676160"/>
        <c:crosses val="autoZero"/>
        <c:crossBetween val="between"/>
      </c:valAx>
    </c:plotArea>
    <c:plotVisOnly val="1"/>
  </c:chart>
  <c:externalData r:id="rId1"/>
</c:chartSpace>
</file>

<file path=ppt/charts/chart1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(72)'!$E$23:$E$30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(72)'!$F$23:$F$30</c:f>
              <c:numCache>
                <c:formatCode>General</c:formatCode>
                <c:ptCount val="8"/>
                <c:pt idx="0">
                  <c:v>0.38400000000000112</c:v>
                </c:pt>
                <c:pt idx="1">
                  <c:v>0.44500000000000001</c:v>
                </c:pt>
                <c:pt idx="2">
                  <c:v>0.17100000000000001</c:v>
                </c:pt>
                <c:pt idx="3">
                  <c:v>0.89</c:v>
                </c:pt>
                <c:pt idx="4">
                  <c:v>0.11</c:v>
                </c:pt>
                <c:pt idx="5">
                  <c:v>0.28900000000000031</c:v>
                </c:pt>
                <c:pt idx="6">
                  <c:v>0.315000000000001</c:v>
                </c:pt>
                <c:pt idx="7">
                  <c:v>0.39600000000000135</c:v>
                </c:pt>
              </c:numCache>
            </c:numRef>
          </c:val>
        </c:ser>
        <c:axId val="41583360"/>
        <c:axId val="41584896"/>
      </c:barChart>
      <c:catAx>
        <c:axId val="41583360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600"/>
            </a:pPr>
            <a:endParaRPr lang="ko-KR"/>
          </a:p>
        </c:txPr>
        <c:crossAx val="41584896"/>
        <c:crosses val="autoZero"/>
        <c:auto val="1"/>
        <c:lblAlgn val="ctr"/>
        <c:lblOffset val="100"/>
      </c:catAx>
      <c:valAx>
        <c:axId val="41584896"/>
        <c:scaling>
          <c:orientation val="minMax"/>
        </c:scaling>
        <c:axPos val="l"/>
        <c:majorGridlines/>
        <c:numFmt formatCode="0.0%" sourceLinked="0"/>
        <c:tickLblPos val="nextTo"/>
        <c:crossAx val="41583360"/>
        <c:crosses val="autoZero"/>
        <c:crossBetween val="between"/>
      </c:valAx>
    </c:plotArea>
    <c:plotVisOnly val="1"/>
  </c:chart>
  <c:externalData r:id="rId1"/>
</c:chartSpace>
</file>

<file path=ppt/charts/chart1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(72)'!$B$1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(72)'!$A$2:$A$9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(72)'!$B$2:$B$9</c:f>
              <c:numCache>
                <c:formatCode>General</c:formatCode>
                <c:ptCount val="8"/>
                <c:pt idx="0">
                  <c:v>0.60400000000000065</c:v>
                </c:pt>
                <c:pt idx="1">
                  <c:v>0.32200000000000112</c:v>
                </c:pt>
                <c:pt idx="2">
                  <c:v>7.3999999999999996E-2</c:v>
                </c:pt>
                <c:pt idx="3">
                  <c:v>0.97200000000000064</c:v>
                </c:pt>
                <c:pt idx="4">
                  <c:v>2.8000000000000001E-2</c:v>
                </c:pt>
                <c:pt idx="5">
                  <c:v>0.28900000000000031</c:v>
                </c:pt>
                <c:pt idx="6">
                  <c:v>0.56799999999999995</c:v>
                </c:pt>
                <c:pt idx="7">
                  <c:v>0.14300000000000004</c:v>
                </c:pt>
              </c:numCache>
            </c:numRef>
          </c:val>
        </c:ser>
        <c:axId val="41608704"/>
        <c:axId val="41610240"/>
      </c:barChart>
      <c:catAx>
        <c:axId val="41608704"/>
        <c:scaling>
          <c:orientation val="minMax"/>
        </c:scaling>
        <c:axPos val="b"/>
        <c:numFmt formatCode="General" sourceLinked="1"/>
        <c:tickLblPos val="nextTo"/>
        <c:txPr>
          <a:bodyPr rot="0" vert="horz"/>
          <a:lstStyle/>
          <a:p>
            <a:pPr>
              <a:defRPr sz="500"/>
            </a:pPr>
            <a:endParaRPr lang="ko-KR"/>
          </a:p>
        </c:txPr>
        <c:crossAx val="41610240"/>
        <c:crosses val="autoZero"/>
        <c:auto val="1"/>
        <c:lblAlgn val="ctr"/>
        <c:lblOffset val="100"/>
      </c:catAx>
      <c:valAx>
        <c:axId val="41610240"/>
        <c:scaling>
          <c:orientation val="minMax"/>
        </c:scaling>
        <c:axPos val="l"/>
        <c:majorGridlines/>
        <c:numFmt formatCode="0.0%" sourceLinked="0"/>
        <c:tickLblPos val="nextTo"/>
        <c:crossAx val="41608704"/>
        <c:crosses val="autoZero"/>
        <c:crossBetween val="between"/>
      </c:valAx>
    </c:plotArea>
    <c:plotVisOnly val="1"/>
  </c:chart>
  <c:externalData r:id="rId1"/>
</c:chartSpace>
</file>

<file path=ppt/charts/chart1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(73)'!$B$1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(73)'!$A$2:$A$9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(73)'!$B$2:$B$9</c:f>
              <c:numCache>
                <c:formatCode>General</c:formatCode>
                <c:ptCount val="8"/>
                <c:pt idx="0">
                  <c:v>0.68</c:v>
                </c:pt>
                <c:pt idx="1">
                  <c:v>0.28900000000000031</c:v>
                </c:pt>
                <c:pt idx="2">
                  <c:v>0.310000000000001</c:v>
                </c:pt>
                <c:pt idx="3">
                  <c:v>0.97400000000000064</c:v>
                </c:pt>
                <c:pt idx="4">
                  <c:v>0.26</c:v>
                </c:pt>
                <c:pt idx="5">
                  <c:v>0.27600000000000002</c:v>
                </c:pt>
                <c:pt idx="6">
                  <c:v>0.58599999999999997</c:v>
                </c:pt>
                <c:pt idx="7">
                  <c:v>0.13800000000000001</c:v>
                </c:pt>
              </c:numCache>
            </c:numRef>
          </c:val>
        </c:ser>
        <c:axId val="41949824"/>
        <c:axId val="41955712"/>
      </c:barChart>
      <c:catAx>
        <c:axId val="4194982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1955712"/>
        <c:crosses val="autoZero"/>
        <c:auto val="1"/>
        <c:lblAlgn val="ctr"/>
        <c:lblOffset val="100"/>
      </c:catAx>
      <c:valAx>
        <c:axId val="41955712"/>
        <c:scaling>
          <c:orientation val="minMax"/>
        </c:scaling>
        <c:axPos val="l"/>
        <c:majorGridlines/>
        <c:numFmt formatCode="0.0%" sourceLinked="0"/>
        <c:tickLblPos val="nextTo"/>
        <c:crossAx val="41949824"/>
        <c:crosses val="autoZero"/>
        <c:crossBetween val="between"/>
      </c:valAx>
    </c:plotArea>
    <c:plotVisOnly val="1"/>
  </c:chart>
  <c:externalData r:id="rId1"/>
</c:chartSpace>
</file>

<file path=ppt/charts/chart1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(73)'!$E$23:$E$30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(73)'!$F$23:$F$30</c:f>
              <c:numCache>
                <c:formatCode>General</c:formatCode>
                <c:ptCount val="8"/>
                <c:pt idx="0">
                  <c:v>0.52200000000000002</c:v>
                </c:pt>
                <c:pt idx="1">
                  <c:v>0.42500000000000032</c:v>
                </c:pt>
                <c:pt idx="2">
                  <c:v>5.3999999999999999E-2</c:v>
                </c:pt>
                <c:pt idx="3">
                  <c:v>0.98199999999999998</c:v>
                </c:pt>
                <c:pt idx="4">
                  <c:v>1.7999999999999999E-2</c:v>
                </c:pt>
                <c:pt idx="5">
                  <c:v>0.27400000000000002</c:v>
                </c:pt>
                <c:pt idx="6">
                  <c:v>0.68500000000000005</c:v>
                </c:pt>
                <c:pt idx="7">
                  <c:v>4.1000000000000002E-2</c:v>
                </c:pt>
              </c:numCache>
            </c:numRef>
          </c:val>
        </c:ser>
        <c:axId val="41971072"/>
        <c:axId val="41981056"/>
      </c:barChart>
      <c:catAx>
        <c:axId val="41971072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1981056"/>
        <c:crosses val="autoZero"/>
        <c:auto val="1"/>
        <c:lblAlgn val="ctr"/>
        <c:lblOffset val="100"/>
      </c:catAx>
      <c:valAx>
        <c:axId val="41981056"/>
        <c:scaling>
          <c:orientation val="minMax"/>
        </c:scaling>
        <c:axPos val="l"/>
        <c:majorGridlines/>
        <c:numFmt formatCode="0.0%" sourceLinked="0"/>
        <c:tickLblPos val="nextTo"/>
        <c:crossAx val="41971072"/>
        <c:crosses val="autoZero"/>
        <c:crossBetween val="between"/>
      </c:valAx>
    </c:plotArea>
    <c:plotVisOnly val="1"/>
  </c:chart>
  <c:externalData r:id="rId1"/>
</c:chartSpace>
</file>

<file path=ppt/charts/chart1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(74)'!$B$1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(74)'!$A$2:$A$9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(74)'!$B$2:$B$9</c:f>
              <c:numCache>
                <c:formatCode>General</c:formatCode>
                <c:ptCount val="8"/>
                <c:pt idx="0">
                  <c:v>0.39600000000000135</c:v>
                </c:pt>
                <c:pt idx="1">
                  <c:v>0.45</c:v>
                </c:pt>
                <c:pt idx="2">
                  <c:v>0.15300000000000041</c:v>
                </c:pt>
                <c:pt idx="3">
                  <c:v>0.88</c:v>
                </c:pt>
                <c:pt idx="4">
                  <c:v>0.12000000000000002</c:v>
                </c:pt>
                <c:pt idx="5">
                  <c:v>0.34500000000000008</c:v>
                </c:pt>
                <c:pt idx="6">
                  <c:v>0.38400000000000112</c:v>
                </c:pt>
                <c:pt idx="7">
                  <c:v>0.27100000000000002</c:v>
                </c:pt>
              </c:numCache>
            </c:numRef>
          </c:val>
        </c:ser>
        <c:axId val="41784064"/>
        <c:axId val="41785600"/>
      </c:barChart>
      <c:catAx>
        <c:axId val="4178406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1785600"/>
        <c:crosses val="autoZero"/>
        <c:auto val="1"/>
        <c:lblAlgn val="ctr"/>
        <c:lblOffset val="100"/>
      </c:catAx>
      <c:valAx>
        <c:axId val="41785600"/>
        <c:scaling>
          <c:orientation val="minMax"/>
        </c:scaling>
        <c:axPos val="l"/>
        <c:majorGridlines/>
        <c:numFmt formatCode="0.0%" sourceLinked="0"/>
        <c:tickLblPos val="nextTo"/>
        <c:crossAx val="41784064"/>
        <c:crosses val="autoZero"/>
        <c:crossBetween val="between"/>
      </c:valAx>
    </c:plotArea>
    <c:plotVisOnly val="1"/>
  </c:chart>
  <c:externalData r:id="rId1"/>
</c:chartSpace>
</file>

<file path=ppt/charts/chart1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(74)'!$E$23:$E$30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(74)'!$F$23:$F$30</c:f>
              <c:numCache>
                <c:formatCode>General</c:formatCode>
                <c:ptCount val="8"/>
                <c:pt idx="0">
                  <c:v>0.79800000000000004</c:v>
                </c:pt>
                <c:pt idx="1">
                  <c:v>0.17900000000000021</c:v>
                </c:pt>
                <c:pt idx="2">
                  <c:v>2.3E-2</c:v>
                </c:pt>
                <c:pt idx="3">
                  <c:v>0.98499999999999999</c:v>
                </c:pt>
                <c:pt idx="4">
                  <c:v>1.4999999999999998E-2</c:v>
                </c:pt>
                <c:pt idx="5">
                  <c:v>0.28400000000000031</c:v>
                </c:pt>
                <c:pt idx="6">
                  <c:v>0.62700000000000222</c:v>
                </c:pt>
                <c:pt idx="7">
                  <c:v>9.0000000000000024E-2</c:v>
                </c:pt>
              </c:numCache>
            </c:numRef>
          </c:val>
        </c:ser>
        <c:axId val="41809408"/>
        <c:axId val="41810944"/>
      </c:barChart>
      <c:catAx>
        <c:axId val="4180940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1810944"/>
        <c:crosses val="autoZero"/>
        <c:auto val="1"/>
        <c:lblAlgn val="ctr"/>
        <c:lblOffset val="100"/>
      </c:catAx>
      <c:valAx>
        <c:axId val="41810944"/>
        <c:scaling>
          <c:orientation val="minMax"/>
        </c:scaling>
        <c:axPos val="l"/>
        <c:majorGridlines/>
        <c:numFmt formatCode="0.0%" sourceLinked="0"/>
        <c:tickLblPos val="nextTo"/>
        <c:crossAx val="41809408"/>
        <c:crosses val="autoZero"/>
        <c:crossBetween val="between"/>
      </c:valAx>
    </c:plotArea>
    <c:plotVisOnly val="1"/>
  </c:chart>
  <c:externalData r:id="rId1"/>
</c:chartSpace>
</file>

<file path=ppt/charts/chart13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(75)'!$B$1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(75)'!$A$2:$A$9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(75)'!$B$2:$B$9</c:f>
              <c:numCache>
                <c:formatCode>General</c:formatCode>
                <c:ptCount val="8"/>
                <c:pt idx="0">
                  <c:v>0.79800000000000004</c:v>
                </c:pt>
                <c:pt idx="1">
                  <c:v>0.17100000000000001</c:v>
                </c:pt>
                <c:pt idx="2">
                  <c:v>3.1000000000000052E-2</c:v>
                </c:pt>
                <c:pt idx="3">
                  <c:v>0.98199999999999998</c:v>
                </c:pt>
                <c:pt idx="4">
                  <c:v>1.7999999999999999E-2</c:v>
                </c:pt>
                <c:pt idx="5">
                  <c:v>0.33500000000000135</c:v>
                </c:pt>
                <c:pt idx="6">
                  <c:v>0.56299999999999994</c:v>
                </c:pt>
                <c:pt idx="7">
                  <c:v>0.10199999999999998</c:v>
                </c:pt>
              </c:numCache>
            </c:numRef>
          </c:val>
        </c:ser>
        <c:axId val="42150528"/>
        <c:axId val="42152320"/>
      </c:barChart>
      <c:catAx>
        <c:axId val="4215052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2152320"/>
        <c:crosses val="autoZero"/>
        <c:auto val="1"/>
        <c:lblAlgn val="ctr"/>
        <c:lblOffset val="100"/>
      </c:catAx>
      <c:valAx>
        <c:axId val="42152320"/>
        <c:scaling>
          <c:orientation val="minMax"/>
        </c:scaling>
        <c:axPos val="l"/>
        <c:majorGridlines/>
        <c:numFmt formatCode="0.0%" sourceLinked="0"/>
        <c:tickLblPos val="nextTo"/>
        <c:crossAx val="42150528"/>
        <c:crosses val="autoZero"/>
        <c:crossBetween val="between"/>
      </c:valAx>
    </c:plotArea>
    <c:plotVisOnly val="1"/>
  </c:chart>
  <c:externalData r:id="rId1"/>
</c:chartSpace>
</file>

<file path=ppt/charts/chart13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(75)'!$E$23:$E$30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(75)'!$F$23:$F$30</c:f>
              <c:numCache>
                <c:formatCode>General</c:formatCode>
                <c:ptCount val="8"/>
                <c:pt idx="0">
                  <c:v>0.78500000000000003</c:v>
                </c:pt>
                <c:pt idx="1">
                  <c:v>0.17600000000000021</c:v>
                </c:pt>
                <c:pt idx="2">
                  <c:v>3.7999999999999999E-2</c:v>
                </c:pt>
                <c:pt idx="3">
                  <c:v>0.99</c:v>
                </c:pt>
                <c:pt idx="4">
                  <c:v>1.0000000000000005E-2</c:v>
                </c:pt>
                <c:pt idx="5">
                  <c:v>0.309000000000001</c:v>
                </c:pt>
                <c:pt idx="6">
                  <c:v>0.51200000000000001</c:v>
                </c:pt>
                <c:pt idx="7">
                  <c:v>0.17900000000000021</c:v>
                </c:pt>
              </c:numCache>
            </c:numRef>
          </c:val>
        </c:ser>
        <c:axId val="42163584"/>
        <c:axId val="42169472"/>
      </c:barChart>
      <c:catAx>
        <c:axId val="4216358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2169472"/>
        <c:crosses val="autoZero"/>
        <c:auto val="1"/>
        <c:lblAlgn val="ctr"/>
        <c:lblOffset val="100"/>
      </c:catAx>
      <c:valAx>
        <c:axId val="42169472"/>
        <c:scaling>
          <c:orientation val="minMax"/>
        </c:scaling>
        <c:axPos val="l"/>
        <c:majorGridlines/>
        <c:numFmt formatCode="0.0%" sourceLinked="0"/>
        <c:tickLblPos val="nextTo"/>
        <c:crossAx val="42163584"/>
        <c:crosses val="autoZero"/>
        <c:crossBetween val="between"/>
      </c:valAx>
    </c:plotArea>
    <c:plotVisOnly val="1"/>
  </c:chart>
  <c:externalData r:id="rId1"/>
</c:chartSpace>
</file>

<file path=ppt/charts/chart1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'여성 불편한점'!$B$1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'여성 불편한점'!$A$2:$A$11</c:f>
              <c:strCache>
                <c:ptCount val="10"/>
                <c:pt idx="0">
                  <c:v>대중교통 접근이용의 불편</c:v>
                </c:pt>
                <c:pt idx="1">
                  <c:v>시설불편 낙후</c:v>
                </c:pt>
                <c:pt idx="2">
                  <c:v>환경의 불결</c:v>
                </c:pt>
                <c:pt idx="3">
                  <c:v>행정의 불편</c:v>
                </c:pt>
                <c:pt idx="4">
                  <c:v>정보제공 부족</c:v>
                </c:pt>
                <c:pt idx="5">
                  <c:v>프로그램 부족</c:v>
                </c:pt>
                <c:pt idx="6">
                  <c:v>이용시간 제한</c:v>
                </c:pt>
                <c:pt idx="7">
                  <c:v>낮은 서비스의 질</c:v>
                </c:pt>
                <c:pt idx="8">
                  <c:v>비용 부담</c:v>
                </c:pt>
                <c:pt idx="9">
                  <c:v>시간 부족</c:v>
                </c:pt>
              </c:strCache>
            </c:strRef>
          </c:cat>
          <c:val>
            <c:numRef>
              <c:f>'여성 불편한점'!$B$2:$B$11</c:f>
              <c:numCache>
                <c:formatCode>General</c:formatCode>
                <c:ptCount val="10"/>
                <c:pt idx="0">
                  <c:v>0.35800000000000032</c:v>
                </c:pt>
                <c:pt idx="1">
                  <c:v>6.9000000000000034E-2</c:v>
                </c:pt>
                <c:pt idx="2">
                  <c:v>1.0000000000000005E-2</c:v>
                </c:pt>
                <c:pt idx="3">
                  <c:v>5.0000000000000105E-3</c:v>
                </c:pt>
                <c:pt idx="4">
                  <c:v>0.223</c:v>
                </c:pt>
                <c:pt idx="5">
                  <c:v>0.14100000000000001</c:v>
                </c:pt>
                <c:pt idx="6">
                  <c:v>4.1000000000000002E-2</c:v>
                </c:pt>
                <c:pt idx="7">
                  <c:v>3.7999999999999999E-2</c:v>
                </c:pt>
                <c:pt idx="8">
                  <c:v>3.3000000000000002E-2</c:v>
                </c:pt>
                <c:pt idx="9">
                  <c:v>8.2000000000000003E-2</c:v>
                </c:pt>
              </c:numCache>
            </c:numRef>
          </c:val>
        </c:ser>
        <c:axId val="42115840"/>
        <c:axId val="42117376"/>
      </c:barChart>
      <c:catAx>
        <c:axId val="4211584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2117376"/>
        <c:crosses val="autoZero"/>
        <c:auto val="1"/>
        <c:lblAlgn val="ctr"/>
        <c:lblOffset val="100"/>
      </c:catAx>
      <c:valAx>
        <c:axId val="42117376"/>
        <c:scaling>
          <c:orientation val="minMax"/>
        </c:scaling>
        <c:axPos val="l"/>
        <c:majorGridlines/>
        <c:numFmt formatCode="0.0%" sourceLinked="0"/>
        <c:tickLblPos val="nextTo"/>
        <c:crossAx val="42115840"/>
        <c:crosses val="autoZero"/>
        <c:crossBetween val="between"/>
      </c:valAx>
    </c:plotArea>
    <c:plotVisOnly val="1"/>
  </c:chart>
  <c:externalData r:id="rId1"/>
</c:chartSpace>
</file>

<file path=ppt/charts/chart1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(77)'!$B$1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(77)'!$A$2:$A$9</c:f>
              <c:strCache>
                <c:ptCount val="8"/>
                <c:pt idx="0">
                  <c:v>직업훈련 및 알선</c:v>
                </c:pt>
                <c:pt idx="1">
                  <c:v>문화 여가활동</c:v>
                </c:pt>
                <c:pt idx="2">
                  <c:v>건강 및 의료</c:v>
                </c:pt>
                <c:pt idx="3">
                  <c:v>사회교육</c:v>
                </c:pt>
                <c:pt idx="4">
                  <c:v>자원봉사 연계</c:v>
                </c:pt>
                <c:pt idx="5">
                  <c:v>상담 서비스</c:v>
                </c:pt>
                <c:pt idx="6">
                  <c:v>폭력 피해자 쉼터</c:v>
                </c:pt>
                <c:pt idx="7">
                  <c:v>기타</c:v>
                </c:pt>
              </c:strCache>
            </c:strRef>
          </c:cat>
          <c:val>
            <c:numRef>
              <c:f>'Sheet1 (77)'!$B$2:$B$9</c:f>
              <c:numCache>
                <c:formatCode>General</c:formatCode>
                <c:ptCount val="8"/>
                <c:pt idx="0">
                  <c:v>0.19900000000000001</c:v>
                </c:pt>
                <c:pt idx="1">
                  <c:v>0.43000000000000038</c:v>
                </c:pt>
                <c:pt idx="2">
                  <c:v>0.27</c:v>
                </c:pt>
                <c:pt idx="3">
                  <c:v>2.8000000000000001E-2</c:v>
                </c:pt>
                <c:pt idx="4">
                  <c:v>3.7999999999999999E-2</c:v>
                </c:pt>
                <c:pt idx="5">
                  <c:v>2.3E-2</c:v>
                </c:pt>
                <c:pt idx="6">
                  <c:v>8.0000000000000227E-3</c:v>
                </c:pt>
                <c:pt idx="7">
                  <c:v>3.0000000000000057E-3</c:v>
                </c:pt>
              </c:numCache>
            </c:numRef>
          </c:val>
        </c:ser>
        <c:axId val="42289024"/>
        <c:axId val="42290560"/>
      </c:barChart>
      <c:catAx>
        <c:axId val="4228902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2290560"/>
        <c:crosses val="autoZero"/>
        <c:auto val="1"/>
        <c:lblAlgn val="ctr"/>
        <c:lblOffset val="100"/>
      </c:catAx>
      <c:valAx>
        <c:axId val="42290560"/>
        <c:scaling>
          <c:orientation val="minMax"/>
        </c:scaling>
        <c:axPos val="l"/>
        <c:majorGridlines/>
        <c:numFmt formatCode="0.0%" sourceLinked="0"/>
        <c:tickLblPos val="nextTo"/>
        <c:crossAx val="42289024"/>
        <c:crosses val="autoZero"/>
        <c:crossBetween val="between"/>
      </c:valAx>
    </c:plotArea>
    <c:plotVisOnly val="1"/>
  </c:chart>
  <c:externalData r:id="rId1"/>
</c:chartSpace>
</file>

<file path=ppt/charts/chart1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0479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5.8945319335083096E-2"/>
                  <c:y val="4.748724117818610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'85'!$A$22:$A$23</c:f>
              <c:strCache>
                <c:ptCount val="2"/>
                <c:pt idx="0">
                  <c:v>있다</c:v>
                </c:pt>
                <c:pt idx="1">
                  <c:v>없다</c:v>
                </c:pt>
              </c:strCache>
            </c:strRef>
          </c:cat>
          <c:val>
            <c:numRef>
              <c:f>'85'!$B$22:$B$23</c:f>
              <c:numCache>
                <c:formatCode>General</c:formatCode>
                <c:ptCount val="2"/>
                <c:pt idx="0">
                  <c:v>5.1000000000000004E-2</c:v>
                </c:pt>
                <c:pt idx="1">
                  <c:v>0.94899999999999995</c:v>
                </c:pt>
              </c:numCache>
            </c:numRef>
          </c:val>
        </c:ser>
      </c:pie3DChart>
    </c:plotArea>
    <c:plotVisOnly val="1"/>
  </c:chart>
  <c:externalData r:id="rId1"/>
  <c:userShapes r:id="rId2"/>
</c:chartSpace>
</file>

<file path=ppt/charts/chart1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'85'!$B$1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'85'!$A$2:$A$4</c:f>
              <c:strCache>
                <c:ptCount val="3"/>
                <c:pt idx="0">
                  <c:v>1명</c:v>
                </c:pt>
                <c:pt idx="1">
                  <c:v>2명</c:v>
                </c:pt>
                <c:pt idx="2">
                  <c:v>3명 이상</c:v>
                </c:pt>
              </c:strCache>
            </c:strRef>
          </c:cat>
          <c:val>
            <c:numRef>
              <c:f>'85'!$B$2:$B$4</c:f>
              <c:numCache>
                <c:formatCode>General</c:formatCode>
                <c:ptCount val="3"/>
                <c:pt idx="0">
                  <c:v>0.60000000000000064</c:v>
                </c:pt>
                <c:pt idx="1">
                  <c:v>0.25</c:v>
                </c:pt>
                <c:pt idx="2">
                  <c:v>0.15000000000000024</c:v>
                </c:pt>
              </c:numCache>
            </c:numRef>
          </c:val>
        </c:ser>
        <c:axId val="42468480"/>
        <c:axId val="42470016"/>
      </c:barChart>
      <c:catAx>
        <c:axId val="4246848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2470016"/>
        <c:crosses val="autoZero"/>
        <c:auto val="1"/>
        <c:lblAlgn val="ctr"/>
        <c:lblOffset val="100"/>
      </c:catAx>
      <c:valAx>
        <c:axId val="42470016"/>
        <c:scaling>
          <c:orientation val="minMax"/>
        </c:scaling>
        <c:axPos val="l"/>
        <c:majorGridlines/>
        <c:numFmt formatCode="0.0%" sourceLinked="0"/>
        <c:tickLblPos val="nextTo"/>
        <c:crossAx val="42468480"/>
        <c:crosses val="autoZero"/>
        <c:crossBetween val="between"/>
      </c:valAx>
    </c:plotArea>
    <c:plotVisOnly val="1"/>
  </c:chart>
  <c:externalData r:id="rId1"/>
</c:chartSpace>
</file>

<file path=ppt/charts/chart1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'86'!$B$1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'86'!$A$2:$A$6</c:f>
              <c:strCache>
                <c:ptCount val="5"/>
                <c:pt idx="0">
                  <c:v>아이를 맡길곳이 없어서</c:v>
                </c:pt>
                <c:pt idx="1">
                  <c:v>양육비용이 부담되어서</c:v>
                </c:pt>
                <c:pt idx="2">
                  <c:v>직장생활을 하는데 걸림돌이 되어서</c:v>
                </c:pt>
                <c:pt idx="3">
                  <c:v>건강상의 문제로</c:v>
                </c:pt>
                <c:pt idx="4">
                  <c:v>기타</c:v>
                </c:pt>
              </c:strCache>
            </c:strRef>
          </c:cat>
          <c:val>
            <c:numRef>
              <c:f>'86'!$B$2:$B$6</c:f>
              <c:numCache>
                <c:formatCode>General</c:formatCode>
                <c:ptCount val="5"/>
                <c:pt idx="0">
                  <c:v>3.2000000000000042E-2</c:v>
                </c:pt>
                <c:pt idx="1">
                  <c:v>0.33400000000000124</c:v>
                </c:pt>
                <c:pt idx="2">
                  <c:v>3.2000000000000042E-2</c:v>
                </c:pt>
                <c:pt idx="3">
                  <c:v>0.33700000000000124</c:v>
                </c:pt>
                <c:pt idx="4">
                  <c:v>0.26400000000000001</c:v>
                </c:pt>
              </c:numCache>
            </c:numRef>
          </c:val>
        </c:ser>
        <c:axId val="42526976"/>
        <c:axId val="42536960"/>
      </c:barChart>
      <c:catAx>
        <c:axId val="42526976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2536960"/>
        <c:crosses val="autoZero"/>
        <c:auto val="1"/>
        <c:lblAlgn val="ctr"/>
        <c:lblOffset val="100"/>
      </c:catAx>
      <c:valAx>
        <c:axId val="42536960"/>
        <c:scaling>
          <c:orientation val="minMax"/>
        </c:scaling>
        <c:axPos val="l"/>
        <c:majorGridlines/>
        <c:numFmt formatCode="0.0%" sourceLinked="0"/>
        <c:tickLblPos val="nextTo"/>
        <c:crossAx val="42526976"/>
        <c:crosses val="autoZero"/>
        <c:crossBetween val="between"/>
      </c:valAx>
    </c:plotArea>
    <c:plotVisOnly val="1"/>
  </c:chart>
  <c:externalData r:id="rId1"/>
</c:chartSpace>
</file>

<file path=ppt/charts/chart1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'86-1'!$B$1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'86-1'!$A$2:$A$7</c:f>
              <c:strCache>
                <c:ptCount val="6"/>
                <c:pt idx="0">
                  <c:v>임신·출산 지원</c:v>
                </c:pt>
                <c:pt idx="1">
                  <c:v>양육지원</c:v>
                </c:pt>
                <c:pt idx="2">
                  <c:v>아동의 건전한 육성지원</c:v>
                </c:pt>
                <c:pt idx="3">
                  <c:v>조세 및 사회보험 혜택</c:v>
                </c:pt>
                <c:pt idx="4">
                  <c:v>가족친화 사회환경조성</c:v>
                </c:pt>
                <c:pt idx="5">
                  <c:v>기타</c:v>
                </c:pt>
              </c:strCache>
            </c:strRef>
          </c:cat>
          <c:val>
            <c:numRef>
              <c:f>'86-1'!$B$2:$B$7</c:f>
              <c:numCache>
                <c:formatCode>General</c:formatCode>
                <c:ptCount val="6"/>
                <c:pt idx="0">
                  <c:v>0.15300000000000041</c:v>
                </c:pt>
                <c:pt idx="1">
                  <c:v>0.68</c:v>
                </c:pt>
                <c:pt idx="2">
                  <c:v>5.3999999999999999E-2</c:v>
                </c:pt>
                <c:pt idx="3">
                  <c:v>4.5999999999999999E-2</c:v>
                </c:pt>
                <c:pt idx="4">
                  <c:v>6.4000000000000112E-2</c:v>
                </c:pt>
                <c:pt idx="5">
                  <c:v>3.0000000000000002E-2</c:v>
                </c:pt>
              </c:numCache>
            </c:numRef>
          </c:val>
        </c:ser>
        <c:axId val="42544128"/>
        <c:axId val="42566400"/>
      </c:barChart>
      <c:catAx>
        <c:axId val="4254412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2566400"/>
        <c:crosses val="autoZero"/>
        <c:auto val="1"/>
        <c:lblAlgn val="ctr"/>
        <c:lblOffset val="100"/>
      </c:catAx>
      <c:valAx>
        <c:axId val="42566400"/>
        <c:scaling>
          <c:orientation val="minMax"/>
        </c:scaling>
        <c:axPos val="l"/>
        <c:majorGridlines/>
        <c:numFmt formatCode="0.0%" sourceLinked="0"/>
        <c:tickLblPos val="nextTo"/>
        <c:crossAx val="42544128"/>
        <c:crosses val="autoZero"/>
        <c:crossBetween val="between"/>
      </c:valAx>
    </c:plotArea>
    <c:plotVisOnly val="1"/>
  </c:chart>
  <c:externalData r:id="rId1"/>
</c:chartSpace>
</file>

<file path=ppt/charts/chart14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Val val="1"/>
          </c:dLbls>
          <c:cat>
            <c:strRef>
              <c:f>'133'!$Q$11:$Q$13</c:f>
              <c:strCache>
                <c:ptCount val="3"/>
                <c:pt idx="0">
                  <c:v>전혀 들어보지 못했다</c:v>
                </c:pt>
                <c:pt idx="1">
                  <c:v>들어는 봤으나 아는 바 없다</c:v>
                </c:pt>
                <c:pt idx="2">
                  <c:v>대체로 알고 있다</c:v>
                </c:pt>
              </c:strCache>
            </c:strRef>
          </c:cat>
          <c:val>
            <c:numRef>
              <c:f>'133'!$R$11:$R$13</c:f>
              <c:numCache>
                <c:formatCode>0.0%</c:formatCode>
                <c:ptCount val="3"/>
                <c:pt idx="0">
                  <c:v>0.91800000000000004</c:v>
                </c:pt>
                <c:pt idx="1">
                  <c:v>7.3999999999999996E-2</c:v>
                </c:pt>
                <c:pt idx="2">
                  <c:v>8.0000000000000227E-3</c:v>
                </c:pt>
              </c:numCache>
            </c:numRef>
          </c:val>
        </c:ser>
        <c:shape val="box"/>
        <c:axId val="42238720"/>
        <c:axId val="42240256"/>
        <c:axId val="0"/>
      </c:bar3DChart>
      <c:catAx>
        <c:axId val="42238720"/>
        <c:scaling>
          <c:orientation val="minMax"/>
        </c:scaling>
        <c:axPos val="b"/>
        <c:tickLblPos val="nextTo"/>
        <c:crossAx val="42240256"/>
        <c:crosses val="autoZero"/>
        <c:auto val="1"/>
        <c:lblAlgn val="ctr"/>
        <c:lblOffset val="100"/>
      </c:catAx>
      <c:valAx>
        <c:axId val="42240256"/>
        <c:scaling>
          <c:orientation val="minMax"/>
        </c:scaling>
        <c:axPos val="l"/>
        <c:majorGridlines/>
        <c:numFmt formatCode="0.0%" sourceLinked="1"/>
        <c:tickLblPos val="nextTo"/>
        <c:crossAx val="42238720"/>
        <c:crosses val="autoZero"/>
        <c:crossBetween val="between"/>
      </c:valAx>
    </c:plotArea>
    <c:plotVisOnly val="1"/>
  </c:chart>
  <c:externalData r:id="rId1"/>
</c:chartSpace>
</file>

<file path=ppt/charts/chart1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'83'!$B$1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numRef>
              <c:f>'83'!$A$2:$A$11</c:f>
              <c:numCache>
                <c:formatCode>General</c:formatCode>
                <c:ptCount val="10"/>
              </c:numCache>
            </c:numRef>
          </c:cat>
          <c:val>
            <c:numRef>
              <c:f>'83'!$B$2:$B$11</c:f>
              <c:numCache>
                <c:formatCode>General</c:formatCode>
                <c:ptCount val="10"/>
                <c:pt idx="0">
                  <c:v>0.10199999999999998</c:v>
                </c:pt>
                <c:pt idx="1">
                  <c:v>8.2000000000000003E-2</c:v>
                </c:pt>
                <c:pt idx="2">
                  <c:v>5.6000000000000001E-2</c:v>
                </c:pt>
                <c:pt idx="3">
                  <c:v>0.13800000000000001</c:v>
                </c:pt>
                <c:pt idx="4">
                  <c:v>0.33500000000000141</c:v>
                </c:pt>
                <c:pt idx="5">
                  <c:v>0.16900000000000001</c:v>
                </c:pt>
                <c:pt idx="6">
                  <c:v>9.5000000000000043E-2</c:v>
                </c:pt>
                <c:pt idx="7">
                  <c:v>1.7999999999999999E-2</c:v>
                </c:pt>
                <c:pt idx="8">
                  <c:v>3.0000000000000087E-3</c:v>
                </c:pt>
                <c:pt idx="9">
                  <c:v>3.0000000000000087E-3</c:v>
                </c:pt>
              </c:numCache>
            </c:numRef>
          </c:val>
        </c:ser>
        <c:axId val="42669952"/>
        <c:axId val="42671488"/>
      </c:barChart>
      <c:catAx>
        <c:axId val="42669952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2671488"/>
        <c:crosses val="autoZero"/>
        <c:auto val="1"/>
        <c:lblAlgn val="ctr"/>
        <c:lblOffset val="100"/>
      </c:catAx>
      <c:valAx>
        <c:axId val="42671488"/>
        <c:scaling>
          <c:orientation val="minMax"/>
        </c:scaling>
        <c:axPos val="l"/>
        <c:majorGridlines/>
        <c:numFmt formatCode="0.0%" sourceLinked="0"/>
        <c:tickLblPos val="nextTo"/>
        <c:crossAx val="42669952"/>
        <c:crosses val="autoZero"/>
        <c:crossBetween val="between"/>
      </c:valAx>
    </c:plotArea>
    <c:plotVisOnly val="1"/>
  </c:chart>
  <c:externalData r:id="rId1"/>
</c:chartSpace>
</file>

<file path=ppt/charts/chart1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1.6180669018427125E-3"/>
                  <c:y val="4.1666666666666567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4.8542007055281371E-3"/>
                  <c:y val="2.7777777777777811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showVal val="1"/>
            </c:dLbl>
            <c:dLbl>
              <c:idx val="2"/>
              <c:layout>
                <c:manualLayout>
                  <c:x val="9.7084014110562708E-3"/>
                  <c:y val="5.0925925925925923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showVal val="1"/>
            </c:dLbl>
            <c:dLbl>
              <c:idx val="3"/>
              <c:layout>
                <c:manualLayout>
                  <c:x val="3.2361338036854229E-3"/>
                  <c:y val="5.0925925925925868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showVal val="1"/>
            </c:dLbl>
            <c:dLbl>
              <c:idx val="4"/>
              <c:layout>
                <c:manualLayout>
                  <c:x val="1.2944535214741697E-2"/>
                  <c:y val="1.8518518518518615E-2"/>
                </c:manualLayout>
              </c:layout>
              <c:spPr/>
              <c:txPr>
                <a:bodyPr/>
                <a:lstStyle/>
                <a:p>
                  <a:pPr>
                    <a:defRPr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showVal val="1"/>
            </c:dLbl>
            <c:txPr>
              <a:bodyPr/>
              <a:lstStyle/>
              <a:p>
                <a:pPr>
                  <a:defRPr b="1">
                    <a:solidFill>
                      <a:srgbClr val="00B0F0"/>
                    </a:solidFill>
                  </a:defRPr>
                </a:pPr>
                <a:endParaRPr lang="ko-KR"/>
              </a:p>
            </c:txPr>
            <c:showVal val="1"/>
          </c:dLbls>
          <c:cat>
            <c:strRef>
              <c:f>'133'!$A$40:$A$44</c:f>
              <c:strCache>
                <c:ptCount val="5"/>
                <c:pt idx="0">
                  <c:v>전혀 그렇지 않다</c:v>
                </c:pt>
                <c:pt idx="1">
                  <c:v>그렇지 않다</c:v>
                </c:pt>
                <c:pt idx="2">
                  <c:v>보통이다</c:v>
                </c:pt>
                <c:pt idx="3">
                  <c:v>그렇다</c:v>
                </c:pt>
                <c:pt idx="4">
                  <c:v>매우 그렇다</c:v>
                </c:pt>
              </c:strCache>
            </c:strRef>
          </c:cat>
          <c:val>
            <c:numRef>
              <c:f>'133'!$B$40:$B$44</c:f>
              <c:numCache>
                <c:formatCode>0.0%</c:formatCode>
                <c:ptCount val="5"/>
                <c:pt idx="0">
                  <c:v>0.13300000000000001</c:v>
                </c:pt>
                <c:pt idx="1">
                  <c:v>0.47100000000000031</c:v>
                </c:pt>
                <c:pt idx="2">
                  <c:v>0.29400000000000032</c:v>
                </c:pt>
                <c:pt idx="3">
                  <c:v>0.10199999999999998</c:v>
                </c:pt>
                <c:pt idx="4">
                  <c:v>0</c:v>
                </c:pt>
              </c:numCache>
            </c:numRef>
          </c:val>
        </c:ser>
        <c:shape val="box"/>
        <c:axId val="42751488"/>
        <c:axId val="42753024"/>
        <c:axId val="0"/>
      </c:bar3DChart>
      <c:catAx>
        <c:axId val="42751488"/>
        <c:scaling>
          <c:orientation val="minMax"/>
        </c:scaling>
        <c:axPos val="b"/>
        <c:tickLblPos val="nextTo"/>
        <c:crossAx val="42753024"/>
        <c:crosses val="autoZero"/>
        <c:auto val="1"/>
        <c:lblAlgn val="ctr"/>
        <c:lblOffset val="100"/>
      </c:catAx>
      <c:valAx>
        <c:axId val="42753024"/>
        <c:scaling>
          <c:orientation val="minMax"/>
        </c:scaling>
        <c:axPos val="l"/>
        <c:majorGridlines/>
        <c:numFmt formatCode="0.0%" sourceLinked="1"/>
        <c:tickLblPos val="nextTo"/>
        <c:crossAx val="42751488"/>
        <c:crosses val="autoZero"/>
        <c:crossBetween val="between"/>
      </c:valAx>
    </c:plotArea>
    <c:plotVisOnly val="1"/>
  </c:chart>
  <c:externalData r:id="rId1"/>
</c:chartSpace>
</file>

<file path=ppt/charts/chart1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(79)'!$B$1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(79)'!$A$2:$A$9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(79)'!$B$2:$B$9</c:f>
              <c:numCache>
                <c:formatCode>General</c:formatCode>
                <c:ptCount val="8"/>
                <c:pt idx="0">
                  <c:v>0.24800000000000041</c:v>
                </c:pt>
                <c:pt idx="1">
                  <c:v>0.27600000000000002</c:v>
                </c:pt>
                <c:pt idx="2">
                  <c:v>0.47600000000000031</c:v>
                </c:pt>
                <c:pt idx="3">
                  <c:v>0.59</c:v>
                </c:pt>
                <c:pt idx="4">
                  <c:v>0.41000000000000031</c:v>
                </c:pt>
                <c:pt idx="5">
                  <c:v>0.14300000000000004</c:v>
                </c:pt>
                <c:pt idx="6">
                  <c:v>5.7000000000000023E-2</c:v>
                </c:pt>
                <c:pt idx="7">
                  <c:v>0.8</c:v>
                </c:pt>
              </c:numCache>
            </c:numRef>
          </c:val>
        </c:ser>
        <c:axId val="42834560"/>
        <c:axId val="42840448"/>
      </c:barChart>
      <c:catAx>
        <c:axId val="4283456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2840448"/>
        <c:crosses val="autoZero"/>
        <c:auto val="1"/>
        <c:lblAlgn val="ctr"/>
        <c:lblOffset val="100"/>
      </c:catAx>
      <c:valAx>
        <c:axId val="42840448"/>
        <c:scaling>
          <c:orientation val="minMax"/>
        </c:scaling>
        <c:axPos val="l"/>
        <c:majorGridlines/>
        <c:numFmt formatCode="0.0%" sourceLinked="0"/>
        <c:tickLblPos val="nextTo"/>
        <c:crossAx val="42834560"/>
        <c:crosses val="autoZero"/>
        <c:crossBetween val="between"/>
      </c:valAx>
    </c:plotArea>
    <c:plotVisOnly val="1"/>
  </c:chart>
  <c:externalData r:id="rId1"/>
</c:chartSpace>
</file>

<file path=ppt/charts/chart14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(79)'!$E$23:$E$30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(79)'!$F$23:$F$30</c:f>
              <c:numCache>
                <c:formatCode>General</c:formatCode>
                <c:ptCount val="8"/>
                <c:pt idx="0">
                  <c:v>0.68600000000000005</c:v>
                </c:pt>
                <c:pt idx="1">
                  <c:v>0.2</c:v>
                </c:pt>
                <c:pt idx="2">
                  <c:v>0.114</c:v>
                </c:pt>
                <c:pt idx="3">
                  <c:v>0.96200000000000063</c:v>
                </c:pt>
                <c:pt idx="4">
                  <c:v>3.7999999999999999E-2</c:v>
                </c:pt>
                <c:pt idx="5">
                  <c:v>0.21000000000000021</c:v>
                </c:pt>
                <c:pt idx="6">
                  <c:v>0.32400000000000112</c:v>
                </c:pt>
                <c:pt idx="7">
                  <c:v>0.46700000000000008</c:v>
                </c:pt>
              </c:numCache>
            </c:numRef>
          </c:val>
        </c:ser>
        <c:axId val="42851712"/>
        <c:axId val="42878080"/>
      </c:barChart>
      <c:catAx>
        <c:axId val="42851712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2878080"/>
        <c:crosses val="autoZero"/>
        <c:auto val="1"/>
        <c:lblAlgn val="ctr"/>
        <c:lblOffset val="100"/>
      </c:catAx>
      <c:valAx>
        <c:axId val="42878080"/>
        <c:scaling>
          <c:orientation val="minMax"/>
        </c:scaling>
        <c:axPos val="l"/>
        <c:majorGridlines/>
        <c:numFmt formatCode="0.0%" sourceLinked="0"/>
        <c:tickLblPos val="nextTo"/>
        <c:crossAx val="42851712"/>
        <c:crosses val="autoZero"/>
        <c:crossBetween val="between"/>
      </c:valAx>
    </c:plotArea>
    <c:plotVisOnly val="1"/>
  </c:chart>
  <c:externalData r:id="rId1"/>
</c:chartSpace>
</file>

<file path=ppt/charts/chart14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(80)'!$B$1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(80)'!$A$2:$A$9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(80)'!$B$2:$B$9</c:f>
              <c:numCache>
                <c:formatCode>General</c:formatCode>
                <c:ptCount val="8"/>
                <c:pt idx="0">
                  <c:v>2.9000000000000001E-2</c:v>
                </c:pt>
                <c:pt idx="1">
                  <c:v>9.5000000000000043E-2</c:v>
                </c:pt>
                <c:pt idx="2">
                  <c:v>0.87600000000000222</c:v>
                </c:pt>
                <c:pt idx="3">
                  <c:v>0.2</c:v>
                </c:pt>
                <c:pt idx="4">
                  <c:v>0.8</c:v>
                </c:pt>
                <c:pt idx="5">
                  <c:v>1.9000000000000065E-2</c:v>
                </c:pt>
                <c:pt idx="6">
                  <c:v>5.7000000000000023E-2</c:v>
                </c:pt>
                <c:pt idx="7">
                  <c:v>0.92400000000000004</c:v>
                </c:pt>
              </c:numCache>
            </c:numRef>
          </c:val>
        </c:ser>
        <c:axId val="42935040"/>
        <c:axId val="42936576"/>
      </c:barChart>
      <c:catAx>
        <c:axId val="4293504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2936576"/>
        <c:crosses val="autoZero"/>
        <c:auto val="1"/>
        <c:lblAlgn val="ctr"/>
        <c:lblOffset val="100"/>
      </c:catAx>
      <c:valAx>
        <c:axId val="42936576"/>
        <c:scaling>
          <c:orientation val="minMax"/>
        </c:scaling>
        <c:axPos val="l"/>
        <c:majorGridlines/>
        <c:numFmt formatCode="0.0%" sourceLinked="0"/>
        <c:tickLblPos val="nextTo"/>
        <c:crossAx val="42935040"/>
        <c:crosses val="autoZero"/>
        <c:crossBetween val="between"/>
      </c:valAx>
    </c:plotArea>
    <c:plotVisOnly val="1"/>
  </c:chart>
  <c:externalData r:id="rId1"/>
</c:chartSpace>
</file>

<file path=ppt/charts/chart1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(80)'!$E$23:$E$30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(80)'!$F$23:$F$30</c:f>
              <c:numCache>
                <c:formatCode>General</c:formatCode>
                <c:ptCount val="8"/>
                <c:pt idx="0">
                  <c:v>6.7000000000000004E-2</c:v>
                </c:pt>
                <c:pt idx="1">
                  <c:v>0.12400000000000012</c:v>
                </c:pt>
                <c:pt idx="2">
                  <c:v>0.81</c:v>
                </c:pt>
                <c:pt idx="3">
                  <c:v>0.53300000000000003</c:v>
                </c:pt>
                <c:pt idx="4">
                  <c:v>0.46700000000000008</c:v>
                </c:pt>
                <c:pt idx="5">
                  <c:v>5.7000000000000023E-2</c:v>
                </c:pt>
                <c:pt idx="6">
                  <c:v>6.7000000000000004E-2</c:v>
                </c:pt>
                <c:pt idx="7">
                  <c:v>0.87600000000000222</c:v>
                </c:pt>
              </c:numCache>
            </c:numRef>
          </c:val>
        </c:ser>
        <c:axId val="42972672"/>
        <c:axId val="42974208"/>
      </c:barChart>
      <c:catAx>
        <c:axId val="42972672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2974208"/>
        <c:crosses val="autoZero"/>
        <c:auto val="1"/>
        <c:lblAlgn val="ctr"/>
        <c:lblOffset val="100"/>
      </c:catAx>
      <c:valAx>
        <c:axId val="42974208"/>
        <c:scaling>
          <c:orientation val="minMax"/>
        </c:scaling>
        <c:axPos val="l"/>
        <c:majorGridlines/>
        <c:numFmt formatCode="0.0%" sourceLinked="0"/>
        <c:tickLblPos val="nextTo"/>
        <c:crossAx val="42972672"/>
        <c:crosses val="autoZero"/>
        <c:crossBetween val="between"/>
      </c:valAx>
    </c:plotArea>
    <c:plotVisOnly val="1"/>
  </c:chart>
  <c:externalData r:id="rId1"/>
</c:chartSpace>
</file>

<file path=ppt/charts/chart1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(81)'!$B$1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(81)'!$A$2:$A$9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(81)'!$B$2:$B$9</c:f>
              <c:numCache>
                <c:formatCode>General</c:formatCode>
                <c:ptCount val="8"/>
                <c:pt idx="0">
                  <c:v>0.64800000000000224</c:v>
                </c:pt>
                <c:pt idx="1">
                  <c:v>0.26700000000000002</c:v>
                </c:pt>
                <c:pt idx="2">
                  <c:v>8.6000000000000021E-2</c:v>
                </c:pt>
                <c:pt idx="3">
                  <c:v>0.99</c:v>
                </c:pt>
                <c:pt idx="4">
                  <c:v>1.0000000000000005E-2</c:v>
                </c:pt>
                <c:pt idx="5">
                  <c:v>0.23800000000000004</c:v>
                </c:pt>
                <c:pt idx="6">
                  <c:v>0.61900000000000199</c:v>
                </c:pt>
                <c:pt idx="7">
                  <c:v>0.14300000000000004</c:v>
                </c:pt>
              </c:numCache>
            </c:numRef>
          </c:val>
        </c:ser>
        <c:axId val="42646144"/>
        <c:axId val="42647936"/>
      </c:barChart>
      <c:catAx>
        <c:axId val="4264614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2647936"/>
        <c:crosses val="autoZero"/>
        <c:auto val="1"/>
        <c:lblAlgn val="ctr"/>
        <c:lblOffset val="100"/>
      </c:catAx>
      <c:valAx>
        <c:axId val="42647936"/>
        <c:scaling>
          <c:orientation val="minMax"/>
        </c:scaling>
        <c:axPos val="l"/>
        <c:majorGridlines/>
        <c:numFmt formatCode="0.0%" sourceLinked="0"/>
        <c:tickLblPos val="nextTo"/>
        <c:crossAx val="42646144"/>
        <c:crosses val="autoZero"/>
        <c:crossBetween val="between"/>
      </c:valAx>
    </c:plotArea>
    <c:plotVisOnly val="1"/>
  </c:chart>
  <c:externalData r:id="rId1"/>
</c:chartSpace>
</file>

<file path=ppt/charts/chart14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(81)'!$E$23:$E$30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(81)'!$F$23:$F$30</c:f>
              <c:numCache>
                <c:formatCode>General</c:formatCode>
                <c:ptCount val="8"/>
                <c:pt idx="0">
                  <c:v>0.69499999999999995</c:v>
                </c:pt>
                <c:pt idx="1">
                  <c:v>0.21900000000000044</c:v>
                </c:pt>
                <c:pt idx="2">
                  <c:v>8.6000000000000021E-2</c:v>
                </c:pt>
                <c:pt idx="3">
                  <c:v>0.97100000000000064</c:v>
                </c:pt>
                <c:pt idx="4">
                  <c:v>2.9000000000000001E-2</c:v>
                </c:pt>
                <c:pt idx="5">
                  <c:v>0.25700000000000001</c:v>
                </c:pt>
                <c:pt idx="6">
                  <c:v>0.64800000000000224</c:v>
                </c:pt>
                <c:pt idx="7">
                  <c:v>9.5000000000000043E-2</c:v>
                </c:pt>
              </c:numCache>
            </c:numRef>
          </c:val>
        </c:ser>
        <c:axId val="43060608"/>
        <c:axId val="43066496"/>
      </c:barChart>
      <c:catAx>
        <c:axId val="4306060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3066496"/>
        <c:crosses val="autoZero"/>
        <c:auto val="1"/>
        <c:lblAlgn val="ctr"/>
        <c:lblOffset val="100"/>
      </c:catAx>
      <c:valAx>
        <c:axId val="43066496"/>
        <c:scaling>
          <c:orientation val="minMax"/>
        </c:scaling>
        <c:axPos val="l"/>
        <c:majorGridlines/>
        <c:numFmt formatCode="0.0%" sourceLinked="0"/>
        <c:tickLblPos val="nextTo"/>
        <c:crossAx val="43060608"/>
        <c:crosses val="autoZero"/>
        <c:crossBetween val="between"/>
      </c:valAx>
    </c:plotArea>
    <c:plotVisOnly val="1"/>
  </c:chart>
  <c:externalData r:id="rId1"/>
</c:chartSpace>
</file>

<file path=ppt/charts/chart15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(82)'!$B$1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(82)'!$A$2:$A$9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(82)'!$B$2:$B$9</c:f>
              <c:numCache>
                <c:formatCode>General</c:formatCode>
                <c:ptCount val="8"/>
                <c:pt idx="0">
                  <c:v>0.52400000000000002</c:v>
                </c:pt>
                <c:pt idx="1">
                  <c:v>0.33300000000000135</c:v>
                </c:pt>
                <c:pt idx="2">
                  <c:v>0.14300000000000004</c:v>
                </c:pt>
                <c:pt idx="3">
                  <c:v>0.97100000000000064</c:v>
                </c:pt>
                <c:pt idx="4">
                  <c:v>2.9000000000000001E-2</c:v>
                </c:pt>
                <c:pt idx="5">
                  <c:v>0.27600000000000002</c:v>
                </c:pt>
                <c:pt idx="6">
                  <c:v>0.58099999999999996</c:v>
                </c:pt>
                <c:pt idx="7">
                  <c:v>0.14300000000000004</c:v>
                </c:pt>
              </c:numCache>
            </c:numRef>
          </c:val>
        </c:ser>
        <c:axId val="43127552"/>
        <c:axId val="43129088"/>
      </c:barChart>
      <c:catAx>
        <c:axId val="43127552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3129088"/>
        <c:crosses val="autoZero"/>
        <c:auto val="1"/>
        <c:lblAlgn val="ctr"/>
        <c:lblOffset val="100"/>
      </c:catAx>
      <c:valAx>
        <c:axId val="43129088"/>
        <c:scaling>
          <c:orientation val="minMax"/>
        </c:scaling>
        <c:axPos val="l"/>
        <c:majorGridlines/>
        <c:numFmt formatCode="0.0%" sourceLinked="0"/>
        <c:tickLblPos val="nextTo"/>
        <c:crossAx val="43127552"/>
        <c:crosses val="autoZero"/>
        <c:crossBetween val="between"/>
      </c:valAx>
    </c:plotArea>
    <c:plotVisOnly val="1"/>
  </c:chart>
  <c:externalData r:id="rId1"/>
</c:chartSpace>
</file>

<file path=ppt/charts/chart15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'아동 불편'!$B$1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'아동 불편'!$A$2:$A$11</c:f>
              <c:strCache>
                <c:ptCount val="10"/>
                <c:pt idx="0">
                  <c:v>대중교통 접근이용의 불편</c:v>
                </c:pt>
                <c:pt idx="1">
                  <c:v>시설불편 낙후</c:v>
                </c:pt>
                <c:pt idx="2">
                  <c:v>환경의 불결</c:v>
                </c:pt>
                <c:pt idx="3">
                  <c:v>행정의 불편</c:v>
                </c:pt>
                <c:pt idx="4">
                  <c:v>정보제공 부족</c:v>
                </c:pt>
                <c:pt idx="5">
                  <c:v>프로그램 부족</c:v>
                </c:pt>
                <c:pt idx="6">
                  <c:v>이용시간 제한</c:v>
                </c:pt>
                <c:pt idx="7">
                  <c:v>낮은 서비스의 질</c:v>
                </c:pt>
                <c:pt idx="8">
                  <c:v>비용 부담</c:v>
                </c:pt>
                <c:pt idx="9">
                  <c:v>시간 부족</c:v>
                </c:pt>
              </c:strCache>
            </c:strRef>
          </c:cat>
          <c:val>
            <c:numRef>
              <c:f>'아동 불편'!$B$2:$B$11</c:f>
              <c:numCache>
                <c:formatCode>General</c:formatCode>
                <c:ptCount val="10"/>
                <c:pt idx="0">
                  <c:v>0.23800000000000004</c:v>
                </c:pt>
                <c:pt idx="1">
                  <c:v>0.114</c:v>
                </c:pt>
                <c:pt idx="2">
                  <c:v>1.9000000000000045E-2</c:v>
                </c:pt>
                <c:pt idx="3">
                  <c:v>1.9000000000000045E-2</c:v>
                </c:pt>
                <c:pt idx="4">
                  <c:v>0.2</c:v>
                </c:pt>
                <c:pt idx="5">
                  <c:v>0.2</c:v>
                </c:pt>
                <c:pt idx="6">
                  <c:v>1.0000000000000005E-2</c:v>
                </c:pt>
                <c:pt idx="7">
                  <c:v>5.7000000000000023E-2</c:v>
                </c:pt>
                <c:pt idx="8">
                  <c:v>9.5000000000000043E-2</c:v>
                </c:pt>
                <c:pt idx="9">
                  <c:v>4.8000000000000001E-2</c:v>
                </c:pt>
              </c:numCache>
            </c:numRef>
          </c:val>
        </c:ser>
        <c:axId val="43165568"/>
        <c:axId val="43167104"/>
      </c:barChart>
      <c:catAx>
        <c:axId val="4316556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3167104"/>
        <c:crosses val="autoZero"/>
        <c:auto val="1"/>
        <c:lblAlgn val="ctr"/>
        <c:lblOffset val="100"/>
      </c:catAx>
      <c:valAx>
        <c:axId val="43167104"/>
        <c:scaling>
          <c:orientation val="minMax"/>
        </c:scaling>
        <c:axPos val="l"/>
        <c:majorGridlines/>
        <c:numFmt formatCode="0.0%" sourceLinked="0"/>
        <c:tickLblPos val="nextTo"/>
        <c:crossAx val="43165568"/>
        <c:crosses val="autoZero"/>
        <c:crossBetween val="between"/>
      </c:valAx>
    </c:plotArea>
    <c:plotVisOnly val="1"/>
  </c:chart>
  <c:externalData r:id="rId1"/>
</c:chartSpace>
</file>

<file path=ppt/charts/chart15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(84)'!$B$1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(84)'!$A$2:$A$8</c:f>
              <c:strCache>
                <c:ptCount val="7"/>
                <c:pt idx="0">
                  <c:v>시간 연장형 교육</c:v>
                </c:pt>
                <c:pt idx="1">
                  <c:v>휴일보육</c:v>
                </c:pt>
                <c:pt idx="2">
                  <c:v>장애아 전담보육</c:v>
                </c:pt>
                <c:pt idx="3">
                  <c:v>영유아 전용도서관 확대</c:v>
                </c:pt>
                <c:pt idx="4">
                  <c:v>영유아와 부모가 함께 하는 문화공간</c:v>
                </c:pt>
                <c:pt idx="5">
                  <c:v>영유아가 있는 엄마의 일자리</c:v>
                </c:pt>
                <c:pt idx="6">
                  <c:v>기타</c:v>
                </c:pt>
              </c:strCache>
            </c:strRef>
          </c:cat>
          <c:val>
            <c:numRef>
              <c:f>'Sheet1 (84)'!$B$2:$B$8</c:f>
              <c:numCache>
                <c:formatCode>General</c:formatCode>
                <c:ptCount val="7"/>
                <c:pt idx="0">
                  <c:v>0.21000000000000021</c:v>
                </c:pt>
                <c:pt idx="1">
                  <c:v>0.13300000000000001</c:v>
                </c:pt>
                <c:pt idx="2">
                  <c:v>2.9000000000000001E-2</c:v>
                </c:pt>
                <c:pt idx="3">
                  <c:v>0.14300000000000004</c:v>
                </c:pt>
                <c:pt idx="4">
                  <c:v>0.38100000000000073</c:v>
                </c:pt>
                <c:pt idx="5">
                  <c:v>9.5000000000000043E-2</c:v>
                </c:pt>
                <c:pt idx="6">
                  <c:v>1.0000000000000005E-2</c:v>
                </c:pt>
              </c:numCache>
            </c:numRef>
          </c:val>
        </c:ser>
        <c:axId val="43191296"/>
        <c:axId val="43234048"/>
      </c:barChart>
      <c:catAx>
        <c:axId val="43191296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3234048"/>
        <c:crosses val="autoZero"/>
        <c:auto val="1"/>
        <c:lblAlgn val="ctr"/>
        <c:lblOffset val="100"/>
      </c:catAx>
      <c:valAx>
        <c:axId val="43234048"/>
        <c:scaling>
          <c:orientation val="minMax"/>
        </c:scaling>
        <c:axPos val="l"/>
        <c:majorGridlines/>
        <c:numFmt formatCode="0.0%" sourceLinked="0"/>
        <c:tickLblPos val="nextTo"/>
        <c:crossAx val="43191296"/>
        <c:crosses val="autoZero"/>
        <c:crossBetween val="between"/>
      </c:valAx>
    </c:plotArea>
    <c:plotVisOnly val="1"/>
  </c:chart>
  <c:externalData r:id="rId1"/>
</c:chartSpace>
</file>

<file path=ppt/charts/chart15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dLbls>
            <c:dLbl>
              <c:idx val="0"/>
              <c:layout>
                <c:manualLayout>
                  <c:x val="-0.23740918586459456"/>
                  <c:y val="5.6826225657466693E-2"/>
                </c:manualLayout>
              </c:layout>
              <c:spPr/>
              <c:txPr>
                <a:bodyPr/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showCatName val="1"/>
              <c:showPercent val="1"/>
            </c:dLbl>
            <c:dLbl>
              <c:idx val="1"/>
              <c:layout>
                <c:manualLayout>
                  <c:x val="0.17801926835087553"/>
                  <c:y val="-0.14568301934705669"/>
                </c:manualLayout>
              </c:layout>
              <c:spPr/>
              <c:txPr>
                <a:bodyPr/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showCatName val="1"/>
              <c:showPercent val="1"/>
            </c:dLbl>
            <c:showCatName val="1"/>
            <c:showPercent val="1"/>
            <c:showLeaderLines val="1"/>
          </c:dLbls>
          <c:cat>
            <c:strRef>
              <c:f>'Sheet1 (84)'!$A$18:$A$19</c:f>
              <c:strCache>
                <c:ptCount val="2"/>
                <c:pt idx="0">
                  <c:v>모른다</c:v>
                </c:pt>
                <c:pt idx="1">
                  <c:v>안다</c:v>
                </c:pt>
              </c:strCache>
            </c:strRef>
          </c:cat>
          <c:val>
            <c:numRef>
              <c:f>'Sheet1 (84)'!$B$18:$B$19</c:f>
              <c:numCache>
                <c:formatCode>0%</c:formatCode>
                <c:ptCount val="2"/>
                <c:pt idx="0">
                  <c:v>0.41000000000000031</c:v>
                </c:pt>
                <c:pt idx="1">
                  <c:v>0.59</c:v>
                </c:pt>
              </c:numCache>
            </c:numRef>
          </c:val>
        </c:ser>
        <c:dLbls>
          <c:showCatName val="1"/>
          <c:showPercent val="1"/>
        </c:dLbls>
      </c:pie3DChart>
    </c:plotArea>
    <c:plotVisOnly val="1"/>
  </c:chart>
  <c:externalData r:id="rId1"/>
</c:chartSpace>
</file>

<file path=ppt/charts/chart15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'Sheet1 (84)'!$A$33:$A$37</c:f>
              <c:strCache>
                <c:ptCount val="5"/>
                <c:pt idx="0">
                  <c:v>전혀 그렇지 않다</c:v>
                </c:pt>
                <c:pt idx="1">
                  <c:v>그렇지 않다</c:v>
                </c:pt>
                <c:pt idx="2">
                  <c:v>보통이다</c:v>
                </c:pt>
                <c:pt idx="3">
                  <c:v>그렇다</c:v>
                </c:pt>
                <c:pt idx="4">
                  <c:v>매우 그렇다</c:v>
                </c:pt>
              </c:strCache>
            </c:strRef>
          </c:cat>
          <c:val>
            <c:numRef>
              <c:f>'Sheet1 (84)'!$B$33:$B$37</c:f>
              <c:numCache>
                <c:formatCode>0.0%</c:formatCode>
                <c:ptCount val="5"/>
                <c:pt idx="0">
                  <c:v>0</c:v>
                </c:pt>
                <c:pt idx="1">
                  <c:v>0.19400000000000001</c:v>
                </c:pt>
                <c:pt idx="2">
                  <c:v>0.62900000000000145</c:v>
                </c:pt>
                <c:pt idx="3">
                  <c:v>0.161</c:v>
                </c:pt>
                <c:pt idx="4">
                  <c:v>1.6000000000000021E-2</c:v>
                </c:pt>
              </c:numCache>
            </c:numRef>
          </c:val>
        </c:ser>
        <c:shape val="box"/>
        <c:axId val="43014016"/>
        <c:axId val="43015552"/>
        <c:axId val="0"/>
      </c:bar3DChart>
      <c:catAx>
        <c:axId val="43014016"/>
        <c:scaling>
          <c:orientation val="minMax"/>
        </c:scaling>
        <c:axPos val="b"/>
        <c:tickLblPos val="nextTo"/>
        <c:crossAx val="43015552"/>
        <c:crosses val="autoZero"/>
        <c:auto val="1"/>
        <c:lblAlgn val="ctr"/>
        <c:lblOffset val="100"/>
      </c:catAx>
      <c:valAx>
        <c:axId val="43015552"/>
        <c:scaling>
          <c:orientation val="minMax"/>
        </c:scaling>
        <c:axPos val="l"/>
        <c:majorGridlines/>
        <c:numFmt formatCode="0.0%" sourceLinked="1"/>
        <c:tickLblPos val="nextTo"/>
        <c:crossAx val="43014016"/>
        <c:crosses val="autoZero"/>
        <c:crossBetween val="between"/>
      </c:valAx>
    </c:plotArea>
    <c:plotVisOnly val="1"/>
  </c:chart>
  <c:externalData r:id="rId1"/>
</c:chartSpace>
</file>

<file path=ppt/charts/chart15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'Sheet1 (84)'!$L$34:$L$37</c:f>
              <c:strCache>
                <c:ptCount val="4"/>
                <c:pt idx="0">
                  <c:v>전자카드</c:v>
                </c:pt>
                <c:pt idx="1">
                  <c:v>도시락배달</c:v>
                </c:pt>
                <c:pt idx="2">
                  <c:v>단체급식소</c:v>
                </c:pt>
                <c:pt idx="3">
                  <c:v>기타</c:v>
                </c:pt>
              </c:strCache>
            </c:strRef>
          </c:cat>
          <c:val>
            <c:numRef>
              <c:f>'Sheet1 (84)'!$M$34:$M$37</c:f>
              <c:numCache>
                <c:formatCode>0.0%</c:formatCode>
                <c:ptCount val="4"/>
                <c:pt idx="0">
                  <c:v>0.4</c:v>
                </c:pt>
                <c:pt idx="1">
                  <c:v>0.46700000000000008</c:v>
                </c:pt>
                <c:pt idx="2">
                  <c:v>0.13300000000000001</c:v>
                </c:pt>
                <c:pt idx="3">
                  <c:v>0</c:v>
                </c:pt>
              </c:numCache>
            </c:numRef>
          </c:val>
        </c:ser>
        <c:shape val="box"/>
        <c:axId val="43289600"/>
        <c:axId val="43299584"/>
        <c:axId val="0"/>
      </c:bar3DChart>
      <c:catAx>
        <c:axId val="43289600"/>
        <c:scaling>
          <c:orientation val="minMax"/>
        </c:scaling>
        <c:axPos val="b"/>
        <c:tickLblPos val="nextTo"/>
        <c:crossAx val="43299584"/>
        <c:crosses val="autoZero"/>
        <c:auto val="1"/>
        <c:lblAlgn val="ctr"/>
        <c:lblOffset val="100"/>
      </c:catAx>
      <c:valAx>
        <c:axId val="43299584"/>
        <c:scaling>
          <c:orientation val="minMax"/>
        </c:scaling>
        <c:axPos val="l"/>
        <c:majorGridlines/>
        <c:numFmt formatCode="0.0%" sourceLinked="1"/>
        <c:tickLblPos val="nextTo"/>
        <c:crossAx val="43289600"/>
        <c:crosses val="autoZero"/>
        <c:crossBetween val="between"/>
      </c:valAx>
    </c:plotArea>
    <c:plotVisOnly val="1"/>
  </c:chart>
  <c:externalData r:id="rId1"/>
</c:chartSpace>
</file>

<file path=ppt/charts/chart15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(86)'!$B$1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(86)'!$A$2:$A$9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(86)'!$B$2:$B$9</c:f>
              <c:numCache>
                <c:formatCode>General</c:formatCode>
                <c:ptCount val="8"/>
                <c:pt idx="0">
                  <c:v>0.16400000000000001</c:v>
                </c:pt>
                <c:pt idx="1">
                  <c:v>0.44500000000000001</c:v>
                </c:pt>
                <c:pt idx="2">
                  <c:v>0.39100000000000118</c:v>
                </c:pt>
                <c:pt idx="3">
                  <c:v>0.70000000000000062</c:v>
                </c:pt>
                <c:pt idx="4">
                  <c:v>0.30000000000000032</c:v>
                </c:pt>
                <c:pt idx="5">
                  <c:v>0.127</c:v>
                </c:pt>
                <c:pt idx="6">
                  <c:v>0.127</c:v>
                </c:pt>
                <c:pt idx="7">
                  <c:v>0.74500000000000199</c:v>
                </c:pt>
              </c:numCache>
            </c:numRef>
          </c:val>
        </c:ser>
        <c:axId val="41543168"/>
        <c:axId val="41544704"/>
      </c:barChart>
      <c:catAx>
        <c:axId val="4154316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1544704"/>
        <c:crosses val="autoZero"/>
        <c:auto val="1"/>
        <c:lblAlgn val="ctr"/>
        <c:lblOffset val="100"/>
      </c:catAx>
      <c:valAx>
        <c:axId val="41544704"/>
        <c:scaling>
          <c:orientation val="minMax"/>
        </c:scaling>
        <c:axPos val="l"/>
        <c:majorGridlines/>
        <c:numFmt formatCode="0.0%" sourceLinked="0"/>
        <c:tickLblPos val="nextTo"/>
        <c:crossAx val="41543168"/>
        <c:crosses val="autoZero"/>
        <c:crossBetween val="between"/>
      </c:valAx>
    </c:plotArea>
    <c:plotVisOnly val="1"/>
  </c:chart>
  <c:externalData r:id="rId1"/>
</c:chartSpace>
</file>

<file path=ppt/charts/chart15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(86)'!$E$23:$E$30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(86)'!$F$23:$F$30</c:f>
              <c:numCache>
                <c:formatCode>General</c:formatCode>
                <c:ptCount val="8"/>
                <c:pt idx="0">
                  <c:v>0.32700000000000112</c:v>
                </c:pt>
                <c:pt idx="1">
                  <c:v>0.36400000000000032</c:v>
                </c:pt>
                <c:pt idx="2">
                  <c:v>0.309000000000001</c:v>
                </c:pt>
                <c:pt idx="3">
                  <c:v>0.85500000000000065</c:v>
                </c:pt>
                <c:pt idx="4">
                  <c:v>0.14500000000000021</c:v>
                </c:pt>
                <c:pt idx="5">
                  <c:v>0.2</c:v>
                </c:pt>
                <c:pt idx="6">
                  <c:v>0.15500000000000044</c:v>
                </c:pt>
                <c:pt idx="7">
                  <c:v>0.64500000000000224</c:v>
                </c:pt>
              </c:numCache>
            </c:numRef>
          </c:val>
        </c:ser>
        <c:axId val="43407616"/>
        <c:axId val="43417600"/>
      </c:barChart>
      <c:catAx>
        <c:axId val="43407616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3417600"/>
        <c:crosses val="autoZero"/>
        <c:auto val="1"/>
        <c:lblAlgn val="ctr"/>
        <c:lblOffset val="100"/>
      </c:catAx>
      <c:valAx>
        <c:axId val="43417600"/>
        <c:scaling>
          <c:orientation val="minMax"/>
        </c:scaling>
        <c:axPos val="l"/>
        <c:majorGridlines/>
        <c:numFmt formatCode="0.0%" sourceLinked="0"/>
        <c:tickLblPos val="nextTo"/>
        <c:crossAx val="43407616"/>
        <c:crosses val="autoZero"/>
        <c:crossBetween val="between"/>
      </c:valAx>
    </c:plotArea>
    <c:plotVisOnly val="1"/>
  </c:chart>
  <c:externalData r:id="rId1"/>
</c:chartSpace>
</file>

<file path=ppt/charts/chart15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(87)'!$B$1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(87)'!$A$2:$A$9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(87)'!$B$2:$B$9</c:f>
              <c:numCache>
                <c:formatCode>General</c:formatCode>
                <c:ptCount val="8"/>
                <c:pt idx="0">
                  <c:v>3.5999999999999997E-2</c:v>
                </c:pt>
                <c:pt idx="1">
                  <c:v>0.22700000000000001</c:v>
                </c:pt>
                <c:pt idx="2">
                  <c:v>0.73600000000000065</c:v>
                </c:pt>
                <c:pt idx="3">
                  <c:v>0.23</c:v>
                </c:pt>
                <c:pt idx="4">
                  <c:v>0.76400000000000223</c:v>
                </c:pt>
                <c:pt idx="5">
                  <c:v>2.700000000000009E-2</c:v>
                </c:pt>
                <c:pt idx="6">
                  <c:v>3.5999999999999997E-2</c:v>
                </c:pt>
                <c:pt idx="7">
                  <c:v>0.93600000000000005</c:v>
                </c:pt>
              </c:numCache>
            </c:numRef>
          </c:val>
        </c:ser>
        <c:axId val="43359616"/>
        <c:axId val="43369600"/>
      </c:barChart>
      <c:catAx>
        <c:axId val="43359616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3369600"/>
        <c:crosses val="autoZero"/>
        <c:auto val="1"/>
        <c:lblAlgn val="ctr"/>
        <c:lblOffset val="100"/>
      </c:catAx>
      <c:valAx>
        <c:axId val="43369600"/>
        <c:scaling>
          <c:orientation val="minMax"/>
        </c:scaling>
        <c:axPos val="l"/>
        <c:majorGridlines/>
        <c:numFmt formatCode="0.0%" sourceLinked="0"/>
        <c:tickLblPos val="nextTo"/>
        <c:crossAx val="43359616"/>
        <c:crosses val="autoZero"/>
        <c:crossBetween val="between"/>
      </c:valAx>
    </c:plotArea>
    <c:plotVisOnly val="1"/>
  </c:chart>
  <c:externalData r:id="rId1"/>
</c:chartSpace>
</file>

<file path=ppt/charts/chart15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(87)'!$E$23:$E$30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(87)'!$F$23:$F$30</c:f>
              <c:numCache>
                <c:formatCode>General</c:formatCode>
                <c:ptCount val="8"/>
                <c:pt idx="0">
                  <c:v>0.59099999999999997</c:v>
                </c:pt>
                <c:pt idx="1">
                  <c:v>0.31800000000000112</c:v>
                </c:pt>
                <c:pt idx="2">
                  <c:v>9.1000000000000025E-2</c:v>
                </c:pt>
                <c:pt idx="3">
                  <c:v>0.99099999999999999</c:v>
                </c:pt>
                <c:pt idx="4">
                  <c:v>9.0000000000000028E-3</c:v>
                </c:pt>
                <c:pt idx="5">
                  <c:v>0.24500000000000041</c:v>
                </c:pt>
                <c:pt idx="6">
                  <c:v>0.46400000000000002</c:v>
                </c:pt>
                <c:pt idx="7">
                  <c:v>0.29100000000000031</c:v>
                </c:pt>
              </c:numCache>
            </c:numRef>
          </c:val>
        </c:ser>
        <c:axId val="43594112"/>
        <c:axId val="43595648"/>
      </c:barChart>
      <c:catAx>
        <c:axId val="43594112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3595648"/>
        <c:crosses val="autoZero"/>
        <c:auto val="1"/>
        <c:lblAlgn val="ctr"/>
        <c:lblOffset val="100"/>
      </c:catAx>
      <c:valAx>
        <c:axId val="43595648"/>
        <c:scaling>
          <c:orientation val="minMax"/>
        </c:scaling>
        <c:axPos val="l"/>
        <c:majorGridlines/>
        <c:numFmt formatCode="0.0%" sourceLinked="0"/>
        <c:tickLblPos val="nextTo"/>
        <c:crossAx val="43594112"/>
        <c:crosses val="autoZero"/>
        <c:crossBetween val="between"/>
      </c:valAx>
    </c:plotArea>
    <c:plotVisOnly val="1"/>
  </c:chart>
  <c:externalData r:id="rId1"/>
</c:chartSpace>
</file>

<file path=ppt/charts/chart16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(88)'!$B$1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(88)'!$A$2:$A$9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(88)'!$B$2:$B$9</c:f>
              <c:numCache>
                <c:formatCode>General</c:formatCode>
                <c:ptCount val="8"/>
                <c:pt idx="0">
                  <c:v>0.51800000000000002</c:v>
                </c:pt>
                <c:pt idx="1">
                  <c:v>0.39100000000000118</c:v>
                </c:pt>
                <c:pt idx="2">
                  <c:v>9.1000000000000025E-2</c:v>
                </c:pt>
                <c:pt idx="3">
                  <c:v>0.98199999999999998</c:v>
                </c:pt>
                <c:pt idx="4">
                  <c:v>1.7999999999999999E-2</c:v>
                </c:pt>
                <c:pt idx="5">
                  <c:v>0.28200000000000008</c:v>
                </c:pt>
                <c:pt idx="6">
                  <c:v>0.50900000000000001</c:v>
                </c:pt>
                <c:pt idx="7">
                  <c:v>0.20900000000000021</c:v>
                </c:pt>
              </c:numCache>
            </c:numRef>
          </c:val>
        </c:ser>
        <c:axId val="43656704"/>
        <c:axId val="43658240"/>
      </c:barChart>
      <c:catAx>
        <c:axId val="4365670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3658240"/>
        <c:crosses val="autoZero"/>
        <c:auto val="1"/>
        <c:lblAlgn val="ctr"/>
        <c:lblOffset val="100"/>
      </c:catAx>
      <c:valAx>
        <c:axId val="43658240"/>
        <c:scaling>
          <c:orientation val="minMax"/>
        </c:scaling>
        <c:axPos val="l"/>
        <c:majorGridlines/>
        <c:numFmt formatCode="0.0%" sourceLinked="0"/>
        <c:tickLblPos val="nextTo"/>
        <c:crossAx val="43656704"/>
        <c:crosses val="autoZero"/>
        <c:crossBetween val="between"/>
      </c:valAx>
    </c:plotArea>
    <c:plotVisOnly val="1"/>
  </c:chart>
  <c:externalData r:id="rId1"/>
</c:chartSpace>
</file>

<file path=ppt/charts/chart16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(88)'!$E$23:$E$30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(88)'!$F$23:$F$30</c:f>
              <c:numCache>
                <c:formatCode>General</c:formatCode>
                <c:ptCount val="8"/>
                <c:pt idx="0">
                  <c:v>0.30000000000000032</c:v>
                </c:pt>
                <c:pt idx="1">
                  <c:v>0.4</c:v>
                </c:pt>
                <c:pt idx="2">
                  <c:v>0.30000000000000032</c:v>
                </c:pt>
                <c:pt idx="3">
                  <c:v>0.80900000000000005</c:v>
                </c:pt>
                <c:pt idx="4">
                  <c:v>0.191</c:v>
                </c:pt>
                <c:pt idx="5">
                  <c:v>0.26400000000000001</c:v>
                </c:pt>
                <c:pt idx="6">
                  <c:v>0.42700000000000032</c:v>
                </c:pt>
                <c:pt idx="7">
                  <c:v>0.309000000000001</c:v>
                </c:pt>
              </c:numCache>
            </c:numRef>
          </c:val>
        </c:ser>
        <c:axId val="43702528"/>
        <c:axId val="43708416"/>
      </c:barChart>
      <c:catAx>
        <c:axId val="4370252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3708416"/>
        <c:crosses val="autoZero"/>
        <c:auto val="1"/>
        <c:lblAlgn val="ctr"/>
        <c:lblOffset val="100"/>
      </c:catAx>
      <c:valAx>
        <c:axId val="43708416"/>
        <c:scaling>
          <c:orientation val="minMax"/>
        </c:scaling>
        <c:axPos val="l"/>
        <c:majorGridlines/>
        <c:numFmt formatCode="0.0%" sourceLinked="0"/>
        <c:tickLblPos val="nextTo"/>
        <c:crossAx val="43702528"/>
        <c:crosses val="autoZero"/>
        <c:crossBetween val="between"/>
      </c:valAx>
    </c:plotArea>
    <c:plotVisOnly val="1"/>
  </c:chart>
  <c:externalData r:id="rId1"/>
</c:chartSpace>
</file>

<file path=ppt/charts/chart16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(89)'!$B$1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(89)'!$A$2:$A$9</c:f>
              <c:strCache>
                <c:ptCount val="8"/>
                <c:pt idx="0">
                  <c:v>대중교통 접근이용 불편</c:v>
                </c:pt>
                <c:pt idx="1">
                  <c:v>시설 불편</c:v>
                </c:pt>
                <c:pt idx="2">
                  <c:v>정보제공부족</c:v>
                </c:pt>
                <c:pt idx="3">
                  <c:v>프로그램 부족</c:v>
                </c:pt>
                <c:pt idx="4">
                  <c:v>이용시간 제한</c:v>
                </c:pt>
                <c:pt idx="5">
                  <c:v>낮은 서비스 질</c:v>
                </c:pt>
                <c:pt idx="6">
                  <c:v>비용부담</c:v>
                </c:pt>
                <c:pt idx="7">
                  <c:v>시간 부족</c:v>
                </c:pt>
              </c:strCache>
            </c:strRef>
          </c:cat>
          <c:val>
            <c:numRef>
              <c:f>'Sheet1 (89)'!$B$2:$B$9</c:f>
              <c:numCache>
                <c:formatCode>General</c:formatCode>
                <c:ptCount val="8"/>
                <c:pt idx="0">
                  <c:v>0.29100000000000031</c:v>
                </c:pt>
                <c:pt idx="1">
                  <c:v>8.2000000000000003E-2</c:v>
                </c:pt>
                <c:pt idx="2">
                  <c:v>0.18200000000000024</c:v>
                </c:pt>
                <c:pt idx="3">
                  <c:v>0.255</c:v>
                </c:pt>
                <c:pt idx="4">
                  <c:v>5.5000000000000014E-2</c:v>
                </c:pt>
                <c:pt idx="5">
                  <c:v>5.5000000000000014E-2</c:v>
                </c:pt>
                <c:pt idx="6">
                  <c:v>4.5000000000000012E-2</c:v>
                </c:pt>
                <c:pt idx="7">
                  <c:v>3.5999999999999997E-2</c:v>
                </c:pt>
              </c:numCache>
            </c:numRef>
          </c:val>
        </c:ser>
        <c:axId val="43740544"/>
        <c:axId val="43746432"/>
      </c:barChart>
      <c:catAx>
        <c:axId val="4374054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3746432"/>
        <c:crosses val="autoZero"/>
        <c:auto val="1"/>
        <c:lblAlgn val="ctr"/>
        <c:lblOffset val="100"/>
      </c:catAx>
      <c:valAx>
        <c:axId val="43746432"/>
        <c:scaling>
          <c:orientation val="minMax"/>
        </c:scaling>
        <c:axPos val="l"/>
        <c:majorGridlines/>
        <c:numFmt formatCode="0.0%" sourceLinked="0"/>
        <c:tickLblPos val="nextTo"/>
        <c:crossAx val="43740544"/>
        <c:crosses val="autoZero"/>
        <c:crossBetween val="between"/>
      </c:valAx>
    </c:plotArea>
    <c:plotVisOnly val="1"/>
  </c:chart>
  <c:externalData r:id="rId1"/>
</c:chartSpace>
</file>

<file path=ppt/charts/chart16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(90)'!$B$1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(90)'!$A$2:$A$9</c:f>
              <c:strCache>
                <c:ptCount val="8"/>
                <c:pt idx="0">
                  <c:v>방과후 학습지도</c:v>
                </c:pt>
                <c:pt idx="1">
                  <c:v>취미 특기교실</c:v>
                </c:pt>
                <c:pt idx="2">
                  <c:v>체험학습활동</c:v>
                </c:pt>
                <c:pt idx="3">
                  <c:v>아동상담 및 집단프로그램</c:v>
                </c:pt>
                <c:pt idx="4">
                  <c:v>부모상담 및 교육</c:v>
                </c:pt>
                <c:pt idx="5">
                  <c:v>자녀 교육비 지원</c:v>
                </c:pt>
                <c:pt idx="6">
                  <c:v>외국인 영어 교육</c:v>
                </c:pt>
                <c:pt idx="7">
                  <c:v>기타</c:v>
                </c:pt>
              </c:strCache>
            </c:strRef>
          </c:cat>
          <c:val>
            <c:numRef>
              <c:f>'Sheet1 (90)'!$B$2:$B$9</c:f>
              <c:numCache>
                <c:formatCode>General</c:formatCode>
                <c:ptCount val="8"/>
                <c:pt idx="0">
                  <c:v>0.23600000000000004</c:v>
                </c:pt>
                <c:pt idx="1">
                  <c:v>0.17300000000000001</c:v>
                </c:pt>
                <c:pt idx="2">
                  <c:v>0.28200000000000008</c:v>
                </c:pt>
                <c:pt idx="3">
                  <c:v>4.5000000000000012E-2</c:v>
                </c:pt>
                <c:pt idx="4">
                  <c:v>2.7000000000000059E-2</c:v>
                </c:pt>
                <c:pt idx="5">
                  <c:v>0.18200000000000024</c:v>
                </c:pt>
                <c:pt idx="6">
                  <c:v>3.5999999999999997E-2</c:v>
                </c:pt>
                <c:pt idx="7">
                  <c:v>9.0000000000000028E-3</c:v>
                </c:pt>
              </c:numCache>
            </c:numRef>
          </c:val>
        </c:ser>
        <c:axId val="43787008"/>
        <c:axId val="43788544"/>
      </c:barChart>
      <c:catAx>
        <c:axId val="4378700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3788544"/>
        <c:crosses val="autoZero"/>
        <c:auto val="1"/>
        <c:lblAlgn val="ctr"/>
        <c:lblOffset val="100"/>
      </c:catAx>
      <c:valAx>
        <c:axId val="43788544"/>
        <c:scaling>
          <c:orientation val="minMax"/>
        </c:scaling>
        <c:axPos val="l"/>
        <c:majorGridlines/>
        <c:numFmt formatCode="0.0%" sourceLinked="0"/>
        <c:tickLblPos val="nextTo"/>
        <c:crossAx val="43787008"/>
        <c:crosses val="autoZero"/>
        <c:crossBetween val="between"/>
      </c:valAx>
    </c:plotArea>
    <c:plotVisOnly val="1"/>
  </c:chart>
  <c:externalData r:id="rId1"/>
</c:chartSpace>
</file>

<file path=ppt/charts/chart16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(92)'!$B$1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(92)'!$A$2:$A$9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(92)'!$B$2:$B$9</c:f>
              <c:numCache>
                <c:formatCode>General</c:formatCode>
                <c:ptCount val="8"/>
                <c:pt idx="0">
                  <c:v>0.114</c:v>
                </c:pt>
                <c:pt idx="1">
                  <c:v>0.45600000000000002</c:v>
                </c:pt>
                <c:pt idx="2">
                  <c:v>0.43000000000000038</c:v>
                </c:pt>
                <c:pt idx="3">
                  <c:v>0.63200000000000223</c:v>
                </c:pt>
                <c:pt idx="4">
                  <c:v>0.36800000000000038</c:v>
                </c:pt>
                <c:pt idx="5">
                  <c:v>0.13200000000000001</c:v>
                </c:pt>
                <c:pt idx="6">
                  <c:v>0.13200000000000001</c:v>
                </c:pt>
                <c:pt idx="7">
                  <c:v>0.73700000000000065</c:v>
                </c:pt>
              </c:numCache>
            </c:numRef>
          </c:val>
        </c:ser>
        <c:axId val="43878272"/>
        <c:axId val="43879808"/>
      </c:barChart>
      <c:catAx>
        <c:axId val="43878272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3879808"/>
        <c:crosses val="autoZero"/>
        <c:auto val="1"/>
        <c:lblAlgn val="ctr"/>
        <c:lblOffset val="100"/>
      </c:catAx>
      <c:valAx>
        <c:axId val="43879808"/>
        <c:scaling>
          <c:orientation val="minMax"/>
        </c:scaling>
        <c:axPos val="l"/>
        <c:majorGridlines/>
        <c:numFmt formatCode="0.0%" sourceLinked="0"/>
        <c:tickLblPos val="nextTo"/>
        <c:crossAx val="43878272"/>
        <c:crosses val="autoZero"/>
        <c:crossBetween val="between"/>
      </c:valAx>
    </c:plotArea>
    <c:plotVisOnly val="1"/>
  </c:chart>
  <c:externalData r:id="rId1"/>
</c:chartSpace>
</file>

<file path=ppt/charts/chart16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(92)'!$E$23:$E$30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(92)'!$F$23:$F$30</c:f>
              <c:numCache>
                <c:formatCode>General</c:formatCode>
                <c:ptCount val="8"/>
                <c:pt idx="0">
                  <c:v>0.24600000000000041</c:v>
                </c:pt>
                <c:pt idx="1">
                  <c:v>0.43000000000000038</c:v>
                </c:pt>
                <c:pt idx="2">
                  <c:v>0.32500000000000112</c:v>
                </c:pt>
                <c:pt idx="3">
                  <c:v>0.81599999999999995</c:v>
                </c:pt>
                <c:pt idx="4">
                  <c:v>0.18400000000000041</c:v>
                </c:pt>
                <c:pt idx="5">
                  <c:v>0.17500000000000004</c:v>
                </c:pt>
                <c:pt idx="6">
                  <c:v>0.18400000000000041</c:v>
                </c:pt>
                <c:pt idx="7">
                  <c:v>0.64000000000000223</c:v>
                </c:pt>
              </c:numCache>
            </c:numRef>
          </c:val>
        </c:ser>
        <c:axId val="43899520"/>
        <c:axId val="43905408"/>
      </c:barChart>
      <c:catAx>
        <c:axId val="4389952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3905408"/>
        <c:crosses val="autoZero"/>
        <c:auto val="1"/>
        <c:lblAlgn val="ctr"/>
        <c:lblOffset val="100"/>
      </c:catAx>
      <c:valAx>
        <c:axId val="43905408"/>
        <c:scaling>
          <c:orientation val="minMax"/>
        </c:scaling>
        <c:axPos val="l"/>
        <c:majorGridlines/>
        <c:numFmt formatCode="0.0%" sourceLinked="0"/>
        <c:tickLblPos val="nextTo"/>
        <c:crossAx val="43899520"/>
        <c:crosses val="autoZero"/>
        <c:crossBetween val="between"/>
      </c:valAx>
    </c:plotArea>
    <c:plotVisOnly val="1"/>
  </c:chart>
  <c:externalData r:id="rId1"/>
</c:chartSpace>
</file>

<file path=ppt/charts/chart16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(93)'!$B$1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(93)'!$A$2:$A$9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(93)'!$B$2:$B$9</c:f>
              <c:numCache>
                <c:formatCode>General</c:formatCode>
                <c:ptCount val="8"/>
                <c:pt idx="0">
                  <c:v>3.500000000000001E-2</c:v>
                </c:pt>
                <c:pt idx="1">
                  <c:v>0.18400000000000041</c:v>
                </c:pt>
                <c:pt idx="2">
                  <c:v>0.78100000000000003</c:v>
                </c:pt>
                <c:pt idx="3">
                  <c:v>0.22800000000000001</c:v>
                </c:pt>
                <c:pt idx="4">
                  <c:v>0.77200000000000213</c:v>
                </c:pt>
                <c:pt idx="5">
                  <c:v>4.3999999999999997E-2</c:v>
                </c:pt>
                <c:pt idx="6">
                  <c:v>4.3999999999999997E-2</c:v>
                </c:pt>
                <c:pt idx="7">
                  <c:v>0.91200000000000003</c:v>
                </c:pt>
              </c:numCache>
            </c:numRef>
          </c:val>
        </c:ser>
        <c:axId val="44052480"/>
        <c:axId val="44054016"/>
      </c:barChart>
      <c:catAx>
        <c:axId val="4405248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4054016"/>
        <c:crosses val="autoZero"/>
        <c:auto val="1"/>
        <c:lblAlgn val="ctr"/>
        <c:lblOffset val="100"/>
      </c:catAx>
      <c:valAx>
        <c:axId val="44054016"/>
        <c:scaling>
          <c:orientation val="minMax"/>
        </c:scaling>
        <c:axPos val="l"/>
        <c:majorGridlines/>
        <c:numFmt formatCode="0.0%" sourceLinked="0"/>
        <c:tickLblPos val="nextTo"/>
        <c:crossAx val="44052480"/>
        <c:crosses val="autoZero"/>
        <c:crossBetween val="between"/>
      </c:valAx>
    </c:plotArea>
    <c:plotVisOnly val="1"/>
  </c:chart>
  <c:externalData r:id="rId1"/>
</c:chartSpace>
</file>

<file path=ppt/charts/chart16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(93)'!$E$23:$E$30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(93)'!$F$23:$F$30</c:f>
              <c:numCache>
                <c:formatCode>General</c:formatCode>
                <c:ptCount val="8"/>
                <c:pt idx="0">
                  <c:v>0.32500000000000107</c:v>
                </c:pt>
                <c:pt idx="1">
                  <c:v>0.44700000000000001</c:v>
                </c:pt>
                <c:pt idx="2">
                  <c:v>0.22800000000000001</c:v>
                </c:pt>
                <c:pt idx="3">
                  <c:v>0.93899999999999995</c:v>
                </c:pt>
                <c:pt idx="4">
                  <c:v>6.1000000000000013E-2</c:v>
                </c:pt>
                <c:pt idx="5">
                  <c:v>0.24600000000000041</c:v>
                </c:pt>
                <c:pt idx="6">
                  <c:v>0.53500000000000003</c:v>
                </c:pt>
                <c:pt idx="7">
                  <c:v>0.21900000000000044</c:v>
                </c:pt>
              </c:numCache>
            </c:numRef>
          </c:val>
        </c:ser>
        <c:axId val="44077824"/>
        <c:axId val="44079360"/>
      </c:barChart>
      <c:catAx>
        <c:axId val="4407782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4079360"/>
        <c:crosses val="autoZero"/>
        <c:auto val="1"/>
        <c:lblAlgn val="ctr"/>
        <c:lblOffset val="100"/>
      </c:catAx>
      <c:valAx>
        <c:axId val="44079360"/>
        <c:scaling>
          <c:orientation val="minMax"/>
        </c:scaling>
        <c:axPos val="l"/>
        <c:majorGridlines/>
        <c:numFmt formatCode="0.0%" sourceLinked="0"/>
        <c:tickLblPos val="nextTo"/>
        <c:crossAx val="44077824"/>
        <c:crosses val="autoZero"/>
        <c:crossBetween val="between"/>
      </c:valAx>
    </c:plotArea>
    <c:plotVisOnly val="1"/>
  </c:chart>
  <c:externalData r:id="rId1"/>
</c:chartSpace>
</file>

<file path=ppt/charts/chart16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(97)'!$B$1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(97)'!$A$2:$A$9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(97)'!$B$2:$B$9</c:f>
              <c:numCache>
                <c:formatCode>General</c:formatCode>
                <c:ptCount val="8"/>
                <c:pt idx="0">
                  <c:v>0.43000000000000038</c:v>
                </c:pt>
                <c:pt idx="1">
                  <c:v>0.42100000000000032</c:v>
                </c:pt>
                <c:pt idx="2">
                  <c:v>0.14900000000000024</c:v>
                </c:pt>
                <c:pt idx="3">
                  <c:v>0.93</c:v>
                </c:pt>
                <c:pt idx="4">
                  <c:v>7.0000000000000021E-2</c:v>
                </c:pt>
                <c:pt idx="5">
                  <c:v>0.30700000000000038</c:v>
                </c:pt>
                <c:pt idx="6">
                  <c:v>0.41200000000000031</c:v>
                </c:pt>
                <c:pt idx="7">
                  <c:v>0.28100000000000008</c:v>
                </c:pt>
              </c:numCache>
            </c:numRef>
          </c:val>
        </c:ser>
        <c:axId val="43489152"/>
        <c:axId val="43490688"/>
      </c:barChart>
      <c:catAx>
        <c:axId val="43489152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3490688"/>
        <c:crosses val="autoZero"/>
        <c:auto val="1"/>
        <c:lblAlgn val="ctr"/>
        <c:lblOffset val="100"/>
      </c:catAx>
      <c:valAx>
        <c:axId val="43490688"/>
        <c:scaling>
          <c:orientation val="minMax"/>
        </c:scaling>
        <c:axPos val="l"/>
        <c:majorGridlines/>
        <c:numFmt formatCode="0.0%" sourceLinked="0"/>
        <c:tickLblPos val="nextTo"/>
        <c:crossAx val="43489152"/>
        <c:crosses val="autoZero"/>
        <c:crossBetween val="between"/>
      </c:valAx>
    </c:plotArea>
    <c:plotVisOnly val="1"/>
  </c:chart>
  <c:externalData r:id="rId1"/>
</c:chartSpace>
</file>

<file path=ppt/charts/chart16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(97)'!$E$23:$E$30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(97)'!$F$23:$F$30</c:f>
              <c:numCache>
                <c:formatCode>General</c:formatCode>
                <c:ptCount val="8"/>
                <c:pt idx="0">
                  <c:v>0.64900000000000146</c:v>
                </c:pt>
                <c:pt idx="1">
                  <c:v>0.31600000000000072</c:v>
                </c:pt>
                <c:pt idx="2">
                  <c:v>3.500000000000001E-2</c:v>
                </c:pt>
                <c:pt idx="3">
                  <c:v>0.97400000000000064</c:v>
                </c:pt>
                <c:pt idx="4">
                  <c:v>2.5999999999999999E-2</c:v>
                </c:pt>
                <c:pt idx="5">
                  <c:v>0.22800000000000001</c:v>
                </c:pt>
                <c:pt idx="6">
                  <c:v>0.56999999999999995</c:v>
                </c:pt>
                <c:pt idx="7">
                  <c:v>0.20200000000000001</c:v>
                </c:pt>
              </c:numCache>
            </c:numRef>
          </c:val>
        </c:ser>
        <c:axId val="43510400"/>
        <c:axId val="44106112"/>
      </c:barChart>
      <c:catAx>
        <c:axId val="4351040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4106112"/>
        <c:crosses val="autoZero"/>
        <c:auto val="1"/>
        <c:lblAlgn val="ctr"/>
        <c:lblOffset val="100"/>
      </c:catAx>
      <c:valAx>
        <c:axId val="44106112"/>
        <c:scaling>
          <c:orientation val="minMax"/>
          <c:max val="1"/>
        </c:scaling>
        <c:axPos val="l"/>
        <c:majorGridlines/>
        <c:numFmt formatCode="0.0%" sourceLinked="0"/>
        <c:tickLblPos val="nextTo"/>
        <c:crossAx val="43510400"/>
        <c:crosses val="autoZero"/>
        <c:crossBetween val="between"/>
        <c:majorUnit val="0.2"/>
      </c:valAx>
    </c:plotArea>
    <c:plotVisOnly val="1"/>
  </c:chart>
  <c:externalData r:id="rId1"/>
</c:chartSpace>
</file>

<file path=ppt/charts/chart17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(98)'!$E$23:$E$30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(98)'!$F$23:$F$30</c:f>
              <c:numCache>
                <c:formatCode>General</c:formatCode>
                <c:ptCount val="8"/>
                <c:pt idx="0">
                  <c:v>0.54400000000000004</c:v>
                </c:pt>
                <c:pt idx="1">
                  <c:v>0.32500000000000073</c:v>
                </c:pt>
                <c:pt idx="2">
                  <c:v>0.13200000000000001</c:v>
                </c:pt>
                <c:pt idx="3">
                  <c:v>0.90400000000000003</c:v>
                </c:pt>
                <c:pt idx="4">
                  <c:v>9.6000000000000002E-2</c:v>
                </c:pt>
                <c:pt idx="5">
                  <c:v>0.24600000000000033</c:v>
                </c:pt>
                <c:pt idx="6">
                  <c:v>0.5</c:v>
                </c:pt>
                <c:pt idx="7">
                  <c:v>0.254</c:v>
                </c:pt>
              </c:numCache>
            </c:numRef>
          </c:val>
        </c:ser>
        <c:axId val="44171648"/>
        <c:axId val="44173184"/>
      </c:barChart>
      <c:catAx>
        <c:axId val="4417164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4173184"/>
        <c:crosses val="autoZero"/>
        <c:auto val="1"/>
        <c:lblAlgn val="ctr"/>
        <c:lblOffset val="100"/>
      </c:catAx>
      <c:valAx>
        <c:axId val="44173184"/>
        <c:scaling>
          <c:orientation val="minMax"/>
          <c:max val="1"/>
        </c:scaling>
        <c:axPos val="l"/>
        <c:majorGridlines/>
        <c:numFmt formatCode="0.0%" sourceLinked="0"/>
        <c:tickLblPos val="nextTo"/>
        <c:crossAx val="44171648"/>
        <c:crosses val="autoZero"/>
        <c:crossBetween val="between"/>
        <c:majorUnit val="0.2"/>
      </c:valAx>
    </c:plotArea>
    <c:plotVisOnly val="1"/>
  </c:chart>
  <c:externalData r:id="rId1"/>
</c:chartSpace>
</file>

<file path=ppt/charts/chart17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(95)'!$B$1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(95)'!$A$2:$A$12</c:f>
              <c:strCache>
                <c:ptCount val="11"/>
                <c:pt idx="0">
                  <c:v>대중교통 접근이용 불편</c:v>
                </c:pt>
                <c:pt idx="1">
                  <c:v>시설불편</c:v>
                </c:pt>
                <c:pt idx="2">
                  <c:v>환경의 불편</c:v>
                </c:pt>
                <c:pt idx="3">
                  <c:v>행정의 불편</c:v>
                </c:pt>
                <c:pt idx="4">
                  <c:v>정보제공 부족</c:v>
                </c:pt>
                <c:pt idx="5">
                  <c:v>프로그램 부족</c:v>
                </c:pt>
                <c:pt idx="6">
                  <c:v>이용시간 제한</c:v>
                </c:pt>
                <c:pt idx="7">
                  <c:v>낮은 서비스 질</c:v>
                </c:pt>
                <c:pt idx="8">
                  <c:v>비용 부담</c:v>
                </c:pt>
                <c:pt idx="9">
                  <c:v>시간부족</c:v>
                </c:pt>
                <c:pt idx="10">
                  <c:v>기타</c:v>
                </c:pt>
              </c:strCache>
            </c:strRef>
          </c:cat>
          <c:val>
            <c:numRef>
              <c:f>'Sheet1 (95)'!$B$2:$B$12</c:f>
              <c:numCache>
                <c:formatCode>General</c:formatCode>
                <c:ptCount val="11"/>
                <c:pt idx="0">
                  <c:v>0.36000000000000032</c:v>
                </c:pt>
                <c:pt idx="1">
                  <c:v>7.0000000000000021E-2</c:v>
                </c:pt>
                <c:pt idx="2">
                  <c:v>3.500000000000001E-2</c:v>
                </c:pt>
                <c:pt idx="3">
                  <c:v>0.26</c:v>
                </c:pt>
                <c:pt idx="4">
                  <c:v>0.12300000000000012</c:v>
                </c:pt>
                <c:pt idx="5">
                  <c:v>0.193</c:v>
                </c:pt>
                <c:pt idx="6">
                  <c:v>6.1000000000000013E-2</c:v>
                </c:pt>
                <c:pt idx="7">
                  <c:v>2.5999999999999999E-2</c:v>
                </c:pt>
                <c:pt idx="8">
                  <c:v>4.3999999999999997E-2</c:v>
                </c:pt>
                <c:pt idx="9">
                  <c:v>4.3999999999999997E-2</c:v>
                </c:pt>
                <c:pt idx="10">
                  <c:v>1.7999999999999999E-2</c:v>
                </c:pt>
              </c:numCache>
            </c:numRef>
          </c:val>
        </c:ser>
        <c:axId val="44206720"/>
        <c:axId val="44212608"/>
      </c:barChart>
      <c:catAx>
        <c:axId val="4420672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4212608"/>
        <c:crosses val="autoZero"/>
        <c:auto val="1"/>
        <c:lblAlgn val="ctr"/>
        <c:lblOffset val="100"/>
      </c:catAx>
      <c:valAx>
        <c:axId val="44212608"/>
        <c:scaling>
          <c:orientation val="minMax"/>
        </c:scaling>
        <c:axPos val="l"/>
        <c:majorGridlines/>
        <c:numFmt formatCode="0.0%" sourceLinked="0"/>
        <c:tickLblPos val="nextTo"/>
        <c:crossAx val="44206720"/>
        <c:crosses val="autoZero"/>
        <c:crossBetween val="between"/>
      </c:valAx>
    </c:plotArea>
    <c:plotVisOnly val="1"/>
  </c:chart>
  <c:externalData r:id="rId1"/>
</c:chartSpace>
</file>

<file path=ppt/charts/chart17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(96)'!$B$1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(96)'!$A$2:$A$9</c:f>
              <c:strCache>
                <c:ptCount val="8"/>
                <c:pt idx="0">
                  <c:v>학습지도 및 학습능력 향상</c:v>
                </c:pt>
                <c:pt idx="1">
                  <c:v>진로상담</c:v>
                </c:pt>
                <c:pt idx="2">
                  <c:v>개인고민 상담</c:v>
                </c:pt>
                <c:pt idx="3">
                  <c:v>문화취미활동</c:v>
                </c:pt>
                <c:pt idx="4">
                  <c:v>문제행동 개선 프로그램</c:v>
                </c:pt>
                <c:pt idx="5">
                  <c:v>자원봉사활동</c:v>
                </c:pt>
                <c:pt idx="6">
                  <c:v>아르바이트 연계 프로그램</c:v>
                </c:pt>
                <c:pt idx="7">
                  <c:v>기타</c:v>
                </c:pt>
              </c:strCache>
            </c:strRef>
          </c:cat>
          <c:val>
            <c:numRef>
              <c:f>'Sheet1 (96)'!$B$2:$B$9</c:f>
              <c:numCache>
                <c:formatCode>General</c:formatCode>
                <c:ptCount val="8"/>
                <c:pt idx="0">
                  <c:v>0.193</c:v>
                </c:pt>
                <c:pt idx="1">
                  <c:v>0.28900000000000031</c:v>
                </c:pt>
                <c:pt idx="2">
                  <c:v>0.18400000000000033</c:v>
                </c:pt>
                <c:pt idx="3">
                  <c:v>0.17500000000000004</c:v>
                </c:pt>
                <c:pt idx="4">
                  <c:v>9.0000000000000028E-3</c:v>
                </c:pt>
                <c:pt idx="5">
                  <c:v>9.0000000000000028E-3</c:v>
                </c:pt>
                <c:pt idx="6">
                  <c:v>6.1000000000000013E-2</c:v>
                </c:pt>
                <c:pt idx="7">
                  <c:v>7.0000000000000021E-2</c:v>
                </c:pt>
              </c:numCache>
            </c:numRef>
          </c:val>
        </c:ser>
        <c:axId val="43549056"/>
        <c:axId val="43550592"/>
      </c:barChart>
      <c:catAx>
        <c:axId val="43549056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3550592"/>
        <c:crosses val="autoZero"/>
        <c:auto val="1"/>
        <c:lblAlgn val="ctr"/>
        <c:lblOffset val="100"/>
      </c:catAx>
      <c:valAx>
        <c:axId val="43550592"/>
        <c:scaling>
          <c:orientation val="minMax"/>
        </c:scaling>
        <c:axPos val="l"/>
        <c:majorGridlines/>
        <c:numFmt formatCode="0.0%" sourceLinked="0"/>
        <c:tickLblPos val="nextTo"/>
        <c:crossAx val="43549056"/>
        <c:crosses val="autoZero"/>
        <c:crossBetween val="between"/>
      </c:valAx>
    </c:plotArea>
    <c:plotVisOnly val="1"/>
  </c:chart>
  <c:externalData r:id="rId1"/>
</c:chartSpace>
</file>

<file path=ppt/charts/chart17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/>
      <c:barChart>
        <c:barDir val="col"/>
        <c:grouping val="stacked"/>
        <c:ser>
          <c:idx val="0"/>
          <c:order val="0"/>
          <c:tx>
            <c:strRef>
              <c:f>'노인 (97)'!$B$2</c:f>
              <c:strCache>
                <c:ptCount val="1"/>
                <c:pt idx="0">
                  <c:v>다른사람의 도움없이 전혀 못함</c:v>
                </c:pt>
              </c:strCache>
            </c:strRef>
          </c:tx>
          <c:cat>
            <c:strRef>
              <c:f>'노인 (97)'!$A$3:$A$10</c:f>
              <c:strCache>
                <c:ptCount val="8"/>
                <c:pt idx="0">
                  <c:v>옷벗고입기</c:v>
                </c:pt>
                <c:pt idx="1">
                  <c:v>세수하기</c:v>
                </c:pt>
                <c:pt idx="2">
                  <c:v>양치질하기</c:v>
                </c:pt>
                <c:pt idx="3">
                  <c:v>목욕하기</c:v>
                </c:pt>
                <c:pt idx="4">
                  <c:v>식사하기</c:v>
                </c:pt>
                <c:pt idx="5">
                  <c:v>방밖으로나오기</c:v>
                </c:pt>
                <c:pt idx="6">
                  <c:v>화장실사용하기</c:v>
                </c:pt>
                <c:pt idx="7">
                  <c:v>소변,대변조절하기</c:v>
                </c:pt>
              </c:strCache>
            </c:strRef>
          </c:cat>
          <c:val>
            <c:numRef>
              <c:f>'노인 (97)'!$B$3:$B$10</c:f>
              <c:numCache>
                <c:formatCode>General</c:formatCode>
                <c:ptCount val="8"/>
                <c:pt idx="0">
                  <c:v>2.8</c:v>
                </c:pt>
                <c:pt idx="1">
                  <c:v>2.8</c:v>
                </c:pt>
                <c:pt idx="2">
                  <c:v>2.1</c:v>
                </c:pt>
                <c:pt idx="3">
                  <c:v>4.3</c:v>
                </c:pt>
                <c:pt idx="4">
                  <c:v>2.1</c:v>
                </c:pt>
                <c:pt idx="5">
                  <c:v>2.8</c:v>
                </c:pt>
                <c:pt idx="6">
                  <c:v>2.8</c:v>
                </c:pt>
                <c:pt idx="7">
                  <c:v>2.8</c:v>
                </c:pt>
              </c:numCache>
            </c:numRef>
          </c:val>
        </c:ser>
        <c:ser>
          <c:idx val="1"/>
          <c:order val="1"/>
          <c:tx>
            <c:strRef>
              <c:f>'노인 (97)'!$C$2</c:f>
              <c:strCache>
                <c:ptCount val="1"/>
                <c:pt idx="0">
                  <c:v>다른사람의 도움없이 어느정도 함</c:v>
                </c:pt>
              </c:strCache>
            </c:strRef>
          </c:tx>
          <c:dLbls>
            <c:showVal val="1"/>
          </c:dLbls>
          <c:cat>
            <c:strRef>
              <c:f>'노인 (97)'!$A$3:$A$10</c:f>
              <c:strCache>
                <c:ptCount val="8"/>
                <c:pt idx="0">
                  <c:v>옷벗고입기</c:v>
                </c:pt>
                <c:pt idx="1">
                  <c:v>세수하기</c:v>
                </c:pt>
                <c:pt idx="2">
                  <c:v>양치질하기</c:v>
                </c:pt>
                <c:pt idx="3">
                  <c:v>목욕하기</c:v>
                </c:pt>
                <c:pt idx="4">
                  <c:v>식사하기</c:v>
                </c:pt>
                <c:pt idx="5">
                  <c:v>방밖으로나오기</c:v>
                </c:pt>
                <c:pt idx="6">
                  <c:v>화장실사용하기</c:v>
                </c:pt>
                <c:pt idx="7">
                  <c:v>소변,대변조절하기</c:v>
                </c:pt>
              </c:strCache>
            </c:strRef>
          </c:cat>
          <c:val>
            <c:numRef>
              <c:f>'노인 (97)'!$C$3:$C$10</c:f>
              <c:numCache>
                <c:formatCode>General</c:formatCode>
                <c:ptCount val="8"/>
                <c:pt idx="0">
                  <c:v>5.7</c:v>
                </c:pt>
                <c:pt idx="1">
                  <c:v>5.7</c:v>
                </c:pt>
                <c:pt idx="2">
                  <c:v>6.4</c:v>
                </c:pt>
                <c:pt idx="3">
                  <c:v>6.4</c:v>
                </c:pt>
                <c:pt idx="4">
                  <c:v>5.7</c:v>
                </c:pt>
                <c:pt idx="5">
                  <c:v>4.3</c:v>
                </c:pt>
                <c:pt idx="6">
                  <c:v>4.3</c:v>
                </c:pt>
                <c:pt idx="7">
                  <c:v>3.5</c:v>
                </c:pt>
              </c:numCache>
            </c:numRef>
          </c:val>
        </c:ser>
        <c:ser>
          <c:idx val="2"/>
          <c:order val="2"/>
          <c:tx>
            <c:strRef>
              <c:f>'노인 (97)'!$D$2</c:f>
              <c:strCache>
                <c:ptCount val="1"/>
                <c:pt idx="0">
                  <c:v>다른사람의 도움없이 혼자서 잘함</c:v>
                </c:pt>
              </c:strCache>
            </c:strRef>
          </c:tx>
          <c:dLbls>
            <c:showVal val="1"/>
          </c:dLbls>
          <c:cat>
            <c:strRef>
              <c:f>'노인 (97)'!$A$3:$A$10</c:f>
              <c:strCache>
                <c:ptCount val="8"/>
                <c:pt idx="0">
                  <c:v>옷벗고입기</c:v>
                </c:pt>
                <c:pt idx="1">
                  <c:v>세수하기</c:v>
                </c:pt>
                <c:pt idx="2">
                  <c:v>양치질하기</c:v>
                </c:pt>
                <c:pt idx="3">
                  <c:v>목욕하기</c:v>
                </c:pt>
                <c:pt idx="4">
                  <c:v>식사하기</c:v>
                </c:pt>
                <c:pt idx="5">
                  <c:v>방밖으로나오기</c:v>
                </c:pt>
                <c:pt idx="6">
                  <c:v>화장실사용하기</c:v>
                </c:pt>
                <c:pt idx="7">
                  <c:v>소변,대변조절하기</c:v>
                </c:pt>
              </c:strCache>
            </c:strRef>
          </c:cat>
          <c:val>
            <c:numRef>
              <c:f>'노인 (97)'!$D$3:$D$10</c:f>
              <c:numCache>
                <c:formatCode>General</c:formatCode>
                <c:ptCount val="8"/>
                <c:pt idx="0">
                  <c:v>91.5</c:v>
                </c:pt>
                <c:pt idx="1">
                  <c:v>91.5</c:v>
                </c:pt>
                <c:pt idx="2">
                  <c:v>91.5</c:v>
                </c:pt>
                <c:pt idx="3">
                  <c:v>89.4</c:v>
                </c:pt>
                <c:pt idx="4">
                  <c:v>92.2</c:v>
                </c:pt>
                <c:pt idx="5">
                  <c:v>92.9</c:v>
                </c:pt>
                <c:pt idx="6">
                  <c:v>92.9</c:v>
                </c:pt>
                <c:pt idx="7">
                  <c:v>93.6</c:v>
                </c:pt>
              </c:numCache>
            </c:numRef>
          </c:val>
        </c:ser>
        <c:overlap val="100"/>
        <c:axId val="5671168"/>
        <c:axId val="5697536"/>
      </c:barChart>
      <c:catAx>
        <c:axId val="5671168"/>
        <c:scaling>
          <c:orientation val="minMax"/>
        </c:scaling>
        <c:axPos val="b"/>
        <c:tickLblPos val="nextTo"/>
        <c:crossAx val="5697536"/>
        <c:crosses val="autoZero"/>
        <c:auto val="1"/>
        <c:lblAlgn val="ctr"/>
        <c:lblOffset val="100"/>
      </c:catAx>
      <c:valAx>
        <c:axId val="5697536"/>
        <c:scaling>
          <c:orientation val="minMax"/>
          <c:max val="100"/>
        </c:scaling>
        <c:axPos val="l"/>
        <c:majorGridlines/>
        <c:numFmt formatCode="#,##0.00_);\(#,##0.00\);&quot;단&quot;&quot;위&quot;\ \%" sourceLinked="0"/>
        <c:tickLblPos val="nextTo"/>
        <c:crossAx val="5671168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17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plotArea>
      <c:layout/>
      <c:barChart>
        <c:barDir val="col"/>
        <c:grouping val="stacked"/>
        <c:ser>
          <c:idx val="0"/>
          <c:order val="0"/>
          <c:tx>
            <c:strRef>
              <c:f>'노인 (98)'!$B$2</c:f>
              <c:strCache>
                <c:ptCount val="1"/>
                <c:pt idx="0">
                  <c:v>다른사람의 도움없이 전혀 못함</c:v>
                </c:pt>
              </c:strCache>
            </c:strRef>
          </c:tx>
          <c:dLbls>
            <c:showVal val="1"/>
          </c:dLbls>
          <c:cat>
            <c:strRef>
              <c:f>'노인 (98)'!$A$3:$A$12</c:f>
              <c:strCache>
                <c:ptCount val="10"/>
                <c:pt idx="0">
                  <c:v>몸단장하기</c:v>
                </c:pt>
                <c:pt idx="1">
                  <c:v>집안일하기</c:v>
                </c:pt>
                <c:pt idx="2">
                  <c:v>식사준비하기</c:v>
                </c:pt>
                <c:pt idx="3">
                  <c:v>빨래하기</c:v>
                </c:pt>
                <c:pt idx="4">
                  <c:v>근거리외출</c:v>
                </c:pt>
                <c:pt idx="5">
                  <c:v>교통수단이용</c:v>
                </c:pt>
                <c:pt idx="6">
                  <c:v>물건 구입</c:v>
                </c:pt>
                <c:pt idx="7">
                  <c:v>금전관리</c:v>
                </c:pt>
                <c:pt idx="8">
                  <c:v>전화사용</c:v>
                </c:pt>
                <c:pt idx="9">
                  <c:v>약챙겨 먹기</c:v>
                </c:pt>
              </c:strCache>
            </c:strRef>
          </c:cat>
          <c:val>
            <c:numRef>
              <c:f>'노인 (98)'!$B$3:$B$12</c:f>
              <c:numCache>
                <c:formatCode>General</c:formatCode>
                <c:ptCount val="10"/>
                <c:pt idx="0">
                  <c:v>2.8</c:v>
                </c:pt>
                <c:pt idx="1">
                  <c:v>7.1</c:v>
                </c:pt>
                <c:pt idx="2">
                  <c:v>7.1</c:v>
                </c:pt>
                <c:pt idx="3">
                  <c:v>6.4</c:v>
                </c:pt>
                <c:pt idx="4">
                  <c:v>7.8</c:v>
                </c:pt>
                <c:pt idx="5">
                  <c:v>9.2000000000000011</c:v>
                </c:pt>
                <c:pt idx="6">
                  <c:v>5.7</c:v>
                </c:pt>
                <c:pt idx="7">
                  <c:v>5</c:v>
                </c:pt>
                <c:pt idx="8">
                  <c:v>4.3</c:v>
                </c:pt>
                <c:pt idx="9">
                  <c:v>3.5</c:v>
                </c:pt>
              </c:numCache>
            </c:numRef>
          </c:val>
        </c:ser>
        <c:ser>
          <c:idx val="1"/>
          <c:order val="1"/>
          <c:tx>
            <c:strRef>
              <c:f>'노인 (98)'!$C$2</c:f>
              <c:strCache>
                <c:ptCount val="1"/>
                <c:pt idx="0">
                  <c:v>다른사람의 도움없이 어느정도 함</c:v>
                </c:pt>
              </c:strCache>
            </c:strRef>
          </c:tx>
          <c:dLbls>
            <c:showVal val="1"/>
          </c:dLbls>
          <c:cat>
            <c:strRef>
              <c:f>'노인 (98)'!$A$3:$A$12</c:f>
              <c:strCache>
                <c:ptCount val="10"/>
                <c:pt idx="0">
                  <c:v>몸단장하기</c:v>
                </c:pt>
                <c:pt idx="1">
                  <c:v>집안일하기</c:v>
                </c:pt>
                <c:pt idx="2">
                  <c:v>식사준비하기</c:v>
                </c:pt>
                <c:pt idx="3">
                  <c:v>빨래하기</c:v>
                </c:pt>
                <c:pt idx="4">
                  <c:v>근거리외출</c:v>
                </c:pt>
                <c:pt idx="5">
                  <c:v>교통수단이용</c:v>
                </c:pt>
                <c:pt idx="6">
                  <c:v>물건 구입</c:v>
                </c:pt>
                <c:pt idx="7">
                  <c:v>금전관리</c:v>
                </c:pt>
                <c:pt idx="8">
                  <c:v>전화사용</c:v>
                </c:pt>
                <c:pt idx="9">
                  <c:v>약챙겨 먹기</c:v>
                </c:pt>
              </c:strCache>
            </c:strRef>
          </c:cat>
          <c:val>
            <c:numRef>
              <c:f>'노인 (98)'!$C$3:$C$12</c:f>
              <c:numCache>
                <c:formatCode>General</c:formatCode>
                <c:ptCount val="10"/>
                <c:pt idx="0">
                  <c:v>5</c:v>
                </c:pt>
                <c:pt idx="1">
                  <c:v>8.5</c:v>
                </c:pt>
                <c:pt idx="2">
                  <c:v>8.5</c:v>
                </c:pt>
                <c:pt idx="3">
                  <c:v>9.9</c:v>
                </c:pt>
                <c:pt idx="4">
                  <c:v>7.1</c:v>
                </c:pt>
                <c:pt idx="5">
                  <c:v>11.3</c:v>
                </c:pt>
                <c:pt idx="6">
                  <c:v>9.9</c:v>
                </c:pt>
                <c:pt idx="7">
                  <c:v>7.1</c:v>
                </c:pt>
                <c:pt idx="8">
                  <c:v>5</c:v>
                </c:pt>
                <c:pt idx="9">
                  <c:v>3.5</c:v>
                </c:pt>
              </c:numCache>
            </c:numRef>
          </c:val>
        </c:ser>
        <c:ser>
          <c:idx val="2"/>
          <c:order val="2"/>
          <c:tx>
            <c:strRef>
              <c:f>'노인 (98)'!$D$2</c:f>
              <c:strCache>
                <c:ptCount val="1"/>
                <c:pt idx="0">
                  <c:v>다른사람의 도움없이 혼자서 잘함</c:v>
                </c:pt>
              </c:strCache>
            </c:strRef>
          </c:tx>
          <c:dLbls>
            <c:showVal val="1"/>
          </c:dLbls>
          <c:cat>
            <c:strRef>
              <c:f>'노인 (98)'!$A$3:$A$12</c:f>
              <c:strCache>
                <c:ptCount val="10"/>
                <c:pt idx="0">
                  <c:v>몸단장하기</c:v>
                </c:pt>
                <c:pt idx="1">
                  <c:v>집안일하기</c:v>
                </c:pt>
                <c:pt idx="2">
                  <c:v>식사준비하기</c:v>
                </c:pt>
                <c:pt idx="3">
                  <c:v>빨래하기</c:v>
                </c:pt>
                <c:pt idx="4">
                  <c:v>근거리외출</c:v>
                </c:pt>
                <c:pt idx="5">
                  <c:v>교통수단이용</c:v>
                </c:pt>
                <c:pt idx="6">
                  <c:v>물건 구입</c:v>
                </c:pt>
                <c:pt idx="7">
                  <c:v>금전관리</c:v>
                </c:pt>
                <c:pt idx="8">
                  <c:v>전화사용</c:v>
                </c:pt>
                <c:pt idx="9">
                  <c:v>약챙겨 먹기</c:v>
                </c:pt>
              </c:strCache>
            </c:strRef>
          </c:cat>
          <c:val>
            <c:numRef>
              <c:f>'노인 (98)'!$D$3:$D$12</c:f>
              <c:numCache>
                <c:formatCode>General</c:formatCode>
                <c:ptCount val="10"/>
                <c:pt idx="0">
                  <c:v>92.2</c:v>
                </c:pt>
                <c:pt idx="1">
                  <c:v>84.4</c:v>
                </c:pt>
                <c:pt idx="2">
                  <c:v>84.4</c:v>
                </c:pt>
                <c:pt idx="3">
                  <c:v>83.7</c:v>
                </c:pt>
                <c:pt idx="4">
                  <c:v>85.1</c:v>
                </c:pt>
                <c:pt idx="5">
                  <c:v>79.400000000000006</c:v>
                </c:pt>
                <c:pt idx="6">
                  <c:v>84.4</c:v>
                </c:pt>
                <c:pt idx="7">
                  <c:v>87.9</c:v>
                </c:pt>
                <c:pt idx="8">
                  <c:v>90.8</c:v>
                </c:pt>
                <c:pt idx="9">
                  <c:v>92.9</c:v>
                </c:pt>
              </c:numCache>
            </c:numRef>
          </c:val>
        </c:ser>
        <c:overlap val="100"/>
        <c:axId val="44013824"/>
        <c:axId val="44027904"/>
      </c:barChart>
      <c:catAx>
        <c:axId val="44013824"/>
        <c:scaling>
          <c:orientation val="minMax"/>
        </c:scaling>
        <c:axPos val="b"/>
        <c:tickLblPos val="nextTo"/>
        <c:crossAx val="44027904"/>
        <c:crosses val="autoZero"/>
        <c:auto val="1"/>
        <c:lblAlgn val="ctr"/>
        <c:lblOffset val="100"/>
      </c:catAx>
      <c:valAx>
        <c:axId val="44027904"/>
        <c:scaling>
          <c:orientation val="minMax"/>
          <c:max val="100"/>
        </c:scaling>
        <c:axPos val="l"/>
        <c:majorGridlines/>
        <c:numFmt formatCode="#,##0.00_);\(#,##0.00\);&quot;단&quot;&quot;위&quot;\ \%" sourceLinked="0"/>
        <c:tickLblPos val="nextTo"/>
        <c:crossAx val="44013824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17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'노인 (99)'!$B$2</c:f>
              <c:strCache>
                <c:ptCount val="1"/>
                <c:pt idx="0">
                  <c:v>근골격계</c:v>
                </c:pt>
              </c:strCache>
            </c:strRef>
          </c:tx>
          <c:dLbls>
            <c:showVal val="1"/>
          </c:dLbls>
          <c:cat>
            <c:strRef>
              <c:f>'노인 (99)'!$A$3:$A$7</c:f>
              <c:strCache>
                <c:ptCount val="5"/>
                <c:pt idx="0">
                  <c:v>관절염</c:v>
                </c:pt>
                <c:pt idx="1">
                  <c:v>요통좌골통</c:v>
                </c:pt>
                <c:pt idx="2">
                  <c:v>디스크</c:v>
                </c:pt>
                <c:pt idx="3">
                  <c:v>신경통</c:v>
                </c:pt>
                <c:pt idx="4">
                  <c:v>골다공증</c:v>
                </c:pt>
              </c:strCache>
            </c:strRef>
          </c:cat>
          <c:val>
            <c:numRef>
              <c:f>'노인 (99)'!$B$3:$B$7</c:f>
              <c:numCache>
                <c:formatCode>0%</c:formatCode>
                <c:ptCount val="5"/>
                <c:pt idx="0">
                  <c:v>0.46540880503144777</c:v>
                </c:pt>
                <c:pt idx="1">
                  <c:v>8.8050314465408827E-2</c:v>
                </c:pt>
                <c:pt idx="2">
                  <c:v>0.12578616352201274</c:v>
                </c:pt>
                <c:pt idx="3">
                  <c:v>0.20754716981132154</c:v>
                </c:pt>
                <c:pt idx="4">
                  <c:v>0.11320754716981132</c:v>
                </c:pt>
              </c:numCache>
            </c:numRef>
          </c:val>
        </c:ser>
        <c:shape val="box"/>
        <c:axId val="44564864"/>
        <c:axId val="44566400"/>
        <c:axId val="0"/>
      </c:bar3DChart>
      <c:catAx>
        <c:axId val="44564864"/>
        <c:scaling>
          <c:orientation val="minMax"/>
        </c:scaling>
        <c:axPos val="b"/>
        <c:tickLblPos val="nextTo"/>
        <c:crossAx val="44566400"/>
        <c:crosses val="autoZero"/>
        <c:auto val="1"/>
        <c:lblAlgn val="ctr"/>
        <c:lblOffset val="100"/>
      </c:catAx>
      <c:valAx>
        <c:axId val="44566400"/>
        <c:scaling>
          <c:orientation val="minMax"/>
        </c:scaling>
        <c:axPos val="l"/>
        <c:numFmt formatCode="0%" sourceLinked="1"/>
        <c:tickLblPos val="nextTo"/>
        <c:crossAx val="44564864"/>
        <c:crosses val="autoZero"/>
        <c:crossBetween val="between"/>
      </c:valAx>
    </c:plotArea>
    <c:plotVisOnly val="1"/>
  </c:chart>
  <c:externalData r:id="rId1"/>
</c:chartSpace>
</file>

<file path=ppt/charts/chart17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'노인 (99)'!$A$16:$A$19</c:f>
              <c:strCache>
                <c:ptCount val="4"/>
                <c:pt idx="0">
                  <c:v>소화성궤양</c:v>
                </c:pt>
                <c:pt idx="1">
                  <c:v>만성간염간경변증</c:v>
                </c:pt>
                <c:pt idx="2">
                  <c:v>당뇨병</c:v>
                </c:pt>
                <c:pt idx="3">
                  <c:v>갑상선질환</c:v>
                </c:pt>
              </c:strCache>
            </c:strRef>
          </c:cat>
          <c:val>
            <c:numRef>
              <c:f>'노인 (99)'!$B$16:$B$19</c:f>
              <c:numCache>
                <c:formatCode>0%</c:formatCode>
                <c:ptCount val="4"/>
                <c:pt idx="0">
                  <c:v>0.27272727272727282</c:v>
                </c:pt>
                <c:pt idx="1">
                  <c:v>2.2727272727272829E-2</c:v>
                </c:pt>
                <c:pt idx="2">
                  <c:v>0.70454545454545625</c:v>
                </c:pt>
                <c:pt idx="3">
                  <c:v>0</c:v>
                </c:pt>
              </c:numCache>
            </c:numRef>
          </c:val>
        </c:ser>
        <c:shape val="box"/>
        <c:axId val="44586496"/>
        <c:axId val="44588032"/>
        <c:axId val="0"/>
      </c:bar3DChart>
      <c:catAx>
        <c:axId val="44586496"/>
        <c:scaling>
          <c:orientation val="minMax"/>
        </c:scaling>
        <c:axPos val="b"/>
        <c:tickLblPos val="nextTo"/>
        <c:crossAx val="44588032"/>
        <c:crosses val="autoZero"/>
        <c:auto val="1"/>
        <c:lblAlgn val="ctr"/>
        <c:lblOffset val="100"/>
      </c:catAx>
      <c:valAx>
        <c:axId val="44588032"/>
        <c:scaling>
          <c:orientation val="minMax"/>
        </c:scaling>
        <c:axPos val="l"/>
        <c:majorGridlines/>
        <c:numFmt formatCode="0%" sourceLinked="1"/>
        <c:tickLblPos val="nextTo"/>
        <c:crossAx val="44586496"/>
        <c:crosses val="autoZero"/>
        <c:crossBetween val="between"/>
      </c:valAx>
    </c:plotArea>
    <c:plotVisOnly val="1"/>
  </c:chart>
  <c:externalData r:id="rId1"/>
</c:chartSpace>
</file>

<file path=ppt/charts/chart17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'노인 (99)'!$A$33:$A$36</c:f>
              <c:strCache>
                <c:ptCount val="4"/>
                <c:pt idx="0">
                  <c:v>고혈압</c:v>
                </c:pt>
                <c:pt idx="1">
                  <c:v>저혈압</c:v>
                </c:pt>
                <c:pt idx="2">
                  <c:v>중풍뇌혈관질환</c:v>
                </c:pt>
                <c:pt idx="3">
                  <c:v>협심증심근경색증</c:v>
                </c:pt>
              </c:strCache>
            </c:strRef>
          </c:cat>
          <c:val>
            <c:numRef>
              <c:f>'노인 (99)'!$B$33:$B$36</c:f>
              <c:numCache>
                <c:formatCode>0%</c:formatCode>
                <c:ptCount val="4"/>
                <c:pt idx="0">
                  <c:v>0.76635514018691586</c:v>
                </c:pt>
                <c:pt idx="1">
                  <c:v>2.8037383177570201E-2</c:v>
                </c:pt>
                <c:pt idx="2">
                  <c:v>9.3457943925234072E-2</c:v>
                </c:pt>
                <c:pt idx="3">
                  <c:v>0.11214953271028054</c:v>
                </c:pt>
              </c:numCache>
            </c:numRef>
          </c:val>
        </c:ser>
        <c:shape val="box"/>
        <c:axId val="5741568"/>
        <c:axId val="5747456"/>
        <c:axId val="0"/>
      </c:bar3DChart>
      <c:catAx>
        <c:axId val="5741568"/>
        <c:scaling>
          <c:orientation val="minMax"/>
        </c:scaling>
        <c:axPos val="b"/>
        <c:tickLblPos val="nextTo"/>
        <c:crossAx val="5747456"/>
        <c:crosses val="autoZero"/>
        <c:auto val="1"/>
        <c:lblAlgn val="ctr"/>
        <c:lblOffset val="100"/>
      </c:catAx>
      <c:valAx>
        <c:axId val="5747456"/>
        <c:scaling>
          <c:orientation val="minMax"/>
        </c:scaling>
        <c:axPos val="l"/>
        <c:majorGridlines/>
        <c:numFmt formatCode="0%" sourceLinked="1"/>
        <c:tickLblPos val="nextTo"/>
        <c:crossAx val="5741568"/>
        <c:crosses val="autoZero"/>
        <c:crossBetween val="between"/>
      </c:valAx>
    </c:plotArea>
    <c:plotVisOnly val="1"/>
  </c:chart>
  <c:externalData r:id="rId1"/>
</c:chartSpace>
</file>

<file path=ppt/charts/chart17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'노인 (99)'!$A$48:$A$50</c:f>
              <c:strCache>
                <c:ptCount val="3"/>
                <c:pt idx="0">
                  <c:v>폐결핵결핵</c:v>
                </c:pt>
                <c:pt idx="1">
                  <c:v>만성기관지염폐기종</c:v>
                </c:pt>
                <c:pt idx="2">
                  <c:v>천식</c:v>
                </c:pt>
              </c:strCache>
            </c:strRef>
          </c:cat>
          <c:val>
            <c:numRef>
              <c:f>'노인 (99)'!$B$48:$B$50</c:f>
              <c:numCache>
                <c:formatCode>0%</c:formatCode>
                <c:ptCount val="3"/>
                <c:pt idx="0">
                  <c:v>0.2</c:v>
                </c:pt>
                <c:pt idx="1">
                  <c:v>0.2</c:v>
                </c:pt>
                <c:pt idx="2">
                  <c:v>0.60000000000000064</c:v>
                </c:pt>
              </c:numCache>
            </c:numRef>
          </c:val>
        </c:ser>
        <c:shape val="box"/>
        <c:axId val="5763456"/>
        <c:axId val="5764992"/>
        <c:axId val="0"/>
      </c:bar3DChart>
      <c:catAx>
        <c:axId val="5763456"/>
        <c:scaling>
          <c:orientation val="minMax"/>
        </c:scaling>
        <c:axPos val="b"/>
        <c:tickLblPos val="nextTo"/>
        <c:crossAx val="5764992"/>
        <c:crosses val="autoZero"/>
        <c:auto val="1"/>
        <c:lblAlgn val="ctr"/>
        <c:lblOffset val="100"/>
      </c:catAx>
      <c:valAx>
        <c:axId val="5764992"/>
        <c:scaling>
          <c:orientation val="minMax"/>
        </c:scaling>
        <c:axPos val="l"/>
        <c:majorGridlines/>
        <c:numFmt formatCode="0%" sourceLinked="1"/>
        <c:tickLblPos val="nextTo"/>
        <c:crossAx val="5763456"/>
        <c:crosses val="autoZero"/>
        <c:crossBetween val="between"/>
      </c:valAx>
    </c:plotArea>
    <c:plotVisOnly val="1"/>
  </c:chart>
  <c:externalData r:id="rId1"/>
</c:chartSpace>
</file>

<file path=ppt/charts/chart17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'노인 (99)'!$A$63:$A$69</c:f>
              <c:strCache>
                <c:ptCount val="7"/>
                <c:pt idx="0">
                  <c:v>백내장</c:v>
                </c:pt>
                <c:pt idx="1">
                  <c:v>녹내장</c:v>
                </c:pt>
                <c:pt idx="2">
                  <c:v>만성중이염</c:v>
                </c:pt>
                <c:pt idx="3">
                  <c:v>만성신장질환</c:v>
                </c:pt>
                <c:pt idx="4">
                  <c:v>빈혈</c:v>
                </c:pt>
                <c:pt idx="5">
                  <c:v>피부병</c:v>
                </c:pt>
                <c:pt idx="6">
                  <c:v>골절탈구</c:v>
                </c:pt>
              </c:strCache>
            </c:strRef>
          </c:cat>
          <c:val>
            <c:numRef>
              <c:f>'노인 (99)'!$B$63:$B$69</c:f>
              <c:numCache>
                <c:formatCode>0%</c:formatCode>
                <c:ptCount val="7"/>
                <c:pt idx="0">
                  <c:v>0.72727272727272729</c:v>
                </c:pt>
                <c:pt idx="1">
                  <c:v>9.0909090909091064E-2</c:v>
                </c:pt>
                <c:pt idx="2">
                  <c:v>0</c:v>
                </c:pt>
                <c:pt idx="3">
                  <c:v>0.13636363636363635</c:v>
                </c:pt>
                <c:pt idx="4">
                  <c:v>4.5454545454545463E-2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</c:ser>
        <c:shape val="box"/>
        <c:axId val="44763008"/>
        <c:axId val="44764544"/>
        <c:axId val="0"/>
      </c:bar3DChart>
      <c:catAx>
        <c:axId val="44763008"/>
        <c:scaling>
          <c:orientation val="minMax"/>
        </c:scaling>
        <c:axPos val="b"/>
        <c:tickLblPos val="nextTo"/>
        <c:crossAx val="44764544"/>
        <c:crosses val="autoZero"/>
        <c:auto val="1"/>
        <c:lblAlgn val="ctr"/>
        <c:lblOffset val="100"/>
      </c:catAx>
      <c:valAx>
        <c:axId val="44764544"/>
        <c:scaling>
          <c:orientation val="minMax"/>
        </c:scaling>
        <c:axPos val="l"/>
        <c:majorGridlines/>
        <c:numFmt formatCode="0%" sourceLinked="1"/>
        <c:tickLblPos val="nextTo"/>
        <c:crossAx val="44763008"/>
        <c:crosses val="autoZero"/>
        <c:crossBetween val="between"/>
      </c:valAx>
    </c:plotArea>
    <c:plotVisOnly val="1"/>
  </c:chart>
  <c:externalData r:id="rId1"/>
</c:chartSpace>
</file>

<file path=ppt/charts/chart18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>
        <c:manualLayout>
          <c:layoutTarget val="inner"/>
          <c:xMode val="edge"/>
          <c:yMode val="edge"/>
          <c:x val="0.14542894002656487"/>
          <c:y val="6.3606731868502103E-2"/>
          <c:w val="0.82228695989272327"/>
          <c:h val="0.4425126598836695"/>
        </c:manualLayout>
      </c:layout>
      <c:barChart>
        <c:barDir val="col"/>
        <c:grouping val="clustered"/>
        <c:ser>
          <c:idx val="0"/>
          <c:order val="0"/>
          <c:tx>
            <c:strRef>
              <c:f>'노인필요한 서비스(99)'!$B$1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'노인필요한 서비스(99)'!$A$2:$A$7</c:f>
              <c:strCache>
                <c:ptCount val="6"/>
                <c:pt idx="0">
                  <c:v>집에서 방문도우미가 수발 도와주는 것</c:v>
                </c:pt>
                <c:pt idx="1">
                  <c:v>인근 주간보호센터에서 낮을 보냄</c:v>
                </c:pt>
                <c:pt idx="2">
                  <c:v>단기보호센터와 집을 오가며 보냄</c:v>
                </c:pt>
                <c:pt idx="3">
                  <c:v>요양시설에서 생활</c:v>
                </c:pt>
                <c:pt idx="4">
                  <c:v>자녀들이 수발 </c:v>
                </c:pt>
                <c:pt idx="5">
                  <c:v>기타</c:v>
                </c:pt>
              </c:strCache>
            </c:strRef>
          </c:cat>
          <c:val>
            <c:numRef>
              <c:f>'노인필요한 서비스(99)'!$B$2:$B$7</c:f>
              <c:numCache>
                <c:formatCode>General</c:formatCode>
                <c:ptCount val="6"/>
                <c:pt idx="0">
                  <c:v>0.56699999999999995</c:v>
                </c:pt>
                <c:pt idx="1">
                  <c:v>5.7000000000000023E-2</c:v>
                </c:pt>
                <c:pt idx="2">
                  <c:v>2.8000000000000001E-2</c:v>
                </c:pt>
                <c:pt idx="3">
                  <c:v>0.29100000000000031</c:v>
                </c:pt>
                <c:pt idx="4">
                  <c:v>4.3000000000000003E-2</c:v>
                </c:pt>
                <c:pt idx="5">
                  <c:v>1.4E-2</c:v>
                </c:pt>
              </c:numCache>
            </c:numRef>
          </c:val>
        </c:ser>
        <c:axId val="44802048"/>
        <c:axId val="44803584"/>
      </c:barChart>
      <c:catAx>
        <c:axId val="4480204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4803584"/>
        <c:crosses val="autoZero"/>
        <c:auto val="1"/>
        <c:lblAlgn val="ctr"/>
        <c:lblOffset val="100"/>
      </c:catAx>
      <c:valAx>
        <c:axId val="44803584"/>
        <c:scaling>
          <c:orientation val="minMax"/>
        </c:scaling>
        <c:axPos val="l"/>
        <c:majorGridlines/>
        <c:numFmt formatCode="0.0%" sourceLinked="0"/>
        <c:tickLblPos val="nextTo"/>
        <c:crossAx val="44802048"/>
        <c:crosses val="autoZero"/>
        <c:crossBetween val="between"/>
      </c:valAx>
    </c:plotArea>
    <c:plotVisOnly val="1"/>
  </c:chart>
  <c:externalData r:id="rId1"/>
</c:chartSpace>
</file>

<file path=ppt/charts/chart18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(100)'!$B$1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(100)'!$A$2:$A$9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(100)'!$B$2:$B$9</c:f>
              <c:numCache>
                <c:formatCode>General</c:formatCode>
                <c:ptCount val="8"/>
                <c:pt idx="0">
                  <c:v>0.17</c:v>
                </c:pt>
                <c:pt idx="1">
                  <c:v>0.54600000000000004</c:v>
                </c:pt>
                <c:pt idx="2">
                  <c:v>0.28400000000000031</c:v>
                </c:pt>
                <c:pt idx="3">
                  <c:v>0.87900000000000211</c:v>
                </c:pt>
                <c:pt idx="4">
                  <c:v>0.12100000000000002</c:v>
                </c:pt>
                <c:pt idx="5">
                  <c:v>0.22</c:v>
                </c:pt>
                <c:pt idx="6">
                  <c:v>0.504</c:v>
                </c:pt>
                <c:pt idx="7">
                  <c:v>0.27700000000000002</c:v>
                </c:pt>
              </c:numCache>
            </c:numRef>
          </c:val>
        </c:ser>
        <c:axId val="44897408"/>
        <c:axId val="44898944"/>
      </c:barChart>
      <c:catAx>
        <c:axId val="4489740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4898944"/>
        <c:crosses val="autoZero"/>
        <c:auto val="1"/>
        <c:lblAlgn val="ctr"/>
        <c:lblOffset val="100"/>
      </c:catAx>
      <c:valAx>
        <c:axId val="44898944"/>
        <c:scaling>
          <c:orientation val="minMax"/>
        </c:scaling>
        <c:axPos val="l"/>
        <c:majorGridlines/>
        <c:numFmt formatCode="0.0%" sourceLinked="0"/>
        <c:tickLblPos val="nextTo"/>
        <c:crossAx val="44897408"/>
        <c:crosses val="autoZero"/>
        <c:crossBetween val="between"/>
      </c:valAx>
    </c:plotArea>
    <c:plotVisOnly val="1"/>
  </c:chart>
  <c:externalData r:id="rId1"/>
</c:chartSpace>
</file>

<file path=ppt/charts/chart18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(100)'!$E$23:$E$30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(100)'!$F$23:$F$30</c:f>
              <c:numCache>
                <c:formatCode>General</c:formatCode>
                <c:ptCount val="8"/>
                <c:pt idx="0">
                  <c:v>0.21300000000000024</c:v>
                </c:pt>
                <c:pt idx="1">
                  <c:v>0.38300000000000106</c:v>
                </c:pt>
                <c:pt idx="2">
                  <c:v>0.40400000000000008</c:v>
                </c:pt>
                <c:pt idx="3">
                  <c:v>0.85800000000000065</c:v>
                </c:pt>
                <c:pt idx="4">
                  <c:v>0.14200000000000004</c:v>
                </c:pt>
                <c:pt idx="5">
                  <c:v>0.24100000000000021</c:v>
                </c:pt>
                <c:pt idx="6">
                  <c:v>0.39000000000000107</c:v>
                </c:pt>
                <c:pt idx="7">
                  <c:v>0.36900000000000038</c:v>
                </c:pt>
              </c:numCache>
            </c:numRef>
          </c:val>
        </c:ser>
        <c:axId val="44930944"/>
        <c:axId val="44932480"/>
      </c:barChart>
      <c:catAx>
        <c:axId val="4493094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4932480"/>
        <c:crosses val="autoZero"/>
        <c:auto val="1"/>
        <c:lblAlgn val="ctr"/>
        <c:lblOffset val="100"/>
      </c:catAx>
      <c:valAx>
        <c:axId val="44932480"/>
        <c:scaling>
          <c:orientation val="minMax"/>
        </c:scaling>
        <c:axPos val="l"/>
        <c:majorGridlines/>
        <c:numFmt formatCode="0.0%" sourceLinked="0"/>
        <c:tickLblPos val="nextTo"/>
        <c:crossAx val="44930944"/>
        <c:crosses val="autoZero"/>
        <c:crossBetween val="between"/>
      </c:valAx>
    </c:plotArea>
    <c:plotVisOnly val="1"/>
  </c:chart>
  <c:externalData r:id="rId1"/>
</c:chartSpace>
</file>

<file path=ppt/charts/chart18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(101)'!$E$23:$E$30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(101)'!$F$23:$F$30</c:f>
              <c:numCache>
                <c:formatCode>General</c:formatCode>
                <c:ptCount val="8"/>
                <c:pt idx="0">
                  <c:v>2.1000000000000012E-2</c:v>
                </c:pt>
                <c:pt idx="1">
                  <c:v>0.22</c:v>
                </c:pt>
                <c:pt idx="2">
                  <c:v>0.75900000000000212</c:v>
                </c:pt>
                <c:pt idx="3">
                  <c:v>0.191</c:v>
                </c:pt>
                <c:pt idx="4">
                  <c:v>0.80900000000000005</c:v>
                </c:pt>
                <c:pt idx="5">
                  <c:v>0.05</c:v>
                </c:pt>
                <c:pt idx="6">
                  <c:v>2.8000000000000001E-2</c:v>
                </c:pt>
                <c:pt idx="7">
                  <c:v>0.92200000000000004</c:v>
                </c:pt>
              </c:numCache>
            </c:numRef>
          </c:val>
        </c:ser>
        <c:axId val="44719104"/>
        <c:axId val="44749568"/>
      </c:barChart>
      <c:catAx>
        <c:axId val="4471910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4749568"/>
        <c:crosses val="autoZero"/>
        <c:auto val="1"/>
        <c:lblAlgn val="ctr"/>
        <c:lblOffset val="100"/>
      </c:catAx>
      <c:valAx>
        <c:axId val="44749568"/>
        <c:scaling>
          <c:orientation val="minMax"/>
        </c:scaling>
        <c:axPos val="l"/>
        <c:majorGridlines/>
        <c:numFmt formatCode="0.0%" sourceLinked="0"/>
        <c:tickLblPos val="nextTo"/>
        <c:crossAx val="44719104"/>
        <c:crosses val="autoZero"/>
        <c:crossBetween val="between"/>
      </c:valAx>
    </c:plotArea>
    <c:plotVisOnly val="1"/>
  </c:chart>
  <c:externalData r:id="rId1"/>
</c:chartSpace>
</file>

<file path=ppt/charts/chart18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(101)'!$B$1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(101)'!$A$2:$A$9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(101)'!$B$2:$B$9</c:f>
              <c:numCache>
                <c:formatCode>General</c:formatCode>
                <c:ptCount val="8"/>
                <c:pt idx="0">
                  <c:v>4.3000000000000003E-2</c:v>
                </c:pt>
                <c:pt idx="1">
                  <c:v>0.27700000000000002</c:v>
                </c:pt>
                <c:pt idx="2">
                  <c:v>0.68100000000000005</c:v>
                </c:pt>
                <c:pt idx="3">
                  <c:v>0</c:v>
                </c:pt>
                <c:pt idx="4">
                  <c:v>0</c:v>
                </c:pt>
                <c:pt idx="5">
                  <c:v>0.12100000000000002</c:v>
                </c:pt>
                <c:pt idx="6">
                  <c:v>0.27700000000000002</c:v>
                </c:pt>
                <c:pt idx="7">
                  <c:v>0.60300000000000065</c:v>
                </c:pt>
              </c:numCache>
            </c:numRef>
          </c:val>
        </c:ser>
        <c:axId val="45027328"/>
        <c:axId val="45028864"/>
      </c:barChart>
      <c:catAx>
        <c:axId val="4502732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5028864"/>
        <c:crosses val="autoZero"/>
        <c:auto val="1"/>
        <c:lblAlgn val="ctr"/>
        <c:lblOffset val="100"/>
      </c:catAx>
      <c:valAx>
        <c:axId val="45028864"/>
        <c:scaling>
          <c:orientation val="minMax"/>
        </c:scaling>
        <c:axPos val="l"/>
        <c:majorGridlines/>
        <c:numFmt formatCode="0.0%" sourceLinked="0"/>
        <c:tickLblPos val="nextTo"/>
        <c:crossAx val="45027328"/>
        <c:crosses val="autoZero"/>
        <c:crossBetween val="between"/>
      </c:valAx>
    </c:plotArea>
    <c:plotVisOnly val="1"/>
  </c:chart>
  <c:externalData r:id="rId1"/>
</c:chartSpace>
</file>

<file path=ppt/charts/chart18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(102)'!$B$1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(102)'!$A$2:$A$9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(102)'!$B$2:$B$9</c:f>
              <c:numCache>
                <c:formatCode>General</c:formatCode>
                <c:ptCount val="8"/>
                <c:pt idx="0">
                  <c:v>0.52500000000000002</c:v>
                </c:pt>
                <c:pt idx="1">
                  <c:v>0.255</c:v>
                </c:pt>
                <c:pt idx="2">
                  <c:v>0.22</c:v>
                </c:pt>
                <c:pt idx="3">
                  <c:v>0.97900000000000065</c:v>
                </c:pt>
                <c:pt idx="4">
                  <c:v>2.1000000000000012E-2</c:v>
                </c:pt>
                <c:pt idx="5">
                  <c:v>0.28400000000000031</c:v>
                </c:pt>
                <c:pt idx="6">
                  <c:v>0.56699999999999995</c:v>
                </c:pt>
                <c:pt idx="7">
                  <c:v>0.14900000000000024</c:v>
                </c:pt>
              </c:numCache>
            </c:numRef>
          </c:val>
        </c:ser>
        <c:axId val="45237376"/>
        <c:axId val="45238912"/>
      </c:barChart>
      <c:catAx>
        <c:axId val="45237376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5238912"/>
        <c:crosses val="autoZero"/>
        <c:auto val="1"/>
        <c:lblAlgn val="ctr"/>
        <c:lblOffset val="100"/>
      </c:catAx>
      <c:valAx>
        <c:axId val="45238912"/>
        <c:scaling>
          <c:orientation val="minMax"/>
        </c:scaling>
        <c:axPos val="l"/>
        <c:majorGridlines/>
        <c:numFmt formatCode="0.0%" sourceLinked="0"/>
        <c:tickLblPos val="nextTo"/>
        <c:crossAx val="45237376"/>
        <c:crosses val="autoZero"/>
        <c:crossBetween val="between"/>
      </c:valAx>
    </c:plotArea>
    <c:plotVisOnly val="1"/>
  </c:chart>
  <c:externalData r:id="rId1"/>
</c:chartSpace>
</file>

<file path=ppt/charts/chart18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(102)'!$E$23:$E$30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(102)'!$F$23:$F$30</c:f>
              <c:numCache>
                <c:formatCode>General</c:formatCode>
                <c:ptCount val="8"/>
                <c:pt idx="0">
                  <c:v>0.63800000000000212</c:v>
                </c:pt>
                <c:pt idx="1">
                  <c:v>0.29100000000000031</c:v>
                </c:pt>
                <c:pt idx="2">
                  <c:v>7.0999999999999994E-2</c:v>
                </c:pt>
                <c:pt idx="3">
                  <c:v>0.97900000000000065</c:v>
                </c:pt>
                <c:pt idx="4">
                  <c:v>2.1000000000000012E-2</c:v>
                </c:pt>
                <c:pt idx="5">
                  <c:v>0.27</c:v>
                </c:pt>
                <c:pt idx="6">
                  <c:v>0.62400000000000189</c:v>
                </c:pt>
                <c:pt idx="7">
                  <c:v>0.10600000000000002</c:v>
                </c:pt>
              </c:numCache>
            </c:numRef>
          </c:val>
        </c:ser>
        <c:axId val="45270912"/>
        <c:axId val="45272448"/>
      </c:barChart>
      <c:catAx>
        <c:axId val="45270912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5272448"/>
        <c:crosses val="autoZero"/>
        <c:auto val="1"/>
        <c:lblAlgn val="ctr"/>
        <c:lblOffset val="100"/>
      </c:catAx>
      <c:valAx>
        <c:axId val="45272448"/>
        <c:scaling>
          <c:orientation val="minMax"/>
        </c:scaling>
        <c:axPos val="l"/>
        <c:majorGridlines/>
        <c:numFmt formatCode="0.0%" sourceLinked="0"/>
        <c:tickLblPos val="nextTo"/>
        <c:crossAx val="45270912"/>
        <c:crosses val="autoZero"/>
        <c:crossBetween val="between"/>
      </c:valAx>
    </c:plotArea>
    <c:plotVisOnly val="1"/>
  </c:chart>
  <c:externalData r:id="rId1"/>
</c:chartSpace>
</file>

<file path=ppt/charts/chart18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'119'!$B$1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'119'!$A$2:$A$4</c:f>
              <c:strCache>
                <c:ptCount val="3"/>
                <c:pt idx="0">
                  <c:v>전혀 들어보지 못했다</c:v>
                </c:pt>
                <c:pt idx="1">
                  <c:v>들어는 봤으나 아는 바가 없다</c:v>
                </c:pt>
                <c:pt idx="2">
                  <c:v>대체로 알고 있다</c:v>
                </c:pt>
              </c:strCache>
            </c:strRef>
          </c:cat>
          <c:val>
            <c:numRef>
              <c:f>'119'!$B$2:$B$4</c:f>
              <c:numCache>
                <c:formatCode>General</c:formatCode>
                <c:ptCount val="3"/>
                <c:pt idx="0">
                  <c:v>0.67800000000000238</c:v>
                </c:pt>
                <c:pt idx="1">
                  <c:v>0.28200000000000008</c:v>
                </c:pt>
                <c:pt idx="2">
                  <c:v>4.0000000000000022E-2</c:v>
                </c:pt>
              </c:numCache>
            </c:numRef>
          </c:val>
        </c:ser>
        <c:axId val="44887040"/>
        <c:axId val="45228800"/>
      </c:barChart>
      <c:catAx>
        <c:axId val="4488704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5228800"/>
        <c:crosses val="autoZero"/>
        <c:auto val="1"/>
        <c:lblAlgn val="ctr"/>
        <c:lblOffset val="100"/>
      </c:catAx>
      <c:valAx>
        <c:axId val="45228800"/>
        <c:scaling>
          <c:orientation val="minMax"/>
        </c:scaling>
        <c:axPos val="l"/>
        <c:majorGridlines/>
        <c:numFmt formatCode="0.0%" sourceLinked="0"/>
        <c:tickLblPos val="nextTo"/>
        <c:crossAx val="44887040"/>
        <c:crosses val="autoZero"/>
        <c:crossBetween val="between"/>
      </c:valAx>
    </c:plotArea>
    <c:plotVisOnly val="1"/>
  </c:chart>
  <c:externalData r:id="rId1"/>
</c:chartSpace>
</file>

<file path=ppt/charts/chart18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'119'!$B$21:$B$26</c:f>
              <c:strCache>
                <c:ptCount val="6"/>
                <c:pt idx="0">
                  <c:v>1:1맞춤형 상담</c:v>
                </c:pt>
                <c:pt idx="1">
                  <c:v>공공 일자리 제공</c:v>
                </c:pt>
                <c:pt idx="2">
                  <c:v>자활사업 지원</c:v>
                </c:pt>
                <c:pt idx="3">
                  <c:v>사회복귀 지원</c:v>
                </c:pt>
                <c:pt idx="4">
                  <c:v>경제적 지원</c:v>
                </c:pt>
                <c:pt idx="5">
                  <c:v>기타</c:v>
                </c:pt>
              </c:strCache>
            </c:strRef>
          </c:cat>
          <c:val>
            <c:numRef>
              <c:f>'119'!$C$21:$C$26</c:f>
              <c:numCache>
                <c:formatCode>General</c:formatCode>
                <c:ptCount val="6"/>
                <c:pt idx="0">
                  <c:v>6.9000000000000034E-2</c:v>
                </c:pt>
                <c:pt idx="1">
                  <c:v>0.54200000000000004</c:v>
                </c:pt>
                <c:pt idx="2">
                  <c:v>0.223</c:v>
                </c:pt>
                <c:pt idx="3">
                  <c:v>0.13400000000000001</c:v>
                </c:pt>
                <c:pt idx="4">
                  <c:v>2.1999999999999999E-2</c:v>
                </c:pt>
                <c:pt idx="5">
                  <c:v>1.0000000000000005E-2</c:v>
                </c:pt>
              </c:numCache>
            </c:numRef>
          </c:val>
        </c:ser>
        <c:axId val="45367296"/>
        <c:axId val="45368832"/>
      </c:barChart>
      <c:catAx>
        <c:axId val="45367296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5368832"/>
        <c:crosses val="autoZero"/>
        <c:auto val="1"/>
        <c:lblAlgn val="ctr"/>
        <c:lblOffset val="100"/>
      </c:catAx>
      <c:valAx>
        <c:axId val="45368832"/>
        <c:scaling>
          <c:orientation val="minMax"/>
        </c:scaling>
        <c:axPos val="l"/>
        <c:majorGridlines/>
        <c:numFmt formatCode="0.0%" sourceLinked="0"/>
        <c:tickLblPos val="nextTo"/>
        <c:crossAx val="45367296"/>
        <c:crosses val="autoZero"/>
        <c:crossBetween val="between"/>
      </c:valAx>
    </c:plotArea>
    <c:plotVisOnly val="1"/>
  </c:chart>
  <c:externalData r:id="rId1"/>
</c:chartSpace>
</file>

<file path=ppt/charts/chart18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(103)'!$B$1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(103)'!$A$2:$A$9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(103)'!$B$2:$B$9</c:f>
              <c:numCache>
                <c:formatCode>General</c:formatCode>
                <c:ptCount val="8"/>
                <c:pt idx="0">
                  <c:v>0.51800000000000002</c:v>
                </c:pt>
                <c:pt idx="1">
                  <c:v>0.34800000000000031</c:v>
                </c:pt>
                <c:pt idx="2">
                  <c:v>0.13500000000000001</c:v>
                </c:pt>
                <c:pt idx="3">
                  <c:v>0.95700000000000063</c:v>
                </c:pt>
                <c:pt idx="4">
                  <c:v>4.3000000000000003E-2</c:v>
                </c:pt>
                <c:pt idx="5">
                  <c:v>0.27</c:v>
                </c:pt>
                <c:pt idx="6">
                  <c:v>0.56699999999999995</c:v>
                </c:pt>
                <c:pt idx="7">
                  <c:v>0.16300000000000001</c:v>
                </c:pt>
              </c:numCache>
            </c:numRef>
          </c:val>
        </c:ser>
        <c:axId val="45454464"/>
        <c:axId val="45456000"/>
      </c:barChart>
      <c:catAx>
        <c:axId val="4545446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5456000"/>
        <c:crosses val="autoZero"/>
        <c:auto val="1"/>
        <c:lblAlgn val="ctr"/>
        <c:lblOffset val="100"/>
      </c:catAx>
      <c:valAx>
        <c:axId val="45456000"/>
        <c:scaling>
          <c:orientation val="minMax"/>
        </c:scaling>
        <c:axPos val="l"/>
        <c:majorGridlines/>
        <c:numFmt formatCode="0.0%" sourceLinked="0"/>
        <c:tickLblPos val="nextTo"/>
        <c:crossAx val="45454464"/>
        <c:crosses val="autoZero"/>
        <c:crossBetween val="between"/>
      </c:valAx>
    </c:plotArea>
    <c:plotVisOnly val="1"/>
  </c:chart>
  <c:externalData r:id="rId1"/>
</c:chartSpace>
</file>

<file path=ppt/charts/chart19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(103)'!$E$23:$E$30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(103)'!$F$23:$F$30</c:f>
              <c:numCache>
                <c:formatCode>General</c:formatCode>
                <c:ptCount val="8"/>
                <c:pt idx="0">
                  <c:v>0.34800000000000031</c:v>
                </c:pt>
                <c:pt idx="1">
                  <c:v>0.35500000000000032</c:v>
                </c:pt>
                <c:pt idx="2">
                  <c:v>0.29800000000000032</c:v>
                </c:pt>
                <c:pt idx="3">
                  <c:v>0.94299999999999995</c:v>
                </c:pt>
                <c:pt idx="4">
                  <c:v>5.7000000000000023E-2</c:v>
                </c:pt>
                <c:pt idx="5">
                  <c:v>0.28400000000000031</c:v>
                </c:pt>
                <c:pt idx="6">
                  <c:v>0.21300000000000024</c:v>
                </c:pt>
                <c:pt idx="7">
                  <c:v>0.504</c:v>
                </c:pt>
              </c:numCache>
            </c:numRef>
          </c:val>
        </c:ser>
        <c:axId val="45467520"/>
        <c:axId val="45469056"/>
      </c:barChart>
      <c:catAx>
        <c:axId val="4546752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5469056"/>
        <c:crosses val="autoZero"/>
        <c:auto val="1"/>
        <c:lblAlgn val="ctr"/>
        <c:lblOffset val="100"/>
      </c:catAx>
      <c:valAx>
        <c:axId val="45469056"/>
        <c:scaling>
          <c:orientation val="minMax"/>
        </c:scaling>
        <c:axPos val="l"/>
        <c:majorGridlines/>
        <c:numFmt formatCode="0.0%" sourceLinked="0"/>
        <c:tickLblPos val="nextTo"/>
        <c:crossAx val="45467520"/>
        <c:crosses val="autoZero"/>
        <c:crossBetween val="between"/>
      </c:valAx>
    </c:plotArea>
    <c:plotVisOnly val="1"/>
  </c:chart>
  <c:externalData r:id="rId1"/>
</c:chartSpace>
</file>

<file path=ppt/charts/chart19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(104)'!$B$1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(104)'!$A$2:$A$9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(104)'!$B$2:$B$9</c:f>
              <c:numCache>
                <c:formatCode>General</c:formatCode>
                <c:ptCount val="8"/>
                <c:pt idx="0">
                  <c:v>0.24800000000000041</c:v>
                </c:pt>
                <c:pt idx="1">
                  <c:v>0.39000000000000107</c:v>
                </c:pt>
                <c:pt idx="2">
                  <c:v>0.36200000000000032</c:v>
                </c:pt>
                <c:pt idx="3">
                  <c:v>0.95000000000000062</c:v>
                </c:pt>
                <c:pt idx="4">
                  <c:v>0.05</c:v>
                </c:pt>
                <c:pt idx="5">
                  <c:v>0.28400000000000031</c:v>
                </c:pt>
                <c:pt idx="6">
                  <c:v>0.17</c:v>
                </c:pt>
                <c:pt idx="7">
                  <c:v>0.54600000000000004</c:v>
                </c:pt>
              </c:numCache>
            </c:numRef>
          </c:val>
        </c:ser>
        <c:axId val="45542400"/>
        <c:axId val="45613824"/>
      </c:barChart>
      <c:catAx>
        <c:axId val="4554240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5613824"/>
        <c:crosses val="autoZero"/>
        <c:auto val="1"/>
        <c:lblAlgn val="ctr"/>
        <c:lblOffset val="100"/>
      </c:catAx>
      <c:valAx>
        <c:axId val="45613824"/>
        <c:scaling>
          <c:orientation val="minMax"/>
        </c:scaling>
        <c:axPos val="l"/>
        <c:majorGridlines/>
        <c:numFmt formatCode="0.0%" sourceLinked="0"/>
        <c:tickLblPos val="nextTo"/>
        <c:crossAx val="45542400"/>
        <c:crosses val="autoZero"/>
        <c:crossBetween val="between"/>
      </c:valAx>
    </c:plotArea>
    <c:plotVisOnly val="1"/>
  </c:chart>
  <c:externalData r:id="rId1"/>
</c:chartSpace>
</file>

<file path=ppt/charts/chart19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(104)'!$E$23:$E$30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(104)'!$F$23:$F$30</c:f>
              <c:numCache>
                <c:formatCode>General</c:formatCode>
                <c:ptCount val="8"/>
                <c:pt idx="0">
                  <c:v>0.22</c:v>
                </c:pt>
                <c:pt idx="1">
                  <c:v>0.46100000000000002</c:v>
                </c:pt>
                <c:pt idx="2">
                  <c:v>0.31900000000000106</c:v>
                </c:pt>
                <c:pt idx="3">
                  <c:v>0.98599999999999999</c:v>
                </c:pt>
                <c:pt idx="4">
                  <c:v>1.4E-2</c:v>
                </c:pt>
                <c:pt idx="5">
                  <c:v>0.31200000000000094</c:v>
                </c:pt>
                <c:pt idx="6">
                  <c:v>0.40400000000000008</c:v>
                </c:pt>
                <c:pt idx="7">
                  <c:v>0.28400000000000031</c:v>
                </c:pt>
              </c:numCache>
            </c:numRef>
          </c:val>
        </c:ser>
        <c:axId val="45641728"/>
        <c:axId val="45643264"/>
      </c:barChart>
      <c:catAx>
        <c:axId val="4564172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5643264"/>
        <c:crosses val="autoZero"/>
        <c:auto val="1"/>
        <c:lblAlgn val="ctr"/>
        <c:lblOffset val="100"/>
      </c:catAx>
      <c:valAx>
        <c:axId val="45643264"/>
        <c:scaling>
          <c:orientation val="minMax"/>
        </c:scaling>
        <c:axPos val="l"/>
        <c:majorGridlines/>
        <c:numFmt formatCode="0.0%" sourceLinked="0"/>
        <c:tickLblPos val="nextTo"/>
        <c:crossAx val="45641728"/>
        <c:crosses val="autoZero"/>
        <c:crossBetween val="between"/>
      </c:valAx>
    </c:plotArea>
    <c:plotVisOnly val="1"/>
  </c:chart>
  <c:externalData r:id="rId1"/>
</c:chartSpace>
</file>

<file path=ppt/charts/chart19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'Sheet1 (105)'!$B$1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'Sheet1 (105)'!$A$2:$A$9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(105)'!$B$2:$B$9</c:f>
              <c:numCache>
                <c:formatCode>General</c:formatCode>
                <c:ptCount val="8"/>
                <c:pt idx="0">
                  <c:v>0.68799999999999994</c:v>
                </c:pt>
                <c:pt idx="1">
                  <c:v>0.18400000000000041</c:v>
                </c:pt>
                <c:pt idx="2">
                  <c:v>0.128</c:v>
                </c:pt>
                <c:pt idx="3">
                  <c:v>0.99299999999999999</c:v>
                </c:pt>
                <c:pt idx="4">
                  <c:v>7.0000000000000114E-3</c:v>
                </c:pt>
                <c:pt idx="5">
                  <c:v>0.34</c:v>
                </c:pt>
                <c:pt idx="6">
                  <c:v>0.44</c:v>
                </c:pt>
                <c:pt idx="7">
                  <c:v>0.22</c:v>
                </c:pt>
              </c:numCache>
            </c:numRef>
          </c:val>
        </c:ser>
        <c:axId val="44995712"/>
        <c:axId val="44997248"/>
      </c:barChart>
      <c:catAx>
        <c:axId val="44995712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4997248"/>
        <c:crosses val="autoZero"/>
        <c:auto val="1"/>
        <c:lblAlgn val="ctr"/>
        <c:lblOffset val="100"/>
      </c:catAx>
      <c:valAx>
        <c:axId val="44997248"/>
        <c:scaling>
          <c:orientation val="minMax"/>
        </c:scaling>
        <c:axPos val="l"/>
        <c:majorGridlines/>
        <c:numFmt formatCode="0.0%" sourceLinked="0"/>
        <c:tickLblPos val="nextTo"/>
        <c:crossAx val="44995712"/>
        <c:crosses val="autoZero"/>
        <c:crossBetween val="between"/>
      </c:valAx>
    </c:plotArea>
    <c:plotVisOnly val="1"/>
  </c:chart>
  <c:externalData r:id="rId1"/>
</c:chartSpace>
</file>

<file path=ppt/charts/chart19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'Sheet1 (105)'!$E$23:$E$30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'Sheet1 (105)'!$F$23:$F$30</c:f>
              <c:numCache>
                <c:formatCode>General</c:formatCode>
                <c:ptCount val="8"/>
                <c:pt idx="0">
                  <c:v>0.70200000000000062</c:v>
                </c:pt>
                <c:pt idx="1">
                  <c:v>0.18400000000000041</c:v>
                </c:pt>
                <c:pt idx="2">
                  <c:v>0.113</c:v>
                </c:pt>
                <c:pt idx="3">
                  <c:v>0.97900000000000065</c:v>
                </c:pt>
                <c:pt idx="4">
                  <c:v>2.1000000000000012E-2</c:v>
                </c:pt>
                <c:pt idx="5">
                  <c:v>0.30500000000000038</c:v>
                </c:pt>
                <c:pt idx="6">
                  <c:v>0.44700000000000001</c:v>
                </c:pt>
                <c:pt idx="7">
                  <c:v>0.24800000000000041</c:v>
                </c:pt>
              </c:numCache>
            </c:numRef>
          </c:val>
        </c:ser>
        <c:axId val="45680512"/>
        <c:axId val="45682048"/>
      </c:barChart>
      <c:catAx>
        <c:axId val="45680512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5682048"/>
        <c:crosses val="autoZero"/>
        <c:auto val="1"/>
        <c:lblAlgn val="ctr"/>
        <c:lblOffset val="100"/>
      </c:catAx>
      <c:valAx>
        <c:axId val="45682048"/>
        <c:scaling>
          <c:orientation val="minMax"/>
        </c:scaling>
        <c:axPos val="l"/>
        <c:majorGridlines/>
        <c:numFmt formatCode="0.0%" sourceLinked="0"/>
        <c:tickLblPos val="nextTo"/>
        <c:crossAx val="45680512"/>
        <c:crosses val="autoZero"/>
        <c:crossBetween val="between"/>
      </c:valAx>
    </c:plotArea>
    <c:plotVisOnly val="1"/>
  </c:chart>
  <c:externalData r:id="rId1"/>
</c:chartSpace>
</file>

<file path=ppt/charts/chart19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'방문요양 (106)'!$B$1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'방문요양 (106)'!$A$2:$A$9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'방문요양 (106)'!$B$2:$B$9</c:f>
              <c:numCache>
                <c:formatCode>0%</c:formatCode>
                <c:ptCount val="8"/>
                <c:pt idx="0">
                  <c:v>0.44700000000000001</c:v>
                </c:pt>
                <c:pt idx="1">
                  <c:v>0.40400000000000008</c:v>
                </c:pt>
                <c:pt idx="2">
                  <c:v>0.14900000000000024</c:v>
                </c:pt>
                <c:pt idx="3">
                  <c:v>0.97200000000000064</c:v>
                </c:pt>
                <c:pt idx="4">
                  <c:v>2.8000000000000001E-2</c:v>
                </c:pt>
                <c:pt idx="5">
                  <c:v>0.36200000000000032</c:v>
                </c:pt>
                <c:pt idx="6">
                  <c:v>0.21300000000000024</c:v>
                </c:pt>
                <c:pt idx="7">
                  <c:v>0.41600000000000031</c:v>
                </c:pt>
              </c:numCache>
            </c:numRef>
          </c:val>
        </c:ser>
        <c:axId val="45739008"/>
        <c:axId val="45818624"/>
      </c:barChart>
      <c:catAx>
        <c:axId val="4573900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5818624"/>
        <c:crosses val="autoZero"/>
        <c:auto val="1"/>
        <c:lblAlgn val="ctr"/>
        <c:lblOffset val="100"/>
      </c:catAx>
      <c:valAx>
        <c:axId val="45818624"/>
        <c:scaling>
          <c:orientation val="minMax"/>
          <c:max val="1"/>
        </c:scaling>
        <c:axPos val="l"/>
        <c:majorGridlines/>
        <c:numFmt formatCode="0.0%" sourceLinked="0"/>
        <c:tickLblPos val="nextTo"/>
        <c:crossAx val="45739008"/>
        <c:crosses val="autoZero"/>
        <c:crossBetween val="between"/>
      </c:valAx>
    </c:plotArea>
    <c:plotVisOnly val="1"/>
  </c:chart>
  <c:externalData r:id="rId1"/>
</c:chartSpace>
</file>

<file path=ppt/charts/chart19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plotArea>
      <c:layout/>
      <c:bar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'방문요양 (106)'!$A$21:$A$28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'방문요양 (106)'!$B$21:$B$28</c:f>
              <c:numCache>
                <c:formatCode>0.0%</c:formatCode>
                <c:ptCount val="8"/>
                <c:pt idx="0">
                  <c:v>0.40400000000000008</c:v>
                </c:pt>
                <c:pt idx="1">
                  <c:v>0.35500000000000032</c:v>
                </c:pt>
                <c:pt idx="2">
                  <c:v>0.24100000000000021</c:v>
                </c:pt>
                <c:pt idx="3">
                  <c:v>0.97200000000000064</c:v>
                </c:pt>
                <c:pt idx="4">
                  <c:v>2.8000000000000001E-2</c:v>
                </c:pt>
                <c:pt idx="5">
                  <c:v>0.43300000000000038</c:v>
                </c:pt>
                <c:pt idx="6">
                  <c:v>0.21300000000000024</c:v>
                </c:pt>
                <c:pt idx="7">
                  <c:v>0.35500000000000032</c:v>
                </c:pt>
              </c:numCache>
            </c:numRef>
          </c:val>
        </c:ser>
        <c:axId val="45841024"/>
        <c:axId val="45846912"/>
      </c:barChart>
      <c:catAx>
        <c:axId val="45841024"/>
        <c:scaling>
          <c:orientation val="minMax"/>
        </c:scaling>
        <c:axPos val="b"/>
        <c:tickLblPos val="nextTo"/>
        <c:crossAx val="45846912"/>
        <c:crosses val="autoZero"/>
        <c:auto val="1"/>
        <c:lblAlgn val="ctr"/>
        <c:lblOffset val="100"/>
      </c:catAx>
      <c:valAx>
        <c:axId val="45846912"/>
        <c:scaling>
          <c:orientation val="minMax"/>
          <c:max val="1"/>
        </c:scaling>
        <c:axPos val="l"/>
        <c:majorGridlines/>
        <c:numFmt formatCode="0.0%" sourceLinked="1"/>
        <c:tickLblPos val="nextTo"/>
        <c:crossAx val="45841024"/>
        <c:crosses val="autoZero"/>
        <c:crossBetween val="between"/>
      </c:valAx>
    </c:plotArea>
    <c:plotVisOnly val="1"/>
  </c:chart>
  <c:externalData r:id="rId1"/>
</c:chartSpace>
</file>

<file path=ppt/charts/chart19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'방문간호 (108)'!$B$1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'방문간호 (108)'!$A$2:$A$9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'방문간호 (108)'!$B$2:$B$9</c:f>
              <c:numCache>
                <c:formatCode>General</c:formatCode>
                <c:ptCount val="8"/>
                <c:pt idx="0">
                  <c:v>0.51100000000000001</c:v>
                </c:pt>
                <c:pt idx="1">
                  <c:v>0.36900000000000038</c:v>
                </c:pt>
                <c:pt idx="2">
                  <c:v>0.12100000000000002</c:v>
                </c:pt>
                <c:pt idx="3">
                  <c:v>0.94299999999999995</c:v>
                </c:pt>
                <c:pt idx="4">
                  <c:v>5.7000000000000023E-2</c:v>
                </c:pt>
                <c:pt idx="5">
                  <c:v>0.34800000000000031</c:v>
                </c:pt>
                <c:pt idx="6">
                  <c:v>0.17700000000000021</c:v>
                </c:pt>
                <c:pt idx="7">
                  <c:v>0.47500000000000031</c:v>
                </c:pt>
              </c:numCache>
            </c:numRef>
          </c:val>
        </c:ser>
        <c:axId val="45196416"/>
        <c:axId val="45197952"/>
      </c:barChart>
      <c:catAx>
        <c:axId val="45196416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5197952"/>
        <c:crosses val="autoZero"/>
        <c:auto val="1"/>
        <c:lblAlgn val="ctr"/>
        <c:lblOffset val="100"/>
      </c:catAx>
      <c:valAx>
        <c:axId val="45197952"/>
        <c:scaling>
          <c:orientation val="minMax"/>
        </c:scaling>
        <c:axPos val="l"/>
        <c:majorGridlines/>
        <c:numFmt formatCode="0.0%" sourceLinked="0"/>
        <c:tickLblPos val="nextTo"/>
        <c:crossAx val="45196416"/>
        <c:crosses val="autoZero"/>
        <c:crossBetween val="between"/>
      </c:valAx>
    </c:plotArea>
    <c:plotVisOnly val="1"/>
  </c:chart>
  <c:externalData r:id="rId1"/>
</c:chartSpace>
</file>

<file path=ppt/charts/chart19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'방문간호 (108)'!$A$17:$A$24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'방문간호 (108)'!$B$17:$B$24</c:f>
              <c:numCache>
                <c:formatCode>0.0%</c:formatCode>
                <c:ptCount val="8"/>
                <c:pt idx="0">
                  <c:v>0.70200000000000062</c:v>
                </c:pt>
                <c:pt idx="1">
                  <c:v>0.20600000000000004</c:v>
                </c:pt>
                <c:pt idx="2">
                  <c:v>9.2000000000000026E-2</c:v>
                </c:pt>
                <c:pt idx="3">
                  <c:v>0.98</c:v>
                </c:pt>
                <c:pt idx="4">
                  <c:v>1.4E-2</c:v>
                </c:pt>
                <c:pt idx="5">
                  <c:v>0.46800000000000008</c:v>
                </c:pt>
                <c:pt idx="6">
                  <c:v>0.31200000000000067</c:v>
                </c:pt>
                <c:pt idx="7">
                  <c:v>0.22</c:v>
                </c:pt>
              </c:numCache>
            </c:numRef>
          </c:val>
        </c:ser>
        <c:shape val="box"/>
        <c:axId val="45880448"/>
        <c:axId val="45881984"/>
        <c:axId val="0"/>
      </c:bar3DChart>
      <c:catAx>
        <c:axId val="45880448"/>
        <c:scaling>
          <c:orientation val="minMax"/>
        </c:scaling>
        <c:axPos val="b"/>
        <c:tickLblPos val="nextTo"/>
        <c:crossAx val="45881984"/>
        <c:crosses val="autoZero"/>
        <c:auto val="1"/>
        <c:lblAlgn val="ctr"/>
        <c:lblOffset val="100"/>
      </c:catAx>
      <c:valAx>
        <c:axId val="45881984"/>
        <c:scaling>
          <c:orientation val="minMax"/>
        </c:scaling>
        <c:axPos val="l"/>
        <c:majorGridlines/>
        <c:numFmt formatCode="0.0%" sourceLinked="1"/>
        <c:tickLblPos val="nextTo"/>
        <c:crossAx val="45880448"/>
        <c:crosses val="autoZero"/>
        <c:crossBetween val="between"/>
      </c:valAx>
    </c:plotArea>
    <c:plotVisOnly val="1"/>
  </c:chart>
  <c:externalData r:id="rId1"/>
</c:chartSpace>
</file>

<file path=ppt/charts/chart19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'경로식당 (109)'!$B$1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'경로식당 (109)'!$A$2:$A$9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'경로식당 (109)'!$B$2:$B$9</c:f>
              <c:numCache>
                <c:formatCode>General</c:formatCode>
                <c:ptCount val="8"/>
                <c:pt idx="0">
                  <c:v>0.36900000000000038</c:v>
                </c:pt>
                <c:pt idx="1">
                  <c:v>0.47500000000000031</c:v>
                </c:pt>
                <c:pt idx="2">
                  <c:v>0.15600000000000036</c:v>
                </c:pt>
                <c:pt idx="3">
                  <c:v>0.93600000000000005</c:v>
                </c:pt>
                <c:pt idx="4">
                  <c:v>6.4000000000000112E-2</c:v>
                </c:pt>
                <c:pt idx="5">
                  <c:v>0.39700000000000091</c:v>
                </c:pt>
                <c:pt idx="6">
                  <c:v>0.39000000000000073</c:v>
                </c:pt>
                <c:pt idx="7">
                  <c:v>0.21300000000000024</c:v>
                </c:pt>
              </c:numCache>
            </c:numRef>
          </c:val>
        </c:ser>
        <c:axId val="45907328"/>
        <c:axId val="46163072"/>
      </c:barChart>
      <c:catAx>
        <c:axId val="4590732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6163072"/>
        <c:crosses val="autoZero"/>
        <c:auto val="1"/>
        <c:lblAlgn val="ctr"/>
        <c:lblOffset val="100"/>
      </c:catAx>
      <c:valAx>
        <c:axId val="46163072"/>
        <c:scaling>
          <c:orientation val="minMax"/>
        </c:scaling>
        <c:axPos val="l"/>
        <c:majorGridlines/>
        <c:numFmt formatCode="0.0%" sourceLinked="0"/>
        <c:tickLblPos val="nextTo"/>
        <c:crossAx val="45907328"/>
        <c:crosses val="autoZero"/>
        <c:crossBetween val="between"/>
      </c:valAx>
    </c:plotArea>
    <c:plotVisOnly val="1"/>
  </c:chart>
  <c:externalData r:id="rId1"/>
</c:chartSpace>
</file>

<file path=ppt/charts/chart20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'경로식당 (109)'!$A$17:$A$24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'경로식당 (109)'!$B$17:$B$24</c:f>
              <c:numCache>
                <c:formatCode>0.0%</c:formatCode>
                <c:ptCount val="8"/>
                <c:pt idx="0">
                  <c:v>0.32600000000000073</c:v>
                </c:pt>
                <c:pt idx="1">
                  <c:v>0.44</c:v>
                </c:pt>
                <c:pt idx="2">
                  <c:v>0.23400000000000001</c:v>
                </c:pt>
                <c:pt idx="3">
                  <c:v>0.94299999999999995</c:v>
                </c:pt>
                <c:pt idx="4">
                  <c:v>5.7000000000000023E-2</c:v>
                </c:pt>
                <c:pt idx="5">
                  <c:v>0.36200000000000032</c:v>
                </c:pt>
                <c:pt idx="6">
                  <c:v>0.31200000000000067</c:v>
                </c:pt>
                <c:pt idx="7">
                  <c:v>0.32600000000000073</c:v>
                </c:pt>
              </c:numCache>
            </c:numRef>
          </c:val>
        </c:ser>
        <c:shape val="box"/>
        <c:axId val="46169472"/>
        <c:axId val="46175360"/>
        <c:axId val="0"/>
      </c:bar3DChart>
      <c:catAx>
        <c:axId val="46169472"/>
        <c:scaling>
          <c:orientation val="minMax"/>
        </c:scaling>
        <c:axPos val="b"/>
        <c:tickLblPos val="nextTo"/>
        <c:crossAx val="46175360"/>
        <c:crosses val="autoZero"/>
        <c:auto val="1"/>
        <c:lblAlgn val="ctr"/>
        <c:lblOffset val="100"/>
      </c:catAx>
      <c:valAx>
        <c:axId val="46175360"/>
        <c:scaling>
          <c:orientation val="minMax"/>
        </c:scaling>
        <c:axPos val="l"/>
        <c:majorGridlines/>
        <c:numFmt formatCode="0.0%" sourceLinked="1"/>
        <c:tickLblPos val="nextTo"/>
        <c:crossAx val="46169472"/>
        <c:crosses val="autoZero"/>
        <c:crossBetween val="between"/>
      </c:valAx>
    </c:plotArea>
    <c:plotVisOnly val="1"/>
  </c:chart>
  <c:externalData r:id="rId1"/>
</c:chartSpace>
</file>

<file path=ppt/charts/chart20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'가사지원 (107)'!$E$23:$E$30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'가사지원 (107)'!$F$23:$F$30</c:f>
              <c:numCache>
                <c:formatCode>General</c:formatCode>
                <c:ptCount val="8"/>
                <c:pt idx="0">
                  <c:v>0.53900000000000003</c:v>
                </c:pt>
                <c:pt idx="1">
                  <c:v>0.39000000000000073</c:v>
                </c:pt>
                <c:pt idx="2">
                  <c:v>7.0999999999999994E-2</c:v>
                </c:pt>
                <c:pt idx="3">
                  <c:v>0.95700000000000063</c:v>
                </c:pt>
                <c:pt idx="4">
                  <c:v>4.3000000000000003E-2</c:v>
                </c:pt>
                <c:pt idx="5">
                  <c:v>0.35500000000000032</c:v>
                </c:pt>
                <c:pt idx="6">
                  <c:v>0.24100000000000021</c:v>
                </c:pt>
                <c:pt idx="7">
                  <c:v>0.40400000000000008</c:v>
                </c:pt>
              </c:numCache>
            </c:numRef>
          </c:val>
        </c:ser>
        <c:axId val="45991808"/>
        <c:axId val="45993344"/>
      </c:barChart>
      <c:catAx>
        <c:axId val="4599180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5993344"/>
        <c:crosses val="autoZero"/>
        <c:auto val="1"/>
        <c:lblAlgn val="ctr"/>
        <c:lblOffset val="100"/>
      </c:catAx>
      <c:valAx>
        <c:axId val="45993344"/>
        <c:scaling>
          <c:orientation val="minMax"/>
          <c:max val="1"/>
        </c:scaling>
        <c:axPos val="l"/>
        <c:majorGridlines/>
        <c:numFmt formatCode="0.0%" sourceLinked="0"/>
        <c:tickLblPos val="nextTo"/>
        <c:crossAx val="45991808"/>
        <c:crosses val="autoZero"/>
        <c:crossBetween val="between"/>
      </c:valAx>
    </c:plotArea>
    <c:plotVisOnly val="1"/>
  </c:chart>
  <c:externalData r:id="rId1"/>
</c:chartSpace>
</file>

<file path=ppt/charts/chart20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'가사지원 (107)'!$B$1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'가사지원 (107)'!$A$2:$A$9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'가사지원 (107)'!$B$2:$B$9</c:f>
              <c:numCache>
                <c:formatCode>General</c:formatCode>
                <c:ptCount val="8"/>
                <c:pt idx="0">
                  <c:v>0.64500000000000146</c:v>
                </c:pt>
                <c:pt idx="1">
                  <c:v>0.28400000000000031</c:v>
                </c:pt>
                <c:pt idx="2">
                  <c:v>7.0999999999999994E-2</c:v>
                </c:pt>
                <c:pt idx="3">
                  <c:v>0.98599999999999999</c:v>
                </c:pt>
                <c:pt idx="4">
                  <c:v>1.4E-2</c:v>
                </c:pt>
                <c:pt idx="5">
                  <c:v>0.41100000000000031</c:v>
                </c:pt>
                <c:pt idx="6">
                  <c:v>0.26200000000000001</c:v>
                </c:pt>
                <c:pt idx="7">
                  <c:v>0.32600000000000073</c:v>
                </c:pt>
              </c:numCache>
            </c:numRef>
          </c:val>
        </c:ser>
        <c:axId val="46000768"/>
        <c:axId val="46219648"/>
      </c:barChart>
      <c:catAx>
        <c:axId val="4600076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6219648"/>
        <c:crosses val="autoZero"/>
        <c:auto val="1"/>
        <c:lblAlgn val="ctr"/>
        <c:lblOffset val="100"/>
      </c:catAx>
      <c:valAx>
        <c:axId val="46219648"/>
        <c:scaling>
          <c:orientation val="minMax"/>
          <c:max val="1"/>
        </c:scaling>
        <c:axPos val="l"/>
        <c:majorGridlines/>
        <c:numFmt formatCode="0.0%" sourceLinked="0"/>
        <c:tickLblPos val="nextTo"/>
        <c:crossAx val="46000768"/>
        <c:crosses val="autoZero"/>
        <c:crossBetween val="between"/>
      </c:valAx>
    </c:plotArea>
    <c:plotVisOnly val="1"/>
  </c:chart>
  <c:externalData r:id="rId1"/>
</c:chartSpace>
</file>

<file path=ppt/charts/chart20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'노인복지시설 어려움'!$B$1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'노인복지시설 어려움'!$A$2:$A$8</c:f>
              <c:strCache>
                <c:ptCount val="7"/>
                <c:pt idx="0">
                  <c:v>일이 바빠 시간 내기 어려움</c:v>
                </c:pt>
                <c:pt idx="1">
                  <c:v>거동이 불편함</c:v>
                </c:pt>
                <c:pt idx="2">
                  <c:v>서비스의 질이 낮음</c:v>
                </c:pt>
                <c:pt idx="3">
                  <c:v>이용 방법을 잘 모름</c:v>
                </c:pt>
                <c:pt idx="4">
                  <c:v>거리가 멀고 교통이 불편</c:v>
                </c:pt>
                <c:pt idx="5">
                  <c:v>비용이 부담</c:v>
                </c:pt>
                <c:pt idx="6">
                  <c:v>필요한 서비스 없음</c:v>
                </c:pt>
              </c:strCache>
            </c:strRef>
          </c:cat>
          <c:val>
            <c:numRef>
              <c:f>'노인복지시설 어려움'!$B$2:$B$8</c:f>
              <c:numCache>
                <c:formatCode>General</c:formatCode>
                <c:ptCount val="7"/>
                <c:pt idx="0">
                  <c:v>7.0999999999999994E-2</c:v>
                </c:pt>
                <c:pt idx="1">
                  <c:v>0.16300000000000001</c:v>
                </c:pt>
                <c:pt idx="2">
                  <c:v>0.05</c:v>
                </c:pt>
                <c:pt idx="3">
                  <c:v>0.255</c:v>
                </c:pt>
                <c:pt idx="4">
                  <c:v>0.29800000000000032</c:v>
                </c:pt>
                <c:pt idx="5">
                  <c:v>0.113</c:v>
                </c:pt>
                <c:pt idx="6">
                  <c:v>0.05</c:v>
                </c:pt>
              </c:numCache>
            </c:numRef>
          </c:val>
        </c:ser>
        <c:axId val="46259584"/>
        <c:axId val="46261376"/>
      </c:barChart>
      <c:catAx>
        <c:axId val="4625958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6261376"/>
        <c:crosses val="autoZero"/>
        <c:auto val="1"/>
        <c:lblAlgn val="ctr"/>
        <c:lblOffset val="100"/>
      </c:catAx>
      <c:valAx>
        <c:axId val="46261376"/>
        <c:scaling>
          <c:orientation val="minMax"/>
        </c:scaling>
        <c:axPos val="l"/>
        <c:majorGridlines/>
        <c:numFmt formatCode="0.0%" sourceLinked="0"/>
        <c:tickLblPos val="nextTo"/>
        <c:crossAx val="46259584"/>
        <c:crosses val="autoZero"/>
        <c:crossBetween val="between"/>
      </c:valAx>
    </c:plotArea>
    <c:plotVisOnly val="1"/>
  </c:chart>
  <c:externalData r:id="rId1"/>
</c:chartSpace>
</file>

<file path=ppt/charts/chart20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'노인복지서비스 향상'!$B$1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'노인복지서비스 향상'!$A$2:$A$10</c:f>
              <c:strCache>
                <c:ptCount val="9"/>
                <c:pt idx="0">
                  <c:v>보호서비스</c:v>
                </c:pt>
                <c:pt idx="1">
                  <c:v>고용지원서비스</c:v>
                </c:pt>
                <c:pt idx="2">
                  <c:v>복지정보제공 및  상담</c:v>
                </c:pt>
                <c:pt idx="3">
                  <c:v>가사지원서비스</c:v>
                </c:pt>
                <c:pt idx="4">
                  <c:v>여가 및 문화활동 지원</c:v>
                </c:pt>
                <c:pt idx="5">
                  <c:v>방문간호서비스</c:v>
                </c:pt>
                <c:pt idx="6">
                  <c:v>주거환경 개선</c:v>
                </c:pt>
                <c:pt idx="7">
                  <c:v>개인별 맞춤 상담 지원</c:v>
                </c:pt>
                <c:pt idx="8">
                  <c:v>기타</c:v>
                </c:pt>
              </c:strCache>
            </c:strRef>
          </c:cat>
          <c:val>
            <c:numRef>
              <c:f>'노인복지서비스 향상'!$B$2:$B$10</c:f>
              <c:numCache>
                <c:formatCode>General</c:formatCode>
                <c:ptCount val="9"/>
                <c:pt idx="0">
                  <c:v>9.2000000000000026E-2</c:v>
                </c:pt>
                <c:pt idx="1">
                  <c:v>0.12100000000000002</c:v>
                </c:pt>
                <c:pt idx="2">
                  <c:v>0.24800000000000033</c:v>
                </c:pt>
                <c:pt idx="3">
                  <c:v>0.128</c:v>
                </c:pt>
                <c:pt idx="4">
                  <c:v>9.9000000000000046E-2</c:v>
                </c:pt>
                <c:pt idx="5">
                  <c:v>0.12100000000000002</c:v>
                </c:pt>
                <c:pt idx="6">
                  <c:v>3.500000000000001E-2</c:v>
                </c:pt>
                <c:pt idx="7">
                  <c:v>0.14200000000000004</c:v>
                </c:pt>
                <c:pt idx="8">
                  <c:v>1.4E-2</c:v>
                </c:pt>
              </c:numCache>
            </c:numRef>
          </c:val>
        </c:ser>
        <c:axId val="46280064"/>
        <c:axId val="46314624"/>
      </c:barChart>
      <c:catAx>
        <c:axId val="4628006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6314624"/>
        <c:crosses val="autoZero"/>
        <c:auto val="1"/>
        <c:lblAlgn val="ctr"/>
        <c:lblOffset val="100"/>
      </c:catAx>
      <c:valAx>
        <c:axId val="46314624"/>
        <c:scaling>
          <c:orientation val="minMax"/>
        </c:scaling>
        <c:axPos val="l"/>
        <c:majorGridlines/>
        <c:numFmt formatCode="0.0%" sourceLinked="0"/>
        <c:tickLblPos val="nextTo"/>
        <c:crossAx val="46280064"/>
        <c:crosses val="autoZero"/>
        <c:crossBetween val="between"/>
      </c:valAx>
    </c:plotArea>
    <c:plotVisOnly val="1"/>
  </c:chart>
  <c:externalData r:id="rId1"/>
</c:chartSpace>
</file>

<file path=ppt/charts/chart20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0429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5.8945319335083096E-2"/>
                  <c:y val="4.748724117818610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'123'!$A$22:$A$23</c:f>
              <c:strCache>
                <c:ptCount val="2"/>
                <c:pt idx="0">
                  <c:v>있다</c:v>
                </c:pt>
                <c:pt idx="1">
                  <c:v>없다</c:v>
                </c:pt>
              </c:strCache>
            </c:strRef>
          </c:cat>
          <c:val>
            <c:numRef>
              <c:f>'123'!$B$22:$B$23</c:f>
              <c:numCache>
                <c:formatCode>General</c:formatCode>
                <c:ptCount val="2"/>
                <c:pt idx="0">
                  <c:v>9.2000000000000026E-2</c:v>
                </c:pt>
                <c:pt idx="1">
                  <c:v>0.90800000000000003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20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'123'!$B$1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'123'!$A$2:$A$5</c:f>
              <c:strCache>
                <c:ptCount val="4"/>
                <c:pt idx="0">
                  <c:v>종교기관</c:v>
                </c:pt>
                <c:pt idx="1">
                  <c:v>봉사모임</c:v>
                </c:pt>
                <c:pt idx="2">
                  <c:v>복지기관</c:v>
                </c:pt>
                <c:pt idx="3">
                  <c:v>기타</c:v>
                </c:pt>
              </c:strCache>
            </c:strRef>
          </c:cat>
          <c:val>
            <c:numRef>
              <c:f>'123'!$B$2:$B$5</c:f>
              <c:numCache>
                <c:formatCode>General</c:formatCode>
                <c:ptCount val="4"/>
                <c:pt idx="0">
                  <c:v>0.38500000000000106</c:v>
                </c:pt>
                <c:pt idx="1">
                  <c:v>0.23100000000000001</c:v>
                </c:pt>
                <c:pt idx="2">
                  <c:v>0.30800000000000038</c:v>
                </c:pt>
                <c:pt idx="3">
                  <c:v>7.6999999999999999E-2</c:v>
                </c:pt>
              </c:numCache>
            </c:numRef>
          </c:val>
        </c:ser>
        <c:axId val="46422656"/>
        <c:axId val="46432640"/>
      </c:barChart>
      <c:catAx>
        <c:axId val="46422656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6432640"/>
        <c:crosses val="autoZero"/>
        <c:auto val="1"/>
        <c:lblAlgn val="ctr"/>
        <c:lblOffset val="100"/>
      </c:catAx>
      <c:valAx>
        <c:axId val="46432640"/>
        <c:scaling>
          <c:orientation val="minMax"/>
        </c:scaling>
        <c:axPos val="l"/>
        <c:majorGridlines/>
        <c:numFmt formatCode="0.0%" sourceLinked="0"/>
        <c:tickLblPos val="nextTo"/>
        <c:crossAx val="46422656"/>
        <c:crosses val="autoZero"/>
        <c:crossBetween val="between"/>
      </c:valAx>
    </c:plotArea>
    <c:plotVisOnly val="1"/>
  </c:chart>
  <c:externalData r:id="rId1"/>
</c:chartSpace>
</file>

<file path=ppt/charts/chart20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</c:pie3DChart>
    </c:plotArea>
    <c:plotVisOnly val="1"/>
  </c:chart>
  <c:externalData r:id="rId1"/>
</c:chartSpace>
</file>

<file path=ppt/charts/chart20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-4.0365048118985079E-2"/>
                  <c:y val="-0.32576698745990457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Lbl>
              <c:idx val="1"/>
              <c:layout>
                <c:manualLayout>
                  <c:x val="5.8945319335083096E-2"/>
                  <c:y val="4.7487241178186104E-2"/>
                </c:manualLayout>
              </c:layout>
              <c:numFmt formatCode="0.0%" sourceLinked="0"/>
              <c:spPr/>
              <c:txPr>
                <a:bodyPr/>
                <a:lstStyle/>
                <a:p>
                  <a:pPr>
                    <a:defRPr/>
                  </a:pPr>
                  <a:endParaRPr lang="ko-KR"/>
                </a:p>
              </c:txPr>
              <c:showVal val="1"/>
            </c:dLbl>
            <c:delete val="1"/>
          </c:dLbls>
          <c:cat>
            <c:strRef>
              <c:f>'124'!$A$22:$A$23</c:f>
              <c:strCache>
                <c:ptCount val="2"/>
                <c:pt idx="0">
                  <c:v>있다</c:v>
                </c:pt>
                <c:pt idx="1">
                  <c:v>없다</c:v>
                </c:pt>
              </c:strCache>
            </c:strRef>
          </c:cat>
          <c:val>
            <c:numRef>
              <c:f>'124'!$B$22:$B$23</c:f>
              <c:numCache>
                <c:formatCode>General</c:formatCode>
                <c:ptCount val="2"/>
                <c:pt idx="0">
                  <c:v>7.8000000000000014E-2</c:v>
                </c:pt>
                <c:pt idx="1">
                  <c:v>0.92200000000000004</c:v>
                </c:pt>
              </c:numCache>
            </c:numRef>
          </c:val>
        </c:ser>
      </c:pie3DChart>
    </c:plotArea>
    <c:plotVisOnly val="1"/>
  </c:chart>
  <c:externalData r:id="rId1"/>
</c:chartSpace>
</file>

<file path=ppt/charts/chart20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'124'!$B$1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'124'!$A$2:$A$6</c:f>
              <c:strCache>
                <c:ptCount val="5"/>
                <c:pt idx="0">
                  <c:v>배우자</c:v>
                </c:pt>
                <c:pt idx="1">
                  <c:v>자녀</c:v>
                </c:pt>
                <c:pt idx="2">
                  <c:v>며느리</c:v>
                </c:pt>
                <c:pt idx="3">
                  <c:v>동료노인</c:v>
                </c:pt>
                <c:pt idx="4">
                  <c:v>기타 이웃</c:v>
                </c:pt>
              </c:strCache>
            </c:strRef>
          </c:cat>
          <c:val>
            <c:numRef>
              <c:f>'124'!$B$2:$B$6</c:f>
              <c:numCache>
                <c:formatCode>General</c:formatCode>
                <c:ptCount val="5"/>
                <c:pt idx="0">
                  <c:v>0.33300000000000124</c:v>
                </c:pt>
                <c:pt idx="1">
                  <c:v>0.43300000000000038</c:v>
                </c:pt>
                <c:pt idx="2">
                  <c:v>3.500000000000001E-2</c:v>
                </c:pt>
                <c:pt idx="3">
                  <c:v>7.8000000000000014E-2</c:v>
                </c:pt>
              </c:numCache>
            </c:numRef>
          </c:val>
        </c:ser>
        <c:axId val="46393600"/>
        <c:axId val="46608384"/>
      </c:barChart>
      <c:catAx>
        <c:axId val="4639360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6608384"/>
        <c:crosses val="autoZero"/>
        <c:auto val="1"/>
        <c:lblAlgn val="ctr"/>
        <c:lblOffset val="100"/>
      </c:catAx>
      <c:valAx>
        <c:axId val="46608384"/>
        <c:scaling>
          <c:orientation val="minMax"/>
        </c:scaling>
        <c:axPos val="l"/>
        <c:majorGridlines/>
        <c:numFmt formatCode="0.0%" sourceLinked="0"/>
        <c:tickLblPos val="nextTo"/>
        <c:crossAx val="46393600"/>
        <c:crosses val="autoZero"/>
        <c:crossBetween val="between"/>
      </c:valAx>
    </c:plotArea>
    <c:plotVisOnly val="1"/>
  </c:chart>
  <c:externalData r:id="rId1"/>
</c:chartSpace>
</file>

<file path=ppt/charts/chart2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'127'!$B$1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'127'!$A$2:$A$7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'127'!$B$2:$B$7</c:f>
              <c:numCache>
                <c:formatCode>General</c:formatCode>
                <c:ptCount val="6"/>
                <c:pt idx="0">
                  <c:v>4.3000000000000003E-2</c:v>
                </c:pt>
                <c:pt idx="1">
                  <c:v>0.11799999999999998</c:v>
                </c:pt>
                <c:pt idx="2">
                  <c:v>0.19400000000000001</c:v>
                </c:pt>
                <c:pt idx="3">
                  <c:v>0.19400000000000001</c:v>
                </c:pt>
                <c:pt idx="4">
                  <c:v>0.18300000000000041</c:v>
                </c:pt>
                <c:pt idx="5">
                  <c:v>0.26900000000000002</c:v>
                </c:pt>
              </c:numCache>
            </c:numRef>
          </c:val>
        </c:ser>
        <c:axId val="46698496"/>
        <c:axId val="46700032"/>
      </c:barChart>
      <c:catAx>
        <c:axId val="46698496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6700032"/>
        <c:crosses val="autoZero"/>
        <c:auto val="1"/>
        <c:lblAlgn val="ctr"/>
        <c:lblOffset val="100"/>
      </c:catAx>
      <c:valAx>
        <c:axId val="46700032"/>
        <c:scaling>
          <c:orientation val="minMax"/>
        </c:scaling>
        <c:axPos val="l"/>
        <c:majorGridlines/>
        <c:numFmt formatCode="0.0%" sourceLinked="0"/>
        <c:tickLblPos val="nextTo"/>
        <c:crossAx val="46698496"/>
        <c:crosses val="autoZero"/>
        <c:crossBetween val="between"/>
      </c:valAx>
    </c:plotArea>
    <c:plotVisOnly val="1"/>
  </c:chart>
  <c:externalData r:id="rId1"/>
</c:chartSpace>
</file>

<file path=ppt/charts/chart2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'127'!$C$23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'127'!$B$24:$B$29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'127'!$C$24:$C$29</c:f>
              <c:numCache>
                <c:formatCode>General</c:formatCode>
                <c:ptCount val="6"/>
                <c:pt idx="0">
                  <c:v>3.2000000000000042E-2</c:v>
                </c:pt>
                <c:pt idx="1">
                  <c:v>5.3999999999999999E-2</c:v>
                </c:pt>
                <c:pt idx="2">
                  <c:v>8.6000000000000021E-2</c:v>
                </c:pt>
                <c:pt idx="3">
                  <c:v>0.14000000000000001</c:v>
                </c:pt>
                <c:pt idx="4">
                  <c:v>0.19400000000000001</c:v>
                </c:pt>
                <c:pt idx="5">
                  <c:v>0.49500000000000038</c:v>
                </c:pt>
              </c:numCache>
            </c:numRef>
          </c:val>
        </c:ser>
        <c:axId val="46715648"/>
        <c:axId val="46717184"/>
      </c:barChart>
      <c:catAx>
        <c:axId val="4671564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6717184"/>
        <c:crosses val="autoZero"/>
        <c:auto val="1"/>
        <c:lblAlgn val="ctr"/>
        <c:lblOffset val="100"/>
      </c:catAx>
      <c:valAx>
        <c:axId val="46717184"/>
        <c:scaling>
          <c:orientation val="minMax"/>
        </c:scaling>
        <c:axPos val="l"/>
        <c:majorGridlines/>
        <c:numFmt formatCode="0.0%" sourceLinked="0"/>
        <c:tickLblPos val="nextTo"/>
        <c:crossAx val="46715648"/>
        <c:crosses val="autoZero"/>
        <c:crossBetween val="between"/>
      </c:valAx>
    </c:plotArea>
    <c:plotVisOnly val="1"/>
  </c:chart>
  <c:externalData r:id="rId1"/>
</c:chartSpace>
</file>

<file path=ppt/charts/chart2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'128'!$B$1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'128'!$A$2:$A$7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'128'!$B$2:$B$7</c:f>
              <c:numCache>
                <c:formatCode>General</c:formatCode>
                <c:ptCount val="6"/>
                <c:pt idx="0">
                  <c:v>1.0999999999999998E-2</c:v>
                </c:pt>
                <c:pt idx="1">
                  <c:v>4.3000000000000003E-2</c:v>
                </c:pt>
                <c:pt idx="2">
                  <c:v>6.5000000000000002E-2</c:v>
                </c:pt>
                <c:pt idx="3">
                  <c:v>0.11799999999999998</c:v>
                </c:pt>
                <c:pt idx="4">
                  <c:v>0.29000000000000031</c:v>
                </c:pt>
                <c:pt idx="5">
                  <c:v>0.47300000000000031</c:v>
                </c:pt>
              </c:numCache>
            </c:numRef>
          </c:val>
        </c:ser>
        <c:axId val="46786432"/>
        <c:axId val="46787968"/>
      </c:barChart>
      <c:catAx>
        <c:axId val="46786432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6787968"/>
        <c:crosses val="autoZero"/>
        <c:auto val="1"/>
        <c:lblAlgn val="ctr"/>
        <c:lblOffset val="100"/>
      </c:catAx>
      <c:valAx>
        <c:axId val="46787968"/>
        <c:scaling>
          <c:orientation val="minMax"/>
        </c:scaling>
        <c:axPos val="l"/>
        <c:majorGridlines/>
        <c:numFmt formatCode="0.0%" sourceLinked="0"/>
        <c:tickLblPos val="nextTo"/>
        <c:crossAx val="46786432"/>
        <c:crosses val="autoZero"/>
        <c:crossBetween val="between"/>
      </c:valAx>
    </c:plotArea>
    <c:plotVisOnly val="1"/>
  </c:chart>
  <c:externalData r:id="rId1"/>
</c:chartSpace>
</file>

<file path=ppt/charts/chart2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'128'!$C$23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'128'!$B$24:$B$29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'128'!$C$24:$C$29</c:f>
              <c:numCache>
                <c:formatCode>General</c:formatCode>
                <c:ptCount val="6"/>
                <c:pt idx="0">
                  <c:v>8.6000000000000021E-2</c:v>
                </c:pt>
                <c:pt idx="1">
                  <c:v>0.40900000000000031</c:v>
                </c:pt>
                <c:pt idx="2">
                  <c:v>8.6000000000000021E-2</c:v>
                </c:pt>
                <c:pt idx="3">
                  <c:v>0.11799999999999998</c:v>
                </c:pt>
                <c:pt idx="4">
                  <c:v>0.15100000000000041</c:v>
                </c:pt>
                <c:pt idx="5">
                  <c:v>0.15100000000000041</c:v>
                </c:pt>
              </c:numCache>
            </c:numRef>
          </c:val>
        </c:ser>
        <c:axId val="46811776"/>
        <c:axId val="46821760"/>
      </c:barChart>
      <c:catAx>
        <c:axId val="46811776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6821760"/>
        <c:crosses val="autoZero"/>
        <c:auto val="1"/>
        <c:lblAlgn val="ctr"/>
        <c:lblOffset val="100"/>
      </c:catAx>
      <c:valAx>
        <c:axId val="46821760"/>
        <c:scaling>
          <c:orientation val="minMax"/>
        </c:scaling>
        <c:axPos val="l"/>
        <c:majorGridlines/>
        <c:numFmt formatCode="0.0%" sourceLinked="0"/>
        <c:tickLblPos val="nextTo"/>
        <c:crossAx val="46811776"/>
        <c:crosses val="autoZero"/>
        <c:crossBetween val="between"/>
      </c:valAx>
    </c:plotArea>
    <c:plotVisOnly val="1"/>
  </c:chart>
  <c:externalData r:id="rId1"/>
</c:chartSpace>
</file>

<file path=ppt/charts/chart2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'129'!$B$1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'129'!$A$2:$A$7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'129'!$B$2:$B$7</c:f>
              <c:numCache>
                <c:formatCode>General</c:formatCode>
                <c:ptCount val="6"/>
                <c:pt idx="0">
                  <c:v>1.0999999999999998E-2</c:v>
                </c:pt>
                <c:pt idx="1">
                  <c:v>0.21500000000000041</c:v>
                </c:pt>
                <c:pt idx="2">
                  <c:v>0.129</c:v>
                </c:pt>
                <c:pt idx="3">
                  <c:v>0.161</c:v>
                </c:pt>
                <c:pt idx="4">
                  <c:v>0.26900000000000002</c:v>
                </c:pt>
                <c:pt idx="5">
                  <c:v>0.21500000000000041</c:v>
                </c:pt>
              </c:numCache>
            </c:numRef>
          </c:val>
        </c:ser>
        <c:axId val="46526464"/>
        <c:axId val="46528000"/>
      </c:barChart>
      <c:catAx>
        <c:axId val="4652646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6528000"/>
        <c:crosses val="autoZero"/>
        <c:auto val="1"/>
        <c:lblAlgn val="ctr"/>
        <c:lblOffset val="100"/>
      </c:catAx>
      <c:valAx>
        <c:axId val="46528000"/>
        <c:scaling>
          <c:orientation val="minMax"/>
        </c:scaling>
        <c:axPos val="l"/>
        <c:majorGridlines/>
        <c:numFmt formatCode="0.0%" sourceLinked="0"/>
        <c:tickLblPos val="nextTo"/>
        <c:crossAx val="46526464"/>
        <c:crosses val="autoZero"/>
        <c:crossBetween val="between"/>
      </c:valAx>
    </c:plotArea>
    <c:plotVisOnly val="1"/>
  </c:chart>
  <c:externalData r:id="rId1"/>
</c:chartSpace>
</file>

<file path=ppt/charts/chart2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'129'!$C$23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'129'!$B$24:$B$29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'129'!$C$24:$C$29</c:f>
              <c:numCache>
                <c:formatCode>General</c:formatCode>
                <c:ptCount val="6"/>
                <c:pt idx="0">
                  <c:v>6.5000000000000002E-2</c:v>
                </c:pt>
                <c:pt idx="1">
                  <c:v>0.26900000000000002</c:v>
                </c:pt>
                <c:pt idx="2">
                  <c:v>0.10800000000000012</c:v>
                </c:pt>
                <c:pt idx="3">
                  <c:v>0.20400000000000001</c:v>
                </c:pt>
                <c:pt idx="4">
                  <c:v>0.15100000000000041</c:v>
                </c:pt>
                <c:pt idx="5">
                  <c:v>0.20400000000000001</c:v>
                </c:pt>
              </c:numCache>
            </c:numRef>
          </c:val>
        </c:ser>
        <c:axId val="46932736"/>
        <c:axId val="46934272"/>
      </c:barChart>
      <c:catAx>
        <c:axId val="46932736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6934272"/>
        <c:crosses val="autoZero"/>
        <c:auto val="1"/>
        <c:lblAlgn val="ctr"/>
        <c:lblOffset val="100"/>
      </c:catAx>
      <c:valAx>
        <c:axId val="46934272"/>
        <c:scaling>
          <c:orientation val="minMax"/>
        </c:scaling>
        <c:axPos val="l"/>
        <c:majorGridlines/>
        <c:numFmt formatCode="0.0%" sourceLinked="0"/>
        <c:tickLblPos val="nextTo"/>
        <c:crossAx val="46932736"/>
        <c:crosses val="autoZero"/>
        <c:crossBetween val="between"/>
      </c:valAx>
    </c:plotArea>
    <c:plotVisOnly val="1"/>
  </c:chart>
  <c:externalData r:id="rId1"/>
</c:chartSpace>
</file>

<file path=ppt/charts/chart2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'130'!$B$1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'130'!$A$2:$A$7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'130'!$B$2:$B$7</c:f>
              <c:numCache>
                <c:formatCode>General</c:formatCode>
                <c:ptCount val="6"/>
                <c:pt idx="0">
                  <c:v>3.2000000000000042E-2</c:v>
                </c:pt>
                <c:pt idx="1">
                  <c:v>0.10800000000000012</c:v>
                </c:pt>
                <c:pt idx="2">
                  <c:v>0.14000000000000001</c:v>
                </c:pt>
                <c:pt idx="3">
                  <c:v>0.10800000000000012</c:v>
                </c:pt>
                <c:pt idx="4">
                  <c:v>0.29000000000000031</c:v>
                </c:pt>
                <c:pt idx="5">
                  <c:v>0.32300000000000106</c:v>
                </c:pt>
              </c:numCache>
            </c:numRef>
          </c:val>
        </c:ser>
        <c:axId val="46888832"/>
        <c:axId val="46890368"/>
      </c:barChart>
      <c:catAx>
        <c:axId val="46888832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6890368"/>
        <c:crosses val="autoZero"/>
        <c:auto val="1"/>
        <c:lblAlgn val="ctr"/>
        <c:lblOffset val="100"/>
      </c:catAx>
      <c:valAx>
        <c:axId val="46890368"/>
        <c:scaling>
          <c:orientation val="minMax"/>
        </c:scaling>
        <c:axPos val="l"/>
        <c:majorGridlines/>
        <c:numFmt formatCode="0.0%" sourceLinked="0"/>
        <c:tickLblPos val="nextTo"/>
        <c:crossAx val="46888832"/>
        <c:crosses val="autoZero"/>
        <c:crossBetween val="between"/>
      </c:valAx>
    </c:plotArea>
    <c:plotVisOnly val="1"/>
  </c:chart>
  <c:externalData r:id="rId1"/>
</c:chartSpace>
</file>

<file path=ppt/charts/chart2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'130'!$C$23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'130'!$B$24:$B$29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'130'!$C$24:$C$29</c:f>
              <c:numCache>
                <c:formatCode>General</c:formatCode>
                <c:ptCount val="6"/>
                <c:pt idx="0">
                  <c:v>0.10800000000000012</c:v>
                </c:pt>
                <c:pt idx="1">
                  <c:v>0.37600000000000094</c:v>
                </c:pt>
                <c:pt idx="2">
                  <c:v>6.5000000000000002E-2</c:v>
                </c:pt>
                <c:pt idx="3">
                  <c:v>0.15100000000000041</c:v>
                </c:pt>
                <c:pt idx="4">
                  <c:v>5.3999999999999999E-2</c:v>
                </c:pt>
                <c:pt idx="5">
                  <c:v>0.24700000000000041</c:v>
                </c:pt>
              </c:numCache>
            </c:numRef>
          </c:val>
        </c:ser>
        <c:axId val="46901888"/>
        <c:axId val="46911872"/>
      </c:barChart>
      <c:catAx>
        <c:axId val="4690188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6911872"/>
        <c:crosses val="autoZero"/>
        <c:auto val="1"/>
        <c:lblAlgn val="ctr"/>
        <c:lblOffset val="100"/>
      </c:catAx>
      <c:valAx>
        <c:axId val="46911872"/>
        <c:scaling>
          <c:orientation val="minMax"/>
        </c:scaling>
        <c:axPos val="l"/>
        <c:majorGridlines/>
        <c:numFmt formatCode="0.0%" sourceLinked="0"/>
        <c:tickLblPos val="nextTo"/>
        <c:crossAx val="46901888"/>
        <c:crosses val="autoZero"/>
        <c:crossBetween val="between"/>
      </c:valAx>
    </c:plotArea>
    <c:plotVisOnly val="1"/>
  </c:chart>
  <c:externalData r:id="rId1"/>
</c:chartSpace>
</file>

<file path=ppt/charts/chart21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'131'!$B$1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'131'!$A$2:$A$7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'131'!$B$2:$B$7</c:f>
              <c:numCache>
                <c:formatCode>General</c:formatCode>
                <c:ptCount val="6"/>
                <c:pt idx="0">
                  <c:v>4.3000000000000003E-2</c:v>
                </c:pt>
                <c:pt idx="1">
                  <c:v>0.11799999999999998</c:v>
                </c:pt>
                <c:pt idx="2">
                  <c:v>0.10800000000000012</c:v>
                </c:pt>
                <c:pt idx="3">
                  <c:v>0.22600000000000001</c:v>
                </c:pt>
                <c:pt idx="4">
                  <c:v>0.24700000000000041</c:v>
                </c:pt>
                <c:pt idx="5">
                  <c:v>0.25800000000000001</c:v>
                </c:pt>
              </c:numCache>
            </c:numRef>
          </c:val>
        </c:ser>
        <c:axId val="47124480"/>
        <c:axId val="47126016"/>
      </c:barChart>
      <c:catAx>
        <c:axId val="4712448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7126016"/>
        <c:crosses val="autoZero"/>
        <c:auto val="1"/>
        <c:lblAlgn val="ctr"/>
        <c:lblOffset val="100"/>
      </c:catAx>
      <c:valAx>
        <c:axId val="47126016"/>
        <c:scaling>
          <c:orientation val="minMax"/>
        </c:scaling>
        <c:axPos val="l"/>
        <c:majorGridlines/>
        <c:numFmt formatCode="0.0%" sourceLinked="0"/>
        <c:tickLblPos val="nextTo"/>
        <c:crossAx val="47124480"/>
        <c:crosses val="autoZero"/>
        <c:crossBetween val="between"/>
      </c:valAx>
    </c:plotArea>
    <c:plotVisOnly val="1"/>
  </c:chart>
  <c:externalData r:id="rId1"/>
</c:chartSpace>
</file>

<file path=ppt/charts/chart2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'131'!$C$23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'131'!$B$24:$B$29</c:f>
              <c:strCache>
                <c:ptCount val="6"/>
                <c:pt idx="0">
                  <c:v>잘 모르겠다</c:v>
                </c:pt>
                <c:pt idx="1">
                  <c:v>전혀 심각하지않다</c:v>
                </c:pt>
                <c:pt idx="2">
                  <c:v>대체로 심각하지않다</c:v>
                </c:pt>
                <c:pt idx="3">
                  <c:v>보통이다</c:v>
                </c:pt>
                <c:pt idx="4">
                  <c:v>대체로 심각하다</c:v>
                </c:pt>
                <c:pt idx="5">
                  <c:v>매우 심각하다</c:v>
                </c:pt>
              </c:strCache>
            </c:strRef>
          </c:cat>
          <c:val>
            <c:numRef>
              <c:f>'131'!$C$24:$C$29</c:f>
              <c:numCache>
                <c:formatCode>General</c:formatCode>
                <c:ptCount val="6"/>
                <c:pt idx="0">
                  <c:v>1.0999999999999998E-2</c:v>
                </c:pt>
                <c:pt idx="1">
                  <c:v>8.6000000000000021E-2</c:v>
                </c:pt>
                <c:pt idx="2">
                  <c:v>0.129</c:v>
                </c:pt>
                <c:pt idx="3">
                  <c:v>0.23700000000000004</c:v>
                </c:pt>
                <c:pt idx="4">
                  <c:v>0.17200000000000001</c:v>
                </c:pt>
                <c:pt idx="5">
                  <c:v>0.36600000000000038</c:v>
                </c:pt>
              </c:numCache>
            </c:numRef>
          </c:val>
        </c:ser>
        <c:axId val="47149824"/>
        <c:axId val="47151360"/>
      </c:barChart>
      <c:catAx>
        <c:axId val="4714982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7151360"/>
        <c:crosses val="autoZero"/>
        <c:auto val="1"/>
        <c:lblAlgn val="ctr"/>
        <c:lblOffset val="100"/>
      </c:catAx>
      <c:valAx>
        <c:axId val="47151360"/>
        <c:scaling>
          <c:orientation val="minMax"/>
        </c:scaling>
        <c:axPos val="l"/>
        <c:majorGridlines/>
        <c:numFmt formatCode="0.0%" sourceLinked="0"/>
        <c:tickLblPos val="nextTo"/>
        <c:crossAx val="47149824"/>
        <c:crosses val="autoZero"/>
        <c:crossBetween val="between"/>
      </c:valAx>
    </c:plotArea>
    <c:plotVisOnly val="1"/>
  </c:chart>
  <c:externalData r:id="rId1"/>
</c:chartSpace>
</file>

<file path=ppt/charts/chart22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'132'!$B$1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'132'!$A$2:$A$9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'132'!$B$2:$B$9</c:f>
              <c:numCache>
                <c:formatCode>General</c:formatCode>
                <c:ptCount val="8"/>
                <c:pt idx="0">
                  <c:v>0.505</c:v>
                </c:pt>
                <c:pt idx="1">
                  <c:v>0.30100000000000032</c:v>
                </c:pt>
                <c:pt idx="2">
                  <c:v>0.19400000000000001</c:v>
                </c:pt>
                <c:pt idx="3">
                  <c:v>0.81699999999999995</c:v>
                </c:pt>
                <c:pt idx="4">
                  <c:v>0.18300000000000041</c:v>
                </c:pt>
                <c:pt idx="5">
                  <c:v>0.29000000000000031</c:v>
                </c:pt>
                <c:pt idx="6">
                  <c:v>0.32300000000000106</c:v>
                </c:pt>
                <c:pt idx="7">
                  <c:v>0.38700000000000107</c:v>
                </c:pt>
              </c:numCache>
            </c:numRef>
          </c:val>
        </c:ser>
        <c:axId val="47220608"/>
        <c:axId val="47222144"/>
      </c:barChart>
      <c:catAx>
        <c:axId val="4722060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7222144"/>
        <c:crosses val="autoZero"/>
        <c:auto val="1"/>
        <c:lblAlgn val="ctr"/>
        <c:lblOffset val="100"/>
      </c:catAx>
      <c:valAx>
        <c:axId val="47222144"/>
        <c:scaling>
          <c:orientation val="minMax"/>
        </c:scaling>
        <c:axPos val="l"/>
        <c:majorGridlines/>
        <c:numFmt formatCode="0.0%" sourceLinked="0"/>
        <c:tickLblPos val="nextTo"/>
        <c:crossAx val="47220608"/>
        <c:crosses val="autoZero"/>
        <c:crossBetween val="between"/>
      </c:valAx>
    </c:plotArea>
    <c:plotVisOnly val="1"/>
  </c:chart>
  <c:externalData r:id="rId1"/>
</c:chartSpace>
</file>

<file path=ppt/charts/chart2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'132'!$E$23:$E$30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'132'!$F$23:$F$30</c:f>
              <c:numCache>
                <c:formatCode>General</c:formatCode>
                <c:ptCount val="8"/>
                <c:pt idx="0">
                  <c:v>0.31200000000000094</c:v>
                </c:pt>
                <c:pt idx="1">
                  <c:v>0.36600000000000038</c:v>
                </c:pt>
                <c:pt idx="2">
                  <c:v>0.32300000000000106</c:v>
                </c:pt>
                <c:pt idx="3">
                  <c:v>0.71000000000000063</c:v>
                </c:pt>
                <c:pt idx="4">
                  <c:v>0.29000000000000031</c:v>
                </c:pt>
                <c:pt idx="5">
                  <c:v>0.22600000000000001</c:v>
                </c:pt>
                <c:pt idx="6">
                  <c:v>0.32300000000000106</c:v>
                </c:pt>
                <c:pt idx="7">
                  <c:v>0.45200000000000001</c:v>
                </c:pt>
              </c:numCache>
            </c:numRef>
          </c:val>
        </c:ser>
        <c:axId val="47237760"/>
        <c:axId val="47264128"/>
      </c:barChart>
      <c:catAx>
        <c:axId val="4723776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7264128"/>
        <c:crosses val="autoZero"/>
        <c:auto val="1"/>
        <c:lblAlgn val="ctr"/>
        <c:lblOffset val="100"/>
      </c:catAx>
      <c:valAx>
        <c:axId val="47264128"/>
        <c:scaling>
          <c:orientation val="minMax"/>
        </c:scaling>
        <c:axPos val="l"/>
        <c:majorGridlines/>
        <c:numFmt formatCode="0.0%" sourceLinked="0"/>
        <c:tickLblPos val="nextTo"/>
        <c:crossAx val="47237760"/>
        <c:crosses val="autoZero"/>
        <c:crossBetween val="between"/>
      </c:valAx>
    </c:plotArea>
    <c:plotVisOnly val="1"/>
  </c:chart>
  <c:externalData r:id="rId1"/>
</c:chartSpace>
</file>

<file path=ppt/charts/chart2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'133'!$B$1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'133'!$A$2:$A$9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'133'!$B$2:$B$9</c:f>
              <c:numCache>
                <c:formatCode>General</c:formatCode>
                <c:ptCount val="8"/>
                <c:pt idx="0">
                  <c:v>0.71000000000000063</c:v>
                </c:pt>
                <c:pt idx="1">
                  <c:v>0.20400000000000001</c:v>
                </c:pt>
                <c:pt idx="2">
                  <c:v>8.6000000000000021E-2</c:v>
                </c:pt>
                <c:pt idx="3">
                  <c:v>0.96800000000000064</c:v>
                </c:pt>
                <c:pt idx="4">
                  <c:v>3.2000000000000042E-2</c:v>
                </c:pt>
                <c:pt idx="5">
                  <c:v>0.26900000000000002</c:v>
                </c:pt>
                <c:pt idx="6">
                  <c:v>0.53800000000000003</c:v>
                </c:pt>
                <c:pt idx="7">
                  <c:v>0.19400000000000001</c:v>
                </c:pt>
              </c:numCache>
            </c:numRef>
          </c:val>
        </c:ser>
        <c:axId val="47325184"/>
        <c:axId val="47326720"/>
      </c:barChart>
      <c:catAx>
        <c:axId val="4732518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7326720"/>
        <c:crosses val="autoZero"/>
        <c:auto val="1"/>
        <c:lblAlgn val="ctr"/>
        <c:lblOffset val="100"/>
      </c:catAx>
      <c:valAx>
        <c:axId val="47326720"/>
        <c:scaling>
          <c:orientation val="minMax"/>
        </c:scaling>
        <c:axPos val="l"/>
        <c:majorGridlines/>
        <c:numFmt formatCode="0.0%" sourceLinked="0"/>
        <c:tickLblPos val="nextTo"/>
        <c:crossAx val="47325184"/>
        <c:crosses val="autoZero"/>
        <c:crossBetween val="between"/>
      </c:valAx>
    </c:plotArea>
    <c:plotVisOnly val="1"/>
  </c:chart>
  <c:externalData r:id="rId1"/>
</c:chartSpace>
</file>

<file path=ppt/charts/chart2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'133'!$E$23:$E$30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'133'!$F$23:$F$30</c:f>
              <c:numCache>
                <c:formatCode>General</c:formatCode>
                <c:ptCount val="8"/>
                <c:pt idx="0">
                  <c:v>0.75300000000000211</c:v>
                </c:pt>
                <c:pt idx="1">
                  <c:v>0.19400000000000001</c:v>
                </c:pt>
                <c:pt idx="2">
                  <c:v>5.3999999999999999E-2</c:v>
                </c:pt>
                <c:pt idx="3">
                  <c:v>0.96800000000000064</c:v>
                </c:pt>
                <c:pt idx="4">
                  <c:v>3.2000000000000042E-2</c:v>
                </c:pt>
                <c:pt idx="5">
                  <c:v>0.23700000000000004</c:v>
                </c:pt>
                <c:pt idx="6">
                  <c:v>0.65600000000000236</c:v>
                </c:pt>
                <c:pt idx="7">
                  <c:v>0.10800000000000012</c:v>
                </c:pt>
              </c:numCache>
            </c:numRef>
          </c:val>
        </c:ser>
        <c:axId val="47354624"/>
        <c:axId val="47356160"/>
      </c:barChart>
      <c:catAx>
        <c:axId val="4735462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7356160"/>
        <c:crosses val="autoZero"/>
        <c:auto val="1"/>
        <c:lblAlgn val="ctr"/>
        <c:lblOffset val="100"/>
      </c:catAx>
      <c:valAx>
        <c:axId val="47356160"/>
        <c:scaling>
          <c:orientation val="minMax"/>
        </c:scaling>
        <c:axPos val="l"/>
        <c:majorGridlines/>
        <c:numFmt formatCode="0.0%" sourceLinked="0"/>
        <c:tickLblPos val="nextTo"/>
        <c:crossAx val="47354624"/>
        <c:crosses val="autoZero"/>
        <c:crossBetween val="between"/>
      </c:valAx>
    </c:plotArea>
    <c:plotVisOnly val="1"/>
  </c:chart>
  <c:externalData r:id="rId1"/>
</c:chartSpace>
</file>

<file path=ppt/charts/chart2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'134'!$B$1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'134'!$A$2:$A$9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'134'!$B$2:$B$9</c:f>
              <c:numCache>
                <c:formatCode>General</c:formatCode>
                <c:ptCount val="8"/>
                <c:pt idx="0">
                  <c:v>0.74100000000000188</c:v>
                </c:pt>
                <c:pt idx="1">
                  <c:v>0.21500000000000041</c:v>
                </c:pt>
                <c:pt idx="2">
                  <c:v>7.5000000000000011E-2</c:v>
                </c:pt>
                <c:pt idx="3">
                  <c:v>0.95700000000000063</c:v>
                </c:pt>
                <c:pt idx="4">
                  <c:v>4.3000000000000003E-2</c:v>
                </c:pt>
                <c:pt idx="5">
                  <c:v>0.25800000000000001</c:v>
                </c:pt>
                <c:pt idx="6">
                  <c:v>0.53800000000000003</c:v>
                </c:pt>
                <c:pt idx="7">
                  <c:v>0.20400000000000001</c:v>
                </c:pt>
              </c:numCache>
            </c:numRef>
          </c:val>
        </c:ser>
        <c:axId val="47044480"/>
        <c:axId val="47046016"/>
      </c:barChart>
      <c:catAx>
        <c:axId val="4704448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7046016"/>
        <c:crosses val="autoZero"/>
        <c:auto val="1"/>
        <c:lblAlgn val="ctr"/>
        <c:lblOffset val="100"/>
      </c:catAx>
      <c:valAx>
        <c:axId val="47046016"/>
        <c:scaling>
          <c:orientation val="minMax"/>
        </c:scaling>
        <c:axPos val="l"/>
        <c:majorGridlines/>
        <c:numFmt formatCode="0.0%" sourceLinked="0"/>
        <c:tickLblPos val="nextTo"/>
        <c:crossAx val="47044480"/>
        <c:crosses val="autoZero"/>
        <c:crossBetween val="between"/>
      </c:valAx>
    </c:plotArea>
    <c:plotVisOnly val="1"/>
  </c:chart>
  <c:externalData r:id="rId1"/>
</c:chartSpace>
</file>

<file path=ppt/charts/chart2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dLbls>
            <c:numFmt formatCode="0.0%" sourceLinked="0"/>
            <c:showVal val="1"/>
          </c:dLbls>
          <c:cat>
            <c:strRef>
              <c:f>'134'!$E$23:$E$30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'134'!$F$23:$F$30</c:f>
              <c:numCache>
                <c:formatCode>General</c:formatCode>
                <c:ptCount val="8"/>
                <c:pt idx="0">
                  <c:v>0.60200000000000065</c:v>
                </c:pt>
                <c:pt idx="1">
                  <c:v>0.20400000000000001</c:v>
                </c:pt>
                <c:pt idx="2">
                  <c:v>0.19400000000000001</c:v>
                </c:pt>
                <c:pt idx="3">
                  <c:v>0.91400000000000003</c:v>
                </c:pt>
                <c:pt idx="4">
                  <c:v>8.6000000000000021E-2</c:v>
                </c:pt>
                <c:pt idx="5">
                  <c:v>0.28000000000000008</c:v>
                </c:pt>
                <c:pt idx="6">
                  <c:v>0.47300000000000031</c:v>
                </c:pt>
                <c:pt idx="7">
                  <c:v>0.24700000000000041</c:v>
                </c:pt>
              </c:numCache>
            </c:numRef>
          </c:val>
        </c:ser>
        <c:axId val="47528576"/>
        <c:axId val="47550848"/>
      </c:barChart>
      <c:catAx>
        <c:axId val="47528576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7550848"/>
        <c:crosses val="autoZero"/>
        <c:auto val="1"/>
        <c:lblAlgn val="ctr"/>
        <c:lblOffset val="100"/>
      </c:catAx>
      <c:valAx>
        <c:axId val="47550848"/>
        <c:scaling>
          <c:orientation val="minMax"/>
        </c:scaling>
        <c:axPos val="l"/>
        <c:majorGridlines/>
        <c:numFmt formatCode="0.0%" sourceLinked="0"/>
        <c:tickLblPos val="nextTo"/>
        <c:crossAx val="47528576"/>
        <c:crosses val="autoZero"/>
        <c:crossBetween val="between"/>
      </c:valAx>
    </c:plotArea>
    <c:plotVisOnly val="1"/>
  </c:chart>
  <c:externalData r:id="rId1"/>
</c:chartSpace>
</file>

<file path=ppt/charts/chart22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장애인자립생활지원센터!$B$1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장애인자립생활지원센터!$A$2:$A$9</c:f>
              <c:strCache>
                <c:ptCount val="8"/>
                <c:pt idx="0">
                  <c:v>잘 모르겠다</c:v>
                </c:pt>
                <c:pt idx="1">
                  <c:v>조금안다</c:v>
                </c:pt>
                <c:pt idx="2">
                  <c:v>잘안다</c:v>
                </c:pt>
                <c:pt idx="3">
                  <c:v>이용한적없다</c:v>
                </c:pt>
                <c:pt idx="4">
                  <c:v>이용한적있다</c:v>
                </c:pt>
                <c:pt idx="5">
                  <c:v>잘모르겠다</c:v>
                </c:pt>
                <c:pt idx="6">
                  <c:v>앞으로 이용안한다</c:v>
                </c:pt>
                <c:pt idx="7">
                  <c:v>앞으로 이용한다</c:v>
                </c:pt>
              </c:strCache>
            </c:strRef>
          </c:cat>
          <c:val>
            <c:numRef>
              <c:f>장애인자립생활지원센터!$B$2:$B$9</c:f>
              <c:numCache>
                <c:formatCode>General</c:formatCode>
                <c:ptCount val="8"/>
                <c:pt idx="0">
                  <c:v>0.78500000000000003</c:v>
                </c:pt>
                <c:pt idx="1">
                  <c:v>0.15100000000000033</c:v>
                </c:pt>
                <c:pt idx="2">
                  <c:v>6.5000000000000002E-2</c:v>
                </c:pt>
                <c:pt idx="3">
                  <c:v>0.94599999999999995</c:v>
                </c:pt>
                <c:pt idx="4">
                  <c:v>5.3999999999999999E-2</c:v>
                </c:pt>
                <c:pt idx="5">
                  <c:v>0.20400000000000001</c:v>
                </c:pt>
                <c:pt idx="6">
                  <c:v>0.51600000000000001</c:v>
                </c:pt>
                <c:pt idx="7">
                  <c:v>0.28000000000000008</c:v>
                </c:pt>
              </c:numCache>
            </c:numRef>
          </c:val>
        </c:ser>
        <c:axId val="47411200"/>
        <c:axId val="47412736"/>
      </c:barChart>
      <c:catAx>
        <c:axId val="47411200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7412736"/>
        <c:crosses val="autoZero"/>
        <c:auto val="1"/>
        <c:lblAlgn val="ctr"/>
        <c:lblOffset val="100"/>
      </c:catAx>
      <c:valAx>
        <c:axId val="47412736"/>
        <c:scaling>
          <c:orientation val="minMax"/>
        </c:scaling>
        <c:axPos val="l"/>
        <c:majorGridlines/>
        <c:numFmt formatCode="0.0%" sourceLinked="0"/>
        <c:tickLblPos val="nextTo"/>
        <c:crossAx val="47411200"/>
        <c:crosses val="autoZero"/>
        <c:crossBetween val="between"/>
      </c:valAx>
    </c:plotArea>
    <c:plotVisOnly val="1"/>
  </c:chart>
  <c:externalData r:id="rId1"/>
</c:chartSpace>
</file>

<file path=ppt/charts/chart22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'140'!$B$1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'140'!$A$2:$A$8</c:f>
              <c:strCache>
                <c:ptCount val="7"/>
                <c:pt idx="0">
                  <c:v>일이 바빠 시간내기 어려움</c:v>
                </c:pt>
                <c:pt idx="1">
                  <c:v>거동이 불편함</c:v>
                </c:pt>
                <c:pt idx="2">
                  <c:v>서비스 질이 낮음</c:v>
                </c:pt>
                <c:pt idx="3">
                  <c:v>이용방법 모름</c:v>
                </c:pt>
                <c:pt idx="4">
                  <c:v>거리가 멀고 교통 불편</c:v>
                </c:pt>
                <c:pt idx="5">
                  <c:v>비용 부담</c:v>
                </c:pt>
                <c:pt idx="6">
                  <c:v>필요한 서비스 없음</c:v>
                </c:pt>
              </c:strCache>
            </c:strRef>
          </c:cat>
          <c:val>
            <c:numRef>
              <c:f>'140'!$B$2:$B$8</c:f>
              <c:numCache>
                <c:formatCode>General</c:formatCode>
                <c:ptCount val="7"/>
                <c:pt idx="0">
                  <c:v>5.3999999999999999E-2</c:v>
                </c:pt>
                <c:pt idx="1">
                  <c:v>0.23700000000000004</c:v>
                </c:pt>
                <c:pt idx="2">
                  <c:v>8.6000000000000021E-2</c:v>
                </c:pt>
                <c:pt idx="3">
                  <c:v>0.17200000000000001</c:v>
                </c:pt>
                <c:pt idx="4">
                  <c:v>0.32300000000000073</c:v>
                </c:pt>
                <c:pt idx="5">
                  <c:v>5.3999999999999999E-2</c:v>
                </c:pt>
                <c:pt idx="6">
                  <c:v>7.5000000000000011E-2</c:v>
                </c:pt>
              </c:numCache>
            </c:numRef>
          </c:val>
        </c:ser>
        <c:axId val="47436928"/>
        <c:axId val="47438464"/>
      </c:barChart>
      <c:catAx>
        <c:axId val="47436928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7438464"/>
        <c:crosses val="autoZero"/>
        <c:auto val="1"/>
        <c:lblAlgn val="ctr"/>
        <c:lblOffset val="100"/>
      </c:catAx>
      <c:valAx>
        <c:axId val="47438464"/>
        <c:scaling>
          <c:orientation val="minMax"/>
        </c:scaling>
        <c:axPos val="l"/>
        <c:majorGridlines/>
        <c:numFmt formatCode="0.0%" sourceLinked="0"/>
        <c:tickLblPos val="nextTo"/>
        <c:crossAx val="47436928"/>
        <c:crosses val="autoZero"/>
        <c:crossBetween val="between"/>
      </c:valAx>
    </c:plotArea>
    <c:plotVisOnly val="1"/>
  </c:chart>
  <c:externalData r:id="rId1"/>
</c:chartSpace>
</file>

<file path=ppt/charts/chart2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style val="27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'141'!$B$1</c:f>
              <c:strCache>
                <c:ptCount val="1"/>
                <c:pt idx="0">
                  <c:v>항목</c:v>
                </c:pt>
              </c:strCache>
            </c:strRef>
          </c:tx>
          <c:dLbls>
            <c:numFmt formatCode="0.0%" sourceLinked="0"/>
            <c:showVal val="1"/>
          </c:dLbls>
          <c:cat>
            <c:strRef>
              <c:f>'141'!$A$2:$A$11</c:f>
              <c:strCache>
                <c:ptCount val="10"/>
                <c:pt idx="0">
                  <c:v>자녀의 양육 및 교육서비스</c:v>
                </c:pt>
                <c:pt idx="1">
                  <c:v>고용지원 서비스</c:v>
                </c:pt>
                <c:pt idx="2">
                  <c:v>복지정보제공 및 상담</c:v>
                </c:pt>
                <c:pt idx="3">
                  <c:v>재활훈련</c:v>
                </c:pt>
                <c:pt idx="4">
                  <c:v>여가 및 문화활동지원</c:v>
                </c:pt>
                <c:pt idx="5">
                  <c:v>주거환경의 개선</c:v>
                </c:pt>
                <c:pt idx="6">
                  <c:v>장애아동 및 청소년 방과후 활동지도</c:v>
                </c:pt>
                <c:pt idx="7">
                  <c:v>개인별 맞춤상담 및 지원</c:v>
                </c:pt>
                <c:pt idx="8">
                  <c:v>일상생활지원</c:v>
                </c:pt>
                <c:pt idx="9">
                  <c:v>기타</c:v>
                </c:pt>
              </c:strCache>
            </c:strRef>
          </c:cat>
          <c:val>
            <c:numRef>
              <c:f>'141'!$B$2:$B$11</c:f>
              <c:numCache>
                <c:formatCode>General</c:formatCode>
                <c:ptCount val="10"/>
                <c:pt idx="0">
                  <c:v>7.5000000000000011E-2</c:v>
                </c:pt>
                <c:pt idx="1">
                  <c:v>0.20400000000000001</c:v>
                </c:pt>
                <c:pt idx="2">
                  <c:v>0.17200000000000001</c:v>
                </c:pt>
                <c:pt idx="3">
                  <c:v>0.17200000000000001</c:v>
                </c:pt>
                <c:pt idx="4">
                  <c:v>8.6000000000000021E-2</c:v>
                </c:pt>
                <c:pt idx="5">
                  <c:v>4.3000000000000003E-2</c:v>
                </c:pt>
                <c:pt idx="6">
                  <c:v>2.1999999999999999E-2</c:v>
                </c:pt>
                <c:pt idx="7">
                  <c:v>9.7000000000000003E-2</c:v>
                </c:pt>
                <c:pt idx="8">
                  <c:v>0.11799999999999998</c:v>
                </c:pt>
                <c:pt idx="9">
                  <c:v>1.0999999999999998E-2</c:v>
                </c:pt>
              </c:numCache>
            </c:numRef>
          </c:val>
        </c:ser>
        <c:axId val="47454464"/>
        <c:axId val="47493120"/>
      </c:barChart>
      <c:catAx>
        <c:axId val="47454464"/>
        <c:scaling>
          <c:orientation val="minMax"/>
        </c:scaling>
        <c:axPos val="b"/>
        <c:numFmt formatCode="General" sourceLinked="1"/>
        <c:tickLblPos val="nextTo"/>
        <c:txPr>
          <a:bodyPr rot="0" vert="eaVert"/>
          <a:lstStyle/>
          <a:p>
            <a:pPr>
              <a:defRPr/>
            </a:pPr>
            <a:endParaRPr lang="ko-KR"/>
          </a:p>
        </c:txPr>
        <c:crossAx val="47493120"/>
        <c:crosses val="autoZero"/>
        <c:auto val="1"/>
        <c:lblAlgn val="ctr"/>
        <c:lblOffset val="100"/>
      </c:catAx>
      <c:valAx>
        <c:axId val="47493120"/>
        <c:scaling>
          <c:orientation val="minMax"/>
        </c:scaling>
        <c:axPos val="l"/>
        <c:majorGridlines/>
        <c:numFmt formatCode="0.0%" sourceLinked="0"/>
        <c:tickLblPos val="nextTo"/>
        <c:crossAx val="47454464"/>
        <c:crosses val="autoZero"/>
        <c:crossBetween val="between"/>
      </c:valAx>
    </c:plotArea>
    <c:plotVisOnly val="1"/>
  </c:chart>
  <c:externalData r:id="rId1"/>
</c:chartSpace>
</file>

<file path=ppt/charts/chart2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'141 (3)'!$B$1</c:f>
              <c:strCache>
                <c:ptCount val="1"/>
                <c:pt idx="0">
                  <c:v>항목</c:v>
                </c:pt>
              </c:strCache>
            </c:strRef>
          </c:tx>
          <c:dLbls>
            <c:dLbl>
              <c:idx val="0"/>
              <c:spPr/>
              <c:txPr>
                <a:bodyPr/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</c:dLbl>
            <c:showVal val="1"/>
            <c:showCatName val="1"/>
            <c:showLeaderLines val="1"/>
          </c:dLbls>
          <c:cat>
            <c:strRef>
              <c:f>'141 (3)'!$A$2:$A$4</c:f>
              <c:strCache>
                <c:ptCount val="3"/>
                <c:pt idx="0">
                  <c:v>전혀 들어보지 못함</c:v>
                </c:pt>
                <c:pt idx="1">
                  <c:v>들어는봤으나 아는 바 없음</c:v>
                </c:pt>
                <c:pt idx="2">
                  <c:v>대체로 알고 있음</c:v>
                </c:pt>
              </c:strCache>
            </c:strRef>
          </c:cat>
          <c:val>
            <c:numRef>
              <c:f>'141 (3)'!$B$2:$B$4</c:f>
              <c:numCache>
                <c:formatCode>0.0%</c:formatCode>
                <c:ptCount val="3"/>
                <c:pt idx="0">
                  <c:v>0.67800000000000182</c:v>
                </c:pt>
                <c:pt idx="1">
                  <c:v>0.28200000000000008</c:v>
                </c:pt>
                <c:pt idx="2">
                  <c:v>4.0000000000000022E-2</c:v>
                </c:pt>
              </c:numCache>
            </c:numRef>
          </c:val>
        </c:ser>
        <c:dLbls>
          <c:showVal val="1"/>
          <c:showCatName val="1"/>
        </c:dLbls>
      </c:pie3DChart>
    </c:plotArea>
    <c:plotVisOnly val="1"/>
  </c:chart>
  <c:externalData r:id="rId1"/>
</c:chartSpace>
</file>

<file path=ppt/charts/chart2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'141 (3)'!$A$30:$A$35</c:f>
              <c:strCache>
                <c:ptCount val="6"/>
                <c:pt idx="0">
                  <c:v>1:1 맞춤형 상담</c:v>
                </c:pt>
                <c:pt idx="1">
                  <c:v>공공 일자리 제공</c:v>
                </c:pt>
                <c:pt idx="2">
                  <c:v>자활사업 지원</c:v>
                </c:pt>
                <c:pt idx="3">
                  <c:v>사회복귀 지원</c:v>
                </c:pt>
                <c:pt idx="4">
                  <c:v>경제적 지원</c:v>
                </c:pt>
                <c:pt idx="5">
                  <c:v>기타</c:v>
                </c:pt>
              </c:strCache>
            </c:strRef>
          </c:cat>
          <c:val>
            <c:numRef>
              <c:f>'141 (3)'!$B$30:$B$35</c:f>
              <c:numCache>
                <c:formatCode>0.0%</c:formatCode>
                <c:ptCount val="6"/>
                <c:pt idx="0">
                  <c:v>6.9000000000000034E-2</c:v>
                </c:pt>
                <c:pt idx="1">
                  <c:v>0.54200000000000004</c:v>
                </c:pt>
                <c:pt idx="2">
                  <c:v>0.223</c:v>
                </c:pt>
                <c:pt idx="3">
                  <c:v>0.13400000000000001</c:v>
                </c:pt>
                <c:pt idx="4">
                  <c:v>2.1999999999999999E-2</c:v>
                </c:pt>
                <c:pt idx="5">
                  <c:v>1.0000000000000005E-2</c:v>
                </c:pt>
              </c:numCache>
            </c:numRef>
          </c:val>
        </c:ser>
        <c:shape val="box"/>
        <c:axId val="47727360"/>
        <c:axId val="47728896"/>
        <c:axId val="0"/>
      </c:bar3DChart>
      <c:catAx>
        <c:axId val="47727360"/>
        <c:scaling>
          <c:orientation val="minMax"/>
        </c:scaling>
        <c:axPos val="b"/>
        <c:tickLblPos val="nextTo"/>
        <c:crossAx val="47728896"/>
        <c:crosses val="autoZero"/>
        <c:auto val="1"/>
        <c:lblAlgn val="ctr"/>
        <c:lblOffset val="100"/>
      </c:catAx>
      <c:valAx>
        <c:axId val="47728896"/>
        <c:scaling>
          <c:orientation val="minMax"/>
        </c:scaling>
        <c:axPos val="l"/>
        <c:majorGridlines/>
        <c:numFmt formatCode="0.0%" sourceLinked="1"/>
        <c:tickLblPos val="nextTo"/>
        <c:crossAx val="47727360"/>
        <c:crosses val="autoZero"/>
        <c:crossBetween val="between"/>
      </c:valAx>
    </c:plotArea>
    <c:plotVisOnly val="1"/>
  </c:chart>
  <c:externalData r:id="rId1"/>
</c:chartSpace>
</file>

<file path=ppt/charts/chart23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>
                    <a:solidFill>
                      <a:srgbClr val="FF0000"/>
                    </a:solidFill>
                  </a:defRPr>
                </a:pPr>
                <a:endParaRPr lang="ko-KR"/>
              </a:p>
            </c:txPr>
            <c:showVal val="1"/>
          </c:dLbls>
          <c:cat>
            <c:strRef>
              <c:f>'141 (3)'!$A$43:$A$47</c:f>
              <c:strCache>
                <c:ptCount val="5"/>
                <c:pt idx="0">
                  <c:v>전혀 그렇지 않다</c:v>
                </c:pt>
                <c:pt idx="1">
                  <c:v>그렇지 않다</c:v>
                </c:pt>
                <c:pt idx="2">
                  <c:v>보통이다</c:v>
                </c:pt>
                <c:pt idx="3">
                  <c:v>그렇다</c:v>
                </c:pt>
                <c:pt idx="4">
                  <c:v>매우 그렇다</c:v>
                </c:pt>
              </c:strCache>
            </c:strRef>
          </c:cat>
          <c:val>
            <c:numRef>
              <c:f>'141 (3)'!$B$43:$B$47</c:f>
              <c:numCache>
                <c:formatCode>0.0%</c:formatCode>
                <c:ptCount val="5"/>
                <c:pt idx="0">
                  <c:v>7.0000000000000114E-3</c:v>
                </c:pt>
                <c:pt idx="1">
                  <c:v>3.500000000000001E-2</c:v>
                </c:pt>
                <c:pt idx="2">
                  <c:v>0.10600000000000002</c:v>
                </c:pt>
                <c:pt idx="3">
                  <c:v>0.59399999999999997</c:v>
                </c:pt>
                <c:pt idx="4">
                  <c:v>0.25700000000000001</c:v>
                </c:pt>
              </c:numCache>
            </c:numRef>
          </c:val>
        </c:ser>
        <c:shape val="box"/>
        <c:axId val="47779200"/>
        <c:axId val="47780992"/>
        <c:axId val="0"/>
      </c:bar3DChart>
      <c:catAx>
        <c:axId val="47779200"/>
        <c:scaling>
          <c:orientation val="minMax"/>
        </c:scaling>
        <c:axPos val="b"/>
        <c:tickLblPos val="nextTo"/>
        <c:crossAx val="47780992"/>
        <c:crosses val="autoZero"/>
        <c:auto val="1"/>
        <c:lblAlgn val="ctr"/>
        <c:lblOffset val="100"/>
      </c:catAx>
      <c:valAx>
        <c:axId val="47780992"/>
        <c:scaling>
          <c:orientation val="minMax"/>
        </c:scaling>
        <c:axPos val="l"/>
        <c:majorGridlines/>
        <c:numFmt formatCode="0.0%" sourceLinked="1"/>
        <c:tickLblPos val="nextTo"/>
        <c:crossAx val="47779200"/>
        <c:crosses val="autoZero"/>
        <c:crossBetween val="between"/>
      </c:valAx>
    </c:plotArea>
    <c:plotVisOnly val="1"/>
  </c:chart>
  <c:externalData r:id="rId1"/>
</c:chartSpace>
</file>

<file path=ppt/charts/chart2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Pt>
            <c:idx val="3"/>
            <c:spPr>
              <a:solidFill>
                <a:srgbClr val="FF0000"/>
              </a:solidFill>
            </c:spPr>
          </c:dPt>
          <c:dPt>
            <c:idx val="4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6.5321960111427982E-3"/>
                  <c:y val="2.3148148148148064E-2"/>
                </c:manualLayout>
              </c:layout>
              <c:showVal val="1"/>
            </c:dLbl>
            <c:dLbl>
              <c:idx val="1"/>
              <c:layout>
                <c:manualLayout>
                  <c:x val="1.143134301949989E-2"/>
                  <c:y val="4.1666666666666664E-2"/>
                </c:manualLayout>
              </c:layout>
              <c:showVal val="1"/>
            </c:dLbl>
            <c:dLbl>
              <c:idx val="2"/>
              <c:layout>
                <c:manualLayout>
                  <c:x val="6.5321960111427982E-3"/>
                  <c:y val="4.6296296296296328E-2"/>
                </c:manualLayout>
              </c:layout>
              <c:showVal val="1"/>
            </c:dLbl>
            <c:dLbl>
              <c:idx val="3"/>
              <c:layout>
                <c:manualLayout>
                  <c:x val="8.1652450139285022E-3"/>
                  <c:y val="4.6296296296296328E-2"/>
                </c:manualLayout>
              </c:layout>
              <c:showVal val="1"/>
            </c:dLbl>
            <c:dLbl>
              <c:idx val="4"/>
              <c:layout>
                <c:manualLayout>
                  <c:x val="3.2660980055714004E-3"/>
                  <c:y val="5.5555555555555552E-2"/>
                </c:manualLayout>
              </c:layout>
              <c:showVal val="1"/>
            </c:dLbl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Val val="1"/>
          </c:dLbls>
          <c:cat>
            <c:strRef>
              <c:f>'141 (3)'!$A$60:$A$64</c:f>
              <c:strCache>
                <c:ptCount val="5"/>
                <c:pt idx="0">
                  <c:v>전혀 그렇지 않다</c:v>
                </c:pt>
                <c:pt idx="1">
                  <c:v>그렇지 않다</c:v>
                </c:pt>
                <c:pt idx="2">
                  <c:v>보통이다</c:v>
                </c:pt>
                <c:pt idx="3">
                  <c:v>그렇다</c:v>
                </c:pt>
                <c:pt idx="4">
                  <c:v>매우 그렇다</c:v>
                </c:pt>
              </c:strCache>
            </c:strRef>
          </c:cat>
          <c:val>
            <c:numRef>
              <c:f>'141 (3)'!$B$60:$B$64</c:f>
              <c:numCache>
                <c:formatCode>0.0%</c:formatCode>
                <c:ptCount val="5"/>
                <c:pt idx="0">
                  <c:v>2.0000000000000052E-3</c:v>
                </c:pt>
                <c:pt idx="1">
                  <c:v>3.6999999999999998E-2</c:v>
                </c:pt>
                <c:pt idx="2">
                  <c:v>7.9000000000000167E-2</c:v>
                </c:pt>
                <c:pt idx="3">
                  <c:v>0.40800000000000008</c:v>
                </c:pt>
                <c:pt idx="4">
                  <c:v>0.47300000000000031</c:v>
                </c:pt>
              </c:numCache>
            </c:numRef>
          </c:val>
        </c:ser>
        <c:shape val="box"/>
        <c:axId val="47843200"/>
        <c:axId val="47844736"/>
        <c:axId val="0"/>
      </c:bar3DChart>
      <c:catAx>
        <c:axId val="47843200"/>
        <c:scaling>
          <c:orientation val="minMax"/>
        </c:scaling>
        <c:axPos val="b"/>
        <c:tickLblPos val="nextTo"/>
        <c:crossAx val="47844736"/>
        <c:crosses val="autoZero"/>
        <c:auto val="1"/>
        <c:lblAlgn val="ctr"/>
        <c:lblOffset val="100"/>
      </c:catAx>
      <c:valAx>
        <c:axId val="47844736"/>
        <c:scaling>
          <c:orientation val="minMax"/>
        </c:scaling>
        <c:axPos val="l"/>
        <c:majorGridlines/>
        <c:numFmt formatCode="0.0%" sourceLinked="1"/>
        <c:tickLblPos val="nextTo"/>
        <c:crossAx val="47843200"/>
        <c:crosses val="autoZero"/>
        <c:crossBetween val="between"/>
      </c:valAx>
    </c:plotArea>
    <c:plotVisOnly val="1"/>
  </c:chart>
  <c:externalData r:id="rId1"/>
</c:chartSpace>
</file>

<file path=ppt/charts/chart2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title>
      <c:layout/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Sheet1!$G$114</c:f>
              <c:strCache>
                <c:ptCount val="1"/>
                <c:pt idx="0">
                  <c:v>복지 자원 현황</c:v>
                </c:pt>
              </c:strCache>
            </c:strRef>
          </c:tx>
          <c:dPt>
            <c:idx val="0"/>
            <c:spPr>
              <a:solidFill>
                <a:srgbClr val="FFC000"/>
              </a:solidFill>
            </c:spPr>
          </c:dPt>
          <c:dPt>
            <c:idx val="4"/>
            <c:spPr>
              <a:solidFill>
                <a:srgbClr val="FF0000"/>
              </a:solidFill>
            </c:spPr>
          </c:dPt>
          <c:cat>
            <c:strRef>
              <c:f>Sheet1!$F$115:$F$121</c:f>
              <c:strCache>
                <c:ptCount val="7"/>
                <c:pt idx="0">
                  <c:v>아동 관련시설 </c:v>
                </c:pt>
                <c:pt idx="1">
                  <c:v>청소년 관련시설 </c:v>
                </c:pt>
                <c:pt idx="2">
                  <c:v>지역주민 관련시설 </c:v>
                </c:pt>
                <c:pt idx="3">
                  <c:v>가족, 여성 관련시설 </c:v>
                </c:pt>
                <c:pt idx="4">
                  <c:v>노인 관련시설 </c:v>
                </c:pt>
                <c:pt idx="5">
                  <c:v>장애인 관련시설 </c:v>
                </c:pt>
                <c:pt idx="6">
                  <c:v>정신보건, 노숙인 시설</c:v>
                </c:pt>
              </c:strCache>
            </c:strRef>
          </c:cat>
          <c:val>
            <c:numRef>
              <c:f>Sheet1!$G$115:$G$121</c:f>
              <c:numCache>
                <c:formatCode>_-* #,##0_-;\-* #,##0_-;_-* "-"_-;_-@_-</c:formatCode>
                <c:ptCount val="7"/>
                <c:pt idx="0">
                  <c:v>34</c:v>
                </c:pt>
                <c:pt idx="1">
                  <c:v>5</c:v>
                </c:pt>
                <c:pt idx="2">
                  <c:v>3</c:v>
                </c:pt>
                <c:pt idx="3">
                  <c:v>3</c:v>
                </c:pt>
                <c:pt idx="4">
                  <c:v>59</c:v>
                </c:pt>
                <c:pt idx="5">
                  <c:v>15</c:v>
                </c:pt>
                <c:pt idx="6">
                  <c:v>3</c:v>
                </c:pt>
              </c:numCache>
            </c:numRef>
          </c:val>
        </c:ser>
        <c:shape val="box"/>
        <c:axId val="47860736"/>
        <c:axId val="47903488"/>
        <c:axId val="0"/>
      </c:bar3DChart>
      <c:catAx>
        <c:axId val="47860736"/>
        <c:scaling>
          <c:orientation val="minMax"/>
        </c:scaling>
        <c:axPos val="b"/>
        <c:tickLblPos val="nextTo"/>
        <c:crossAx val="47903488"/>
        <c:crosses val="autoZero"/>
        <c:auto val="1"/>
        <c:lblAlgn val="ctr"/>
        <c:lblOffset val="100"/>
      </c:catAx>
      <c:valAx>
        <c:axId val="47903488"/>
        <c:scaling>
          <c:orientation val="minMax"/>
        </c:scaling>
        <c:axPos val="l"/>
        <c:majorGridlines/>
        <c:numFmt formatCode="_-* #,##0_-;\-* #,##0_-;_-* &quot;-&quot;_-;_-@_-" sourceLinked="1"/>
        <c:tickLblPos val="nextTo"/>
        <c:crossAx val="47860736"/>
        <c:crosses val="autoZero"/>
        <c:crossBetween val="between"/>
      </c:valAx>
    </c:plotArea>
    <c:plotVisOnly val="1"/>
  </c:chart>
  <c:externalData r:id="rId1"/>
</c:chartSpace>
</file>

<file path=ppt/charts/chart2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Pt>
            <c:idx val="0"/>
            <c:spPr>
              <a:solidFill>
                <a:srgbClr val="FF0000"/>
              </a:solidFill>
            </c:spPr>
          </c:dPt>
          <c:dPt>
            <c:idx val="4"/>
            <c:spPr>
              <a:solidFill>
                <a:srgbClr val="FF0000"/>
              </a:solidFill>
            </c:spPr>
          </c:dPt>
          <c:cat>
            <c:strRef>
              <c:f>Sheet1!$F$130:$F$135</c:f>
              <c:strCache>
                <c:ptCount val="6"/>
                <c:pt idx="0">
                  <c:v>중부1</c:v>
                </c:pt>
                <c:pt idx="1">
                  <c:v>중부2</c:v>
                </c:pt>
                <c:pt idx="2">
                  <c:v>남부1</c:v>
                </c:pt>
                <c:pt idx="3">
                  <c:v>남부2</c:v>
                </c:pt>
                <c:pt idx="4">
                  <c:v>서부</c:v>
                </c:pt>
                <c:pt idx="5">
                  <c:v>북부</c:v>
                </c:pt>
              </c:strCache>
            </c:strRef>
          </c:cat>
          <c:val>
            <c:numRef>
              <c:f>Sheet1!$G$130:$G$135</c:f>
              <c:numCache>
                <c:formatCode>_-* #,##0_-;\-* #,##0_-;_-* "-"_-;_-@_-</c:formatCode>
                <c:ptCount val="6"/>
                <c:pt idx="0">
                  <c:v>44</c:v>
                </c:pt>
                <c:pt idx="1">
                  <c:v>5</c:v>
                </c:pt>
                <c:pt idx="2">
                  <c:v>19</c:v>
                </c:pt>
                <c:pt idx="3">
                  <c:v>19</c:v>
                </c:pt>
                <c:pt idx="4">
                  <c:v>1</c:v>
                </c:pt>
                <c:pt idx="5">
                  <c:v>34</c:v>
                </c:pt>
              </c:numCache>
            </c:numRef>
          </c:val>
        </c:ser>
        <c:shape val="box"/>
        <c:axId val="48015232"/>
        <c:axId val="48016768"/>
        <c:axId val="0"/>
      </c:bar3DChart>
      <c:catAx>
        <c:axId val="48015232"/>
        <c:scaling>
          <c:orientation val="minMax"/>
        </c:scaling>
        <c:axPos val="b"/>
        <c:tickLblPos val="nextTo"/>
        <c:crossAx val="48016768"/>
        <c:crosses val="autoZero"/>
        <c:auto val="1"/>
        <c:lblAlgn val="ctr"/>
        <c:lblOffset val="100"/>
      </c:catAx>
      <c:valAx>
        <c:axId val="48016768"/>
        <c:scaling>
          <c:orientation val="minMax"/>
        </c:scaling>
        <c:axPos val="l"/>
        <c:majorGridlines/>
        <c:numFmt formatCode="_-* #,##0_-;\-* #,##0_-;_-* &quot;-&quot;_-;_-@_-" sourceLinked="1"/>
        <c:tickLblPos val="nextTo"/>
        <c:crossAx val="48015232"/>
        <c:crosses val="autoZero"/>
        <c:crossBetween val="between"/>
      </c:valAx>
    </c:plotArea>
    <c:plotVisOnly val="1"/>
  </c:chart>
  <c:externalData r:id="rId1"/>
</c:chartSpace>
</file>

<file path=ppt/charts/chart2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Sheet1!$G$138</c:f>
              <c:strCache>
                <c:ptCount val="1"/>
                <c:pt idx="0">
                  <c:v>생활시설</c:v>
                </c:pt>
              </c:strCache>
            </c:strRef>
          </c:tx>
          <c:cat>
            <c:strRef>
              <c:f>Sheet1!$F$139:$F$144</c:f>
              <c:strCache>
                <c:ptCount val="6"/>
                <c:pt idx="0">
                  <c:v>중부1</c:v>
                </c:pt>
                <c:pt idx="1">
                  <c:v>중부2</c:v>
                </c:pt>
                <c:pt idx="2">
                  <c:v>남부1</c:v>
                </c:pt>
                <c:pt idx="3">
                  <c:v>남부2</c:v>
                </c:pt>
                <c:pt idx="4">
                  <c:v>서부</c:v>
                </c:pt>
                <c:pt idx="5">
                  <c:v>북부</c:v>
                </c:pt>
              </c:strCache>
            </c:strRef>
          </c:cat>
          <c:val>
            <c:numRef>
              <c:f>Sheet1!$G$139:$G$144</c:f>
              <c:numCache>
                <c:formatCode>General</c:formatCode>
                <c:ptCount val="6"/>
                <c:pt idx="0">
                  <c:v>24</c:v>
                </c:pt>
                <c:pt idx="1">
                  <c:v>0</c:v>
                </c:pt>
                <c:pt idx="2">
                  <c:v>8</c:v>
                </c:pt>
                <c:pt idx="3">
                  <c:v>3</c:v>
                </c:pt>
                <c:pt idx="4">
                  <c:v>1</c:v>
                </c:pt>
                <c:pt idx="5">
                  <c:v>24</c:v>
                </c:pt>
              </c:numCache>
            </c:numRef>
          </c:val>
        </c:ser>
        <c:ser>
          <c:idx val="1"/>
          <c:order val="1"/>
          <c:tx>
            <c:strRef>
              <c:f>Sheet1!$H$138</c:f>
              <c:strCache>
                <c:ptCount val="1"/>
                <c:pt idx="0">
                  <c:v>이용시설</c:v>
                </c:pt>
              </c:strCache>
            </c:strRef>
          </c:tx>
          <c:cat>
            <c:strRef>
              <c:f>Sheet1!$F$139:$F$144</c:f>
              <c:strCache>
                <c:ptCount val="6"/>
                <c:pt idx="0">
                  <c:v>중부1</c:v>
                </c:pt>
                <c:pt idx="1">
                  <c:v>중부2</c:v>
                </c:pt>
                <c:pt idx="2">
                  <c:v>남부1</c:v>
                </c:pt>
                <c:pt idx="3">
                  <c:v>남부2</c:v>
                </c:pt>
                <c:pt idx="4">
                  <c:v>서부</c:v>
                </c:pt>
                <c:pt idx="5">
                  <c:v>북부</c:v>
                </c:pt>
              </c:strCache>
            </c:strRef>
          </c:cat>
          <c:val>
            <c:numRef>
              <c:f>Sheet1!$H$139:$H$144</c:f>
              <c:numCache>
                <c:formatCode>General</c:formatCode>
                <c:ptCount val="6"/>
                <c:pt idx="0">
                  <c:v>20</c:v>
                </c:pt>
                <c:pt idx="1">
                  <c:v>5</c:v>
                </c:pt>
                <c:pt idx="2">
                  <c:v>11</c:v>
                </c:pt>
                <c:pt idx="3">
                  <c:v>16</c:v>
                </c:pt>
                <c:pt idx="4">
                  <c:v>0</c:v>
                </c:pt>
                <c:pt idx="5">
                  <c:v>10</c:v>
                </c:pt>
              </c:numCache>
            </c:numRef>
          </c:val>
        </c:ser>
        <c:shape val="box"/>
        <c:axId val="47931776"/>
        <c:axId val="47933312"/>
        <c:axId val="0"/>
      </c:bar3DChart>
      <c:catAx>
        <c:axId val="47931776"/>
        <c:scaling>
          <c:orientation val="minMax"/>
        </c:scaling>
        <c:axPos val="b"/>
        <c:tickLblPos val="nextTo"/>
        <c:crossAx val="47933312"/>
        <c:crosses val="autoZero"/>
        <c:auto val="1"/>
        <c:lblAlgn val="ctr"/>
        <c:lblOffset val="100"/>
      </c:catAx>
      <c:valAx>
        <c:axId val="47933312"/>
        <c:scaling>
          <c:orientation val="minMax"/>
        </c:scaling>
        <c:axPos val="l"/>
        <c:majorGridlines/>
        <c:numFmt formatCode="General" sourceLinked="1"/>
        <c:tickLblPos val="nextTo"/>
        <c:crossAx val="47931776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0.08723</cdr:x>
      <cdr:y>0.27243</cdr:y>
    </cdr:from>
    <cdr:to>
      <cdr:x>0.36893</cdr:x>
      <cdr:y>0.38887</cdr:y>
    </cdr:to>
    <cdr:sp macro="" textlink="">
      <cdr:nvSpPr>
        <cdr:cNvPr id="2" name="TextBox 21"/>
        <cdr:cNvSpPr txBox="1"/>
      </cdr:nvSpPr>
      <cdr:spPr>
        <a:xfrm xmlns:a="http://schemas.openxmlformats.org/drawingml/2006/main">
          <a:off x="216024" y="576064"/>
          <a:ext cx="697627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ko-KR"/>
          </a:defPPr>
          <a:lvl1pPr marL="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Georgia"/>
            </a:defRPr>
          </a:lvl1pPr>
          <a:lvl2pPr marL="4572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Georgia"/>
            </a:defRPr>
          </a:lvl2pPr>
          <a:lvl3pPr marL="9144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Georgia"/>
            </a:defRPr>
          </a:lvl3pPr>
          <a:lvl4pPr marL="13716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Georgia"/>
            </a:defRPr>
          </a:lvl4pPr>
          <a:lvl5pPr marL="18288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Georgia"/>
            </a:defRPr>
          </a:lvl5pPr>
          <a:lvl6pPr marL="22860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Georgia"/>
            </a:defRPr>
          </a:lvl6pPr>
          <a:lvl7pPr marL="27432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Georgia"/>
            </a:defRPr>
          </a:lvl7pPr>
          <a:lvl8pPr marL="32004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Georgia"/>
            </a:defRPr>
          </a:lvl8pPr>
          <a:lvl9pPr marL="3657600" algn="l" defTabSz="914400" rtl="0" eaLnBrk="1" latinLnBrk="1" hangingPunct="1">
            <a:defRPr sz="1800" kern="1200">
              <a:solidFill>
                <a:sysClr val="windowText" lastClr="000000"/>
              </a:solidFill>
              <a:latin typeface="Georgia"/>
            </a:defRPr>
          </a:lvl9pPr>
        </a:lstStyle>
        <a:p xmlns:a="http://schemas.openxmlformats.org/drawingml/2006/main">
          <a:r>
            <a:rPr lang="ko-KR" altLang="en-US" sz="1000" dirty="0" err="1" smtClean="0"/>
            <a:t>해당없다</a:t>
          </a:r>
          <a:endParaRPr lang="ko-KR" altLang="en-US" sz="10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0.59916</cdr:x>
      <cdr:y>0.0856</cdr:y>
    </cdr:from>
    <cdr:to>
      <cdr:x>0.72251</cdr:x>
      <cdr:y>0.19973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448272" y="216024"/>
          <a:ext cx="504056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o-KR" altLang="en-US" sz="1100" dirty="0" smtClean="0"/>
            <a:t>있음</a:t>
          </a:r>
          <a:endParaRPr lang="ko-KR" altLang="en-US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2231" cy="339884"/>
          </a:xfrm>
          <a:prstGeom prst="rect">
            <a:avLst/>
          </a:prstGeom>
        </p:spPr>
        <p:txBody>
          <a:bodyPr vert="horz" lIns="91413" tIns="45706" rIns="91413" bIns="4570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3697" y="1"/>
            <a:ext cx="4302231" cy="339884"/>
          </a:xfrm>
          <a:prstGeom prst="rect">
            <a:avLst/>
          </a:prstGeom>
        </p:spPr>
        <p:txBody>
          <a:bodyPr vert="horz" lIns="91413" tIns="45706" rIns="91413" bIns="45706" rtlCol="0"/>
          <a:lstStyle>
            <a:lvl1pPr algn="r">
              <a:defRPr sz="1200"/>
            </a:lvl1pPr>
          </a:lstStyle>
          <a:p>
            <a:fld id="{C19A5652-20EC-47D1-8A2E-E1420E002C6C}" type="datetimeFigureOut">
              <a:rPr lang="ko-KR" altLang="en-US" smtClean="0"/>
              <a:pPr/>
              <a:t>2014-09-05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6456612"/>
            <a:ext cx="4302231" cy="339884"/>
          </a:xfrm>
          <a:prstGeom prst="rect">
            <a:avLst/>
          </a:prstGeom>
        </p:spPr>
        <p:txBody>
          <a:bodyPr vert="horz" lIns="91413" tIns="45706" rIns="91413" bIns="4570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413" tIns="45706" rIns="91413" bIns="45706" rtlCol="0" anchor="b"/>
          <a:lstStyle>
            <a:lvl1pPr algn="r">
              <a:defRPr sz="1200"/>
            </a:lvl1pPr>
          </a:lstStyle>
          <a:p>
            <a:fld id="{DD4F511F-454D-4EAB-882B-FD50F89DA7B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2231" cy="339884"/>
          </a:xfrm>
          <a:prstGeom prst="rect">
            <a:avLst/>
          </a:prstGeom>
        </p:spPr>
        <p:txBody>
          <a:bodyPr vert="horz" lIns="91413" tIns="45706" rIns="91413" bIns="4570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3697" y="1"/>
            <a:ext cx="4302231" cy="339884"/>
          </a:xfrm>
          <a:prstGeom prst="rect">
            <a:avLst/>
          </a:prstGeom>
        </p:spPr>
        <p:txBody>
          <a:bodyPr vert="horz" lIns="91413" tIns="45706" rIns="91413" bIns="45706" rtlCol="0"/>
          <a:lstStyle>
            <a:lvl1pPr algn="r">
              <a:defRPr sz="1200"/>
            </a:lvl1pPr>
          </a:lstStyle>
          <a:p>
            <a:fld id="{D0826CDD-A13C-49BA-8085-73F9F5EC03B7}" type="datetimeFigureOut">
              <a:rPr lang="ko-KR" altLang="en-US" smtClean="0"/>
              <a:pPr/>
              <a:t>2014-09-05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400425" cy="255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3" tIns="45706" rIns="91413" bIns="4570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823" y="3228897"/>
            <a:ext cx="7942580" cy="3058953"/>
          </a:xfrm>
          <a:prstGeom prst="rect">
            <a:avLst/>
          </a:prstGeom>
        </p:spPr>
        <p:txBody>
          <a:bodyPr vert="horz" lIns="91413" tIns="45706" rIns="91413" bIns="45706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2231" cy="339884"/>
          </a:xfrm>
          <a:prstGeom prst="rect">
            <a:avLst/>
          </a:prstGeom>
        </p:spPr>
        <p:txBody>
          <a:bodyPr vert="horz" lIns="91413" tIns="45706" rIns="91413" bIns="4570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3697" y="6456612"/>
            <a:ext cx="4302231" cy="339884"/>
          </a:xfrm>
          <a:prstGeom prst="rect">
            <a:avLst/>
          </a:prstGeom>
        </p:spPr>
        <p:txBody>
          <a:bodyPr vert="horz" lIns="91413" tIns="45706" rIns="91413" bIns="45706" rtlCol="0" anchor="b"/>
          <a:lstStyle>
            <a:lvl1pPr algn="r">
              <a:defRPr sz="1200"/>
            </a:lvl1pPr>
          </a:lstStyle>
          <a:p>
            <a:fld id="{8B1A1FB7-1BDD-4EB7-A7DE-8743ABC972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1A1FB7-1BDD-4EB7-A7DE-8743ABC97232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1A1FB7-1BDD-4EB7-A7DE-8743ABC97232}" type="slidenum">
              <a:rPr lang="ko-KR" altLang="en-US" smtClean="0"/>
              <a:pPr/>
              <a:t>59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1A1FB7-1BDD-4EB7-A7DE-8743ABC97232}" type="slidenum">
              <a:rPr lang="ko-KR" altLang="en-US" smtClean="0"/>
              <a:pPr/>
              <a:t>62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직사각형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직사각형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직사각형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직사각형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모서리가 둥근 직사각형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모서리가 둥근 직사각형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직사각형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2433E225-973A-4587-B896-DA4557EDC9FD}" type="datetime1">
              <a:rPr lang="ko-KR" altLang="en-US" smtClean="0"/>
              <a:pPr/>
              <a:t>2014-09-05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0C525584-E682-4DEA-A746-9256030B25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2431B-F8EB-4CD2-B81D-D6845B13C6C8}" type="datetime1">
              <a:rPr lang="ko-KR" altLang="en-US" smtClean="0"/>
              <a:pPr/>
              <a:t>2014-09-05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11CC5-7028-4892-953C-D048C54D3744}" type="datetime1">
              <a:rPr lang="ko-KR" altLang="en-US" smtClean="0"/>
              <a:pPr/>
              <a:t>2014-09-05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F3540-DC08-4681-90EB-1B7114D794CC}" type="datetime1">
              <a:rPr lang="ko-KR" altLang="en-US" smtClean="0"/>
              <a:pPr/>
              <a:t>2014-09-05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6" name="날짜 개체 틀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3D03EAD-D098-4CDD-99E1-03EA36D5A82C}" type="datetime1">
              <a:rPr lang="ko-KR" altLang="en-US" smtClean="0"/>
              <a:pPr/>
              <a:t>2014-09-05</a:t>
            </a:fld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C525584-E682-4DEA-A746-9256030B252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8" name="바닥글 개체 틀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3A7889AC-0E6B-473E-BFFE-84198450D375}" type="datetime1">
              <a:rPr lang="ko-KR" altLang="en-US" smtClean="0"/>
              <a:pPr/>
              <a:t>2014-09-05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0C525584-E682-4DEA-A746-9256030B25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F641F-13A0-4069-8A99-A89E7D37AD15}" type="datetime1">
              <a:rPr lang="ko-KR" altLang="en-US" smtClean="0"/>
              <a:pPr/>
              <a:t>2014-09-05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FAAE-5F33-45F7-829E-0F5D78F07152}" type="datetime1">
              <a:rPr lang="ko-KR" altLang="en-US" smtClean="0"/>
              <a:pPr/>
              <a:t>2014-09-05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D3D02-4EB6-4340-A74A-256255A8D68A}" type="datetime1">
              <a:rPr lang="ko-KR" altLang="en-US" smtClean="0"/>
              <a:pPr/>
              <a:t>2014-09-05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5B19FB-2CF9-4F43-8C7F-355BFA7DCD4C}" type="datetime1">
              <a:rPr lang="ko-KR" altLang="en-US" smtClean="0"/>
              <a:pPr/>
              <a:t>2014-09-05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EEFE5-0D75-4105-B01D-E8DB6D2C0D5A}" type="datetime1">
              <a:rPr lang="ko-KR" altLang="en-US" smtClean="0"/>
              <a:pPr/>
              <a:t>2014-09-05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직사각형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직사각형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직사각형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직사각형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모서리가 둥근 직사각형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모서리가 둥근 직사각형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직사각형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직사각형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직사각형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직사각형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직사각형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직사각형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3BAE889-8EC8-4226-A61A-89BD2D9BD4D9}" type="datetime1">
              <a:rPr lang="ko-KR" altLang="en-US" smtClean="0"/>
              <a:pPr/>
              <a:t>2014-09-05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C525584-E682-4DEA-A746-9256030B252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1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1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1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1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1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1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0.xml"/><Relationship Id="rId4" Type="http://schemas.openxmlformats.org/officeDocument/2006/relationships/chart" Target="../charts/char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6.xml"/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8.xml"/><Relationship Id="rId4" Type="http://schemas.openxmlformats.org/officeDocument/2006/relationships/chart" Target="../charts/char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0.xml"/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2.xml"/><Relationship Id="rId4" Type="http://schemas.openxmlformats.org/officeDocument/2006/relationships/chart" Target="../charts/chart3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4.xml"/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6.xml"/><Relationship Id="rId4" Type="http://schemas.openxmlformats.org/officeDocument/2006/relationships/chart" Target="../charts/chart3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8.xml"/><Relationship Id="rId2" Type="http://schemas.openxmlformats.org/officeDocument/2006/relationships/chart" Target="../charts/chart37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0.xml"/><Relationship Id="rId4" Type="http://schemas.openxmlformats.org/officeDocument/2006/relationships/chart" Target="../charts/chart3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2.xml"/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4.xml"/><Relationship Id="rId4" Type="http://schemas.openxmlformats.org/officeDocument/2006/relationships/chart" Target="../charts/chart4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6.xml"/><Relationship Id="rId2" Type="http://schemas.openxmlformats.org/officeDocument/2006/relationships/chart" Target="../charts/chart4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8.xml"/><Relationship Id="rId4" Type="http://schemas.openxmlformats.org/officeDocument/2006/relationships/chart" Target="../charts/chart4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0.xml"/><Relationship Id="rId2" Type="http://schemas.openxmlformats.org/officeDocument/2006/relationships/chart" Target="../charts/chart49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2.xml"/><Relationship Id="rId4" Type="http://schemas.openxmlformats.org/officeDocument/2006/relationships/chart" Target="../charts/chart5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4.xml"/><Relationship Id="rId2" Type="http://schemas.openxmlformats.org/officeDocument/2006/relationships/chart" Target="../charts/chart5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6.xml"/><Relationship Id="rId4" Type="http://schemas.openxmlformats.org/officeDocument/2006/relationships/chart" Target="../charts/chart5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8.xml"/><Relationship Id="rId2" Type="http://schemas.openxmlformats.org/officeDocument/2006/relationships/chart" Target="../charts/chart57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0.xml"/><Relationship Id="rId4" Type="http://schemas.openxmlformats.org/officeDocument/2006/relationships/chart" Target="../charts/chart5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2.xml"/><Relationship Id="rId2" Type="http://schemas.openxmlformats.org/officeDocument/2006/relationships/chart" Target="../charts/chart6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4.xml"/><Relationship Id="rId4" Type="http://schemas.openxmlformats.org/officeDocument/2006/relationships/chart" Target="../charts/chart6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6.xml"/><Relationship Id="rId2" Type="http://schemas.openxmlformats.org/officeDocument/2006/relationships/chart" Target="../charts/chart6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8.xml"/><Relationship Id="rId4" Type="http://schemas.openxmlformats.org/officeDocument/2006/relationships/chart" Target="../charts/chart6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0.xml"/><Relationship Id="rId2" Type="http://schemas.openxmlformats.org/officeDocument/2006/relationships/chart" Target="../charts/chart69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72.xml"/><Relationship Id="rId4" Type="http://schemas.openxmlformats.org/officeDocument/2006/relationships/chart" Target="../charts/chart7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4.xml"/><Relationship Id="rId2" Type="http://schemas.openxmlformats.org/officeDocument/2006/relationships/chart" Target="../charts/chart7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76.xml"/><Relationship Id="rId4" Type="http://schemas.openxmlformats.org/officeDocument/2006/relationships/chart" Target="../charts/chart7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8.xml"/><Relationship Id="rId2" Type="http://schemas.openxmlformats.org/officeDocument/2006/relationships/chart" Target="../charts/chart77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80.xml"/><Relationship Id="rId4" Type="http://schemas.openxmlformats.org/officeDocument/2006/relationships/chart" Target="../charts/chart79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2.xml"/><Relationship Id="rId2" Type="http://schemas.openxmlformats.org/officeDocument/2006/relationships/chart" Target="../charts/chart8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84.xml"/><Relationship Id="rId4" Type="http://schemas.openxmlformats.org/officeDocument/2006/relationships/chart" Target="../charts/chart8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6.xml"/><Relationship Id="rId2" Type="http://schemas.openxmlformats.org/officeDocument/2006/relationships/chart" Target="../charts/chart8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88.xml"/><Relationship Id="rId4" Type="http://schemas.openxmlformats.org/officeDocument/2006/relationships/chart" Target="../charts/chart8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0.xml"/><Relationship Id="rId2" Type="http://schemas.openxmlformats.org/officeDocument/2006/relationships/chart" Target="../charts/chart89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92.xml"/><Relationship Id="rId4" Type="http://schemas.openxmlformats.org/officeDocument/2006/relationships/chart" Target="../charts/chart9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4.xml"/><Relationship Id="rId2" Type="http://schemas.openxmlformats.org/officeDocument/2006/relationships/chart" Target="../charts/chart9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96.xml"/><Relationship Id="rId4" Type="http://schemas.openxmlformats.org/officeDocument/2006/relationships/chart" Target="../charts/chart9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8.xml"/><Relationship Id="rId2" Type="http://schemas.openxmlformats.org/officeDocument/2006/relationships/chart" Target="../charts/chart97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00.xml"/><Relationship Id="rId4" Type="http://schemas.openxmlformats.org/officeDocument/2006/relationships/chart" Target="../charts/chart99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2.xml"/><Relationship Id="rId2" Type="http://schemas.openxmlformats.org/officeDocument/2006/relationships/chart" Target="../charts/chart10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04.xml"/><Relationship Id="rId4" Type="http://schemas.openxmlformats.org/officeDocument/2006/relationships/chart" Target="../charts/chart103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6.xml"/><Relationship Id="rId2" Type="http://schemas.openxmlformats.org/officeDocument/2006/relationships/chart" Target="../charts/chart105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8.xml"/><Relationship Id="rId2" Type="http://schemas.openxmlformats.org/officeDocument/2006/relationships/chart" Target="../charts/chart10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0.xml"/><Relationship Id="rId2" Type="http://schemas.openxmlformats.org/officeDocument/2006/relationships/chart" Target="../charts/chart109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1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4.xml"/><Relationship Id="rId2" Type="http://schemas.openxmlformats.org/officeDocument/2006/relationships/chart" Target="../charts/chart113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6.xml"/><Relationship Id="rId2" Type="http://schemas.openxmlformats.org/officeDocument/2006/relationships/chart" Target="../charts/chart115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7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0.xml"/><Relationship Id="rId2" Type="http://schemas.openxmlformats.org/officeDocument/2006/relationships/chart" Target="../charts/chart119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2.xml"/><Relationship Id="rId2" Type="http://schemas.openxmlformats.org/officeDocument/2006/relationships/chart" Target="../charts/chart121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3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4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6.xml"/><Relationship Id="rId2" Type="http://schemas.openxmlformats.org/officeDocument/2006/relationships/chart" Target="../charts/chart125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8.xml"/><Relationship Id="rId2" Type="http://schemas.openxmlformats.org/officeDocument/2006/relationships/chart" Target="../charts/chart127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0.xml"/><Relationship Id="rId2" Type="http://schemas.openxmlformats.org/officeDocument/2006/relationships/chart" Target="../charts/chart129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2.xml"/><Relationship Id="rId2" Type="http://schemas.openxmlformats.org/officeDocument/2006/relationships/chart" Target="../charts/chart131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4.xml"/><Relationship Id="rId2" Type="http://schemas.openxmlformats.org/officeDocument/2006/relationships/chart" Target="../charts/chart133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5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6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8.xml"/><Relationship Id="rId2" Type="http://schemas.openxmlformats.org/officeDocument/2006/relationships/chart" Target="../charts/chart137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0.xml"/><Relationship Id="rId2" Type="http://schemas.openxmlformats.org/officeDocument/2006/relationships/chart" Target="../charts/chart139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1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2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3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5.xml"/><Relationship Id="rId2" Type="http://schemas.openxmlformats.org/officeDocument/2006/relationships/chart" Target="../charts/chart144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7.xml"/><Relationship Id="rId2" Type="http://schemas.openxmlformats.org/officeDocument/2006/relationships/chart" Target="../charts/chart146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9.xml"/><Relationship Id="rId2" Type="http://schemas.openxmlformats.org/officeDocument/2006/relationships/chart" Target="../charts/chart148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0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1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3.xml"/><Relationship Id="rId2" Type="http://schemas.openxmlformats.org/officeDocument/2006/relationships/chart" Target="../charts/chart152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5.xml"/><Relationship Id="rId2" Type="http://schemas.openxmlformats.org/officeDocument/2006/relationships/chart" Target="../charts/chart154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7.xml"/><Relationship Id="rId2" Type="http://schemas.openxmlformats.org/officeDocument/2006/relationships/chart" Target="../charts/chart156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9.xml"/><Relationship Id="rId2" Type="http://schemas.openxmlformats.org/officeDocument/2006/relationships/chart" Target="../charts/chart158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1.xml"/><Relationship Id="rId2" Type="http://schemas.openxmlformats.org/officeDocument/2006/relationships/chart" Target="../charts/chart160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2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3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5.xml"/><Relationship Id="rId2" Type="http://schemas.openxmlformats.org/officeDocument/2006/relationships/chart" Target="../charts/chart164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7.xml"/><Relationship Id="rId2" Type="http://schemas.openxmlformats.org/officeDocument/2006/relationships/chart" Target="../charts/chart166.xm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9.xml"/><Relationship Id="rId2" Type="http://schemas.openxmlformats.org/officeDocument/2006/relationships/chart" Target="../charts/chart168.xm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0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1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2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3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4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6.xml"/><Relationship Id="rId2" Type="http://schemas.openxmlformats.org/officeDocument/2006/relationships/chart" Target="../charts/chart175.xml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8.xml"/><Relationship Id="rId2" Type="http://schemas.openxmlformats.org/officeDocument/2006/relationships/chart" Target="../charts/chart177.xml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0.xml"/><Relationship Id="rId2" Type="http://schemas.openxmlformats.org/officeDocument/2006/relationships/chart" Target="../charts/chart179.xml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2.xml"/><Relationship Id="rId2" Type="http://schemas.openxmlformats.org/officeDocument/2006/relationships/chart" Target="../charts/chart181.xml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4.xml"/><Relationship Id="rId2" Type="http://schemas.openxmlformats.org/officeDocument/2006/relationships/chart" Target="../charts/chart183.xml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6.xml"/><Relationship Id="rId2" Type="http://schemas.openxmlformats.org/officeDocument/2006/relationships/chart" Target="../charts/chart185.xm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8.xml"/><Relationship Id="rId2" Type="http://schemas.openxmlformats.org/officeDocument/2006/relationships/chart" Target="../charts/chart187.xml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0.xml"/><Relationship Id="rId2" Type="http://schemas.openxmlformats.org/officeDocument/2006/relationships/chart" Target="../charts/chart189.xml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2.xml"/><Relationship Id="rId2" Type="http://schemas.openxmlformats.org/officeDocument/2006/relationships/chart" Target="../charts/chart191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4.xml"/><Relationship Id="rId2" Type="http://schemas.openxmlformats.org/officeDocument/2006/relationships/chart" Target="../charts/chart193.xml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6.xml"/><Relationship Id="rId2" Type="http://schemas.openxmlformats.org/officeDocument/2006/relationships/chart" Target="../charts/chart195.xml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8.xml"/><Relationship Id="rId2" Type="http://schemas.openxmlformats.org/officeDocument/2006/relationships/chart" Target="../charts/chart197.xml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0.xml"/><Relationship Id="rId2" Type="http://schemas.openxmlformats.org/officeDocument/2006/relationships/chart" Target="../charts/chart199.xml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2.xml"/><Relationship Id="rId2" Type="http://schemas.openxmlformats.org/officeDocument/2006/relationships/chart" Target="../charts/chart201.xml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3.xml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4.xml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6.xml"/><Relationship Id="rId2" Type="http://schemas.openxmlformats.org/officeDocument/2006/relationships/chart" Target="../charts/chart205.xml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8.xml"/><Relationship Id="rId2" Type="http://schemas.openxmlformats.org/officeDocument/2006/relationships/chart" Target="../charts/chart20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09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1.xml"/><Relationship Id="rId2" Type="http://schemas.openxmlformats.org/officeDocument/2006/relationships/chart" Target="../charts/chart210.xml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3.xml"/><Relationship Id="rId2" Type="http://schemas.openxmlformats.org/officeDocument/2006/relationships/chart" Target="../charts/chart212.xml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5.xml"/><Relationship Id="rId2" Type="http://schemas.openxmlformats.org/officeDocument/2006/relationships/chart" Target="../charts/chart214.xml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7.xml"/><Relationship Id="rId2" Type="http://schemas.openxmlformats.org/officeDocument/2006/relationships/chart" Target="../charts/chart216.xml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9.xml"/><Relationship Id="rId2" Type="http://schemas.openxmlformats.org/officeDocument/2006/relationships/chart" Target="../charts/chart218.xml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1.xml"/><Relationship Id="rId2" Type="http://schemas.openxmlformats.org/officeDocument/2006/relationships/chart" Target="../charts/chart220.xml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3.xml"/><Relationship Id="rId2" Type="http://schemas.openxmlformats.org/officeDocument/2006/relationships/chart" Target="../charts/chart222.xml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5.xml"/><Relationship Id="rId2" Type="http://schemas.openxmlformats.org/officeDocument/2006/relationships/chart" Target="../charts/chart224.xml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6.xml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7.xml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8.xml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0.xml"/><Relationship Id="rId2" Type="http://schemas.openxmlformats.org/officeDocument/2006/relationships/chart" Target="../charts/chart229.xml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1.xml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2.xml"/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3.xml"/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4.xml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5.xml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>
          <a:xfrm>
            <a:off x="539552" y="1556792"/>
            <a:ext cx="84582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ko-KR" altLang="en-US" b="1" dirty="0" smtClean="0"/>
              <a:t>인천광역시 서구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ko-KR" altLang="en-US" b="1" dirty="0" smtClean="0"/>
              <a:t>제 </a:t>
            </a:r>
            <a:r>
              <a:rPr lang="en-US" altLang="ko-KR" b="1" dirty="0" smtClean="0"/>
              <a:t>3</a:t>
            </a:r>
            <a:r>
              <a:rPr lang="ko-KR" altLang="en-US" b="1" dirty="0" smtClean="0"/>
              <a:t>기 지역사회복지계획 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ko-KR" altLang="en-US" b="1" dirty="0" smtClean="0"/>
              <a:t> 중간보고</a:t>
            </a:r>
            <a:endParaRPr lang="ko-KR" altLang="en-US" b="1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>
          <a:xfrm>
            <a:off x="2411760" y="5229200"/>
            <a:ext cx="4680520" cy="753198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               </a:t>
            </a:r>
            <a:r>
              <a:rPr lang="ko-KR" altLang="en-US" b="1" dirty="0" smtClean="0"/>
              <a:t>서정대학교 </a:t>
            </a:r>
            <a:r>
              <a:rPr lang="ko-KR" altLang="en-US" b="1" dirty="0" err="1" smtClean="0"/>
              <a:t>산학협력단</a:t>
            </a:r>
            <a:endParaRPr lang="ko-KR" alt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419872" y="4221088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/>
              <a:t>2014. 9</a:t>
            </a:r>
            <a:r>
              <a:rPr lang="en-US" altLang="ko-KR" sz="2000" dirty="0" smtClean="0"/>
              <a:t>. 2.</a:t>
            </a:r>
            <a:endParaRPr lang="ko-KR" altLang="en-US" sz="2000" dirty="0"/>
          </a:p>
        </p:txBody>
      </p:sp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6865" name="_x180469200" descr="EMB000030b83b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5157192"/>
            <a:ext cx="671513" cy="6651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>
            <a:off x="2195736" y="1844824"/>
            <a:ext cx="694826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" name="직선 연결선 3"/>
          <p:cNvCxnSpPr/>
          <p:nvPr/>
        </p:nvCxnSpPr>
        <p:spPr>
          <a:xfrm>
            <a:off x="2195736" y="1889673"/>
            <a:ext cx="69482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123728" y="1268760"/>
            <a:ext cx="38747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 smtClean="0"/>
              <a:t>Table of Contents</a:t>
            </a:r>
            <a:endParaRPr lang="ko-KR" altLang="en-US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051720" y="2041983"/>
            <a:ext cx="453650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000" b="1" i="1" dirty="0" smtClean="0">
                <a:solidFill>
                  <a:schemeClr val="bg1"/>
                </a:solidFill>
              </a:rPr>
              <a:t>Ⅰ. </a:t>
            </a:r>
            <a:r>
              <a:rPr lang="ko-KR" altLang="en-US" sz="2000" b="1" i="1" dirty="0" smtClean="0">
                <a:solidFill>
                  <a:schemeClr val="bg1"/>
                </a:solidFill>
              </a:rPr>
              <a:t>지역사회복지계획의 개요</a:t>
            </a:r>
          </a:p>
          <a:p>
            <a:pPr>
              <a:lnSpc>
                <a:spcPct val="200000"/>
              </a:lnSpc>
            </a:pPr>
            <a:r>
              <a:rPr lang="en-US" altLang="ko-KR" sz="2000" b="1" i="1" dirty="0" smtClean="0">
                <a:solidFill>
                  <a:schemeClr val="bg1"/>
                </a:solidFill>
              </a:rPr>
              <a:t>Ⅱ. </a:t>
            </a:r>
            <a:r>
              <a:rPr lang="ko-KR" altLang="en-US" sz="2000" b="1" i="1" dirty="0" smtClean="0">
                <a:solidFill>
                  <a:schemeClr val="bg1"/>
                </a:solidFill>
              </a:rPr>
              <a:t>지역일반 현황분석</a:t>
            </a:r>
            <a:endParaRPr lang="en-US" altLang="ko-KR" sz="2000" b="1" i="1" dirty="0" smtClean="0">
              <a:solidFill>
                <a:schemeClr val="bg1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2000" b="1" i="1" dirty="0" smtClean="0">
                <a:solidFill>
                  <a:schemeClr val="bg1"/>
                </a:solidFill>
              </a:rPr>
              <a:t>Ⅲ. </a:t>
            </a:r>
            <a:r>
              <a:rPr lang="ko-KR" altLang="en-US" sz="2000" b="1" i="1" dirty="0" smtClean="0">
                <a:solidFill>
                  <a:schemeClr val="bg1"/>
                </a:solidFill>
              </a:rPr>
              <a:t>복지욕구 조사 계획 및 내용</a:t>
            </a:r>
            <a:endParaRPr lang="en-US" altLang="ko-KR" sz="2000" b="1" i="1" dirty="0" smtClean="0">
              <a:solidFill>
                <a:schemeClr val="bg1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2000" b="1" i="1" dirty="0" smtClean="0">
                <a:solidFill>
                  <a:schemeClr val="bg1"/>
                </a:solidFill>
              </a:rPr>
              <a:t>Ⅳ. </a:t>
            </a:r>
            <a:r>
              <a:rPr lang="ko-KR" altLang="en-US" sz="2000" b="1" i="1" dirty="0" smtClean="0">
                <a:solidFill>
                  <a:schemeClr val="bg1"/>
                </a:solidFill>
              </a:rPr>
              <a:t>복지욕구조사 결과</a:t>
            </a:r>
            <a:endParaRPr lang="en-US" altLang="ko-KR" sz="2000" b="1" i="1" dirty="0" smtClean="0">
              <a:solidFill>
                <a:schemeClr val="bg1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2000" b="1" i="1" dirty="0" smtClean="0">
                <a:solidFill>
                  <a:schemeClr val="bg1"/>
                </a:solidFill>
              </a:rPr>
              <a:t>Ⅴ. </a:t>
            </a:r>
            <a:r>
              <a:rPr lang="ko-KR" altLang="en-US" sz="2000" b="1" i="1" dirty="0" smtClean="0">
                <a:solidFill>
                  <a:schemeClr val="bg1"/>
                </a:solidFill>
              </a:rPr>
              <a:t>복지자원 현황</a:t>
            </a:r>
            <a:endParaRPr lang="en-US" altLang="ko-KR" sz="2000" b="1" i="1" dirty="0" smtClean="0">
              <a:solidFill>
                <a:schemeClr val="bg1"/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sz="2000" b="1" i="1" dirty="0" smtClean="0">
                <a:solidFill>
                  <a:schemeClr val="bg1"/>
                </a:solidFill>
              </a:rPr>
              <a:t>Ⅵ. </a:t>
            </a:r>
            <a:r>
              <a:rPr lang="ko-KR" altLang="en-US" sz="2000" b="1" i="1" dirty="0" smtClean="0">
                <a:solidFill>
                  <a:schemeClr val="bg1"/>
                </a:solidFill>
              </a:rPr>
              <a:t>전문가집단 면접조사</a:t>
            </a:r>
            <a:r>
              <a:rPr lang="en-US" altLang="ko-KR" sz="2000" b="1" i="1" dirty="0" smtClean="0">
                <a:solidFill>
                  <a:schemeClr val="bg1"/>
                </a:solidFill>
              </a:rPr>
              <a:t>(FGI)</a:t>
            </a:r>
          </a:p>
          <a:p>
            <a:pPr>
              <a:lnSpc>
                <a:spcPct val="200000"/>
              </a:lnSpc>
            </a:pPr>
            <a:r>
              <a:rPr lang="en-US" altLang="ko-KR" sz="2000" b="1" i="1" dirty="0" smtClean="0">
                <a:solidFill>
                  <a:schemeClr val="bg1"/>
                </a:solidFill>
              </a:rPr>
              <a:t>Ⅶ. </a:t>
            </a:r>
            <a:r>
              <a:rPr lang="ko-KR" altLang="en-US" sz="2000" b="1" i="1" dirty="0" smtClean="0">
                <a:solidFill>
                  <a:schemeClr val="bg1"/>
                </a:solidFill>
              </a:rPr>
              <a:t>비전 및 세부사업</a:t>
            </a:r>
            <a:endParaRPr lang="ko-KR" altLang="en-US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2195736" y="2232023"/>
            <a:ext cx="694826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/>
        </p:nvCxnSpPr>
        <p:spPr>
          <a:xfrm>
            <a:off x="2195736" y="2276872"/>
            <a:ext cx="69482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051720" y="1628800"/>
            <a:ext cx="4841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Ⅰ. </a:t>
            </a:r>
            <a:r>
              <a:rPr lang="ko-KR" altLang="en-US" sz="2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지역사회복지계획의 개요</a:t>
            </a:r>
            <a:endParaRPr lang="ko-KR" altLang="en-US" sz="28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7744" y="2492896"/>
            <a:ext cx="42484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b="1" i="1" dirty="0" smtClean="0"/>
              <a:t>1. </a:t>
            </a:r>
            <a:r>
              <a:rPr lang="ko-KR" altLang="en-US" b="1" i="1" dirty="0" smtClean="0"/>
              <a:t>계획의 목적 및 수립방향</a:t>
            </a:r>
          </a:p>
          <a:p>
            <a:pPr>
              <a:lnSpc>
                <a:spcPct val="250000"/>
              </a:lnSpc>
            </a:pPr>
            <a:r>
              <a:rPr lang="en-US" altLang="ko-KR" b="1" i="1" dirty="0" smtClean="0"/>
              <a:t>2. </a:t>
            </a:r>
            <a:r>
              <a:rPr lang="ko-KR" altLang="en-US" b="1" i="1" dirty="0" smtClean="0"/>
              <a:t>지역사회복지계획 개요</a:t>
            </a:r>
            <a:endParaRPr lang="en-US" altLang="ko-KR" b="1" i="1" dirty="0" smtClean="0"/>
          </a:p>
          <a:p>
            <a:pPr>
              <a:lnSpc>
                <a:spcPct val="250000"/>
              </a:lnSpc>
            </a:pPr>
            <a:r>
              <a:rPr lang="en-US" altLang="ko-KR" b="1" i="1" dirty="0" smtClean="0"/>
              <a:t>3. </a:t>
            </a:r>
            <a:r>
              <a:rPr lang="ko-KR" altLang="en-US" b="1" i="1" dirty="0" smtClean="0"/>
              <a:t>계획의 구성내용 및 수립 시 유의사항</a:t>
            </a:r>
            <a:endParaRPr lang="en-US" altLang="ko-KR" b="1" i="1" dirty="0" smtClean="0"/>
          </a:p>
          <a:p>
            <a:pPr>
              <a:lnSpc>
                <a:spcPct val="250000"/>
              </a:lnSpc>
            </a:pPr>
            <a:r>
              <a:rPr lang="en-US" altLang="ko-KR" b="1" i="1" dirty="0" smtClean="0"/>
              <a:t>4. </a:t>
            </a:r>
            <a:r>
              <a:rPr lang="ko-KR" altLang="en-US" b="1" i="1" dirty="0" smtClean="0"/>
              <a:t>추진절차 및 일정</a:t>
            </a:r>
          </a:p>
          <a:p>
            <a:pPr>
              <a:lnSpc>
                <a:spcPct val="200000"/>
              </a:lnSpc>
            </a:pPr>
            <a:endParaRPr lang="ko-KR" altLang="en-US" b="1" dirty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지역사회복지계획의 개요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2177416"/>
            <a:ext cx="8229600" cy="434792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en-US" altLang="ko-KR" sz="1500" b="1" dirty="0" smtClean="0"/>
          </a:p>
          <a:p>
            <a:pPr>
              <a:lnSpc>
                <a:spcPct val="220000"/>
              </a:lnSpc>
              <a:buNone/>
            </a:pPr>
            <a:r>
              <a:rPr lang="en-US" altLang="ko-KR" sz="2100" b="1" dirty="0" smtClean="0">
                <a:latin typeface="맑은 고딕" pitchFamily="50" charset="-127"/>
                <a:ea typeface="맑은 고딕" pitchFamily="50" charset="-127"/>
              </a:rPr>
              <a:t>·  </a:t>
            </a:r>
            <a:r>
              <a:rPr lang="ko-KR" altLang="en-US" sz="2100" b="1" dirty="0" smtClean="0">
                <a:latin typeface="맑은 고딕" pitchFamily="50" charset="-127"/>
                <a:ea typeface="맑은 고딕" pitchFamily="50" charset="-127"/>
              </a:rPr>
              <a:t>지역사회복지계획은 지역사회 차원에서 사회복지에 관한 </a:t>
            </a:r>
            <a:r>
              <a:rPr lang="ko-KR" altLang="en-US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전략계획</a:t>
            </a:r>
            <a:r>
              <a:rPr lang="en-US" altLang="ko-KR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(strategy plan)</a:t>
            </a:r>
          </a:p>
          <a:p>
            <a:pPr>
              <a:lnSpc>
                <a:spcPct val="220000"/>
              </a:lnSpc>
              <a:buNone/>
            </a:pPr>
            <a:r>
              <a:rPr lang="en-US" altLang="ko-KR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이며</a:t>
            </a:r>
            <a:r>
              <a:rPr lang="en-US" altLang="ko-KR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동시에 실행계획</a:t>
            </a:r>
            <a:r>
              <a:rPr lang="en-US" altLang="ko-KR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(action plan)</a:t>
            </a:r>
            <a:r>
              <a:rPr lang="ko-KR" altLang="en-US" sz="2100" b="1" dirty="0" smtClean="0">
                <a:latin typeface="맑은 고딕" pitchFamily="50" charset="-127"/>
                <a:ea typeface="맑은 고딕" pitchFamily="50" charset="-127"/>
              </a:rPr>
              <a:t>으로서 궁극적으로</a:t>
            </a:r>
            <a:r>
              <a:rPr lang="en-US" altLang="ko-KR" sz="2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100" b="1" dirty="0" smtClean="0">
                <a:latin typeface="맑은 고딕" pitchFamily="50" charset="-127"/>
                <a:ea typeface="맑은 고딕" pitchFamily="50" charset="-127"/>
              </a:rPr>
              <a:t>구체적인 사업의 실천을 목</a:t>
            </a:r>
            <a:endParaRPr lang="en-US" altLang="ko-KR" sz="21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20000"/>
              </a:lnSpc>
              <a:buNone/>
            </a:pPr>
            <a:r>
              <a:rPr lang="en-US" altLang="ko-KR" sz="21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2100" b="1" dirty="0" smtClean="0">
                <a:latin typeface="맑은 고딕" pitchFamily="50" charset="-127"/>
                <a:ea typeface="맑은 고딕" pitchFamily="50" charset="-127"/>
              </a:rPr>
              <a:t>적으로 함</a:t>
            </a:r>
            <a:r>
              <a:rPr lang="en-US" altLang="ko-KR" sz="21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220000"/>
              </a:lnSpc>
              <a:buNone/>
            </a:pPr>
            <a:r>
              <a:rPr lang="en-US" altLang="ko-KR" sz="2100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2100" b="1" dirty="0" smtClean="0">
                <a:latin typeface="맑은 고딕" pitchFamily="50" charset="-127"/>
                <a:ea typeface="맑은 고딕" pitchFamily="50" charset="-127"/>
              </a:rPr>
              <a:t>  지역사회복지계획의 </a:t>
            </a:r>
            <a:r>
              <a:rPr lang="ko-KR" altLang="en-US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비전과 전략목표를 설정하고</a:t>
            </a:r>
            <a:r>
              <a:rPr lang="en-US" altLang="ko-KR" sz="21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100" b="1" dirty="0" smtClean="0">
                <a:latin typeface="맑은 고딕" pitchFamily="50" charset="-127"/>
                <a:ea typeface="맑은 고딕" pitchFamily="50" charset="-127"/>
              </a:rPr>
              <a:t>지역의 우선순위에 </a:t>
            </a:r>
            <a:r>
              <a:rPr lang="ko-KR" altLang="en-US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따라 핵심과제</a:t>
            </a:r>
            <a:endParaRPr lang="en-US" altLang="ko-KR" sz="21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20000"/>
              </a:lnSpc>
              <a:buNone/>
            </a:pPr>
            <a:r>
              <a:rPr lang="en-US" altLang="ko-KR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세부사업을 선정</a:t>
            </a:r>
            <a:r>
              <a:rPr lang="ko-KR" altLang="en-US" sz="2100" b="1" dirty="0" smtClean="0">
                <a:latin typeface="맑은 고딕" pitchFamily="50" charset="-127"/>
                <a:ea typeface="맑은 고딕" pitchFamily="50" charset="-127"/>
              </a:rPr>
              <a:t>함으로써 계획의 </a:t>
            </a:r>
            <a:r>
              <a:rPr lang="ko-KR" altLang="en-US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체계성과 일관성</a:t>
            </a:r>
            <a:r>
              <a:rPr lang="ko-KR" altLang="en-US" sz="2100" b="1" dirty="0" smtClean="0">
                <a:latin typeface="맑은 고딕" pitchFamily="50" charset="-127"/>
                <a:ea typeface="맑은 고딕" pitchFamily="50" charset="-127"/>
              </a:rPr>
              <a:t>을 중시 </a:t>
            </a:r>
            <a:endParaRPr lang="en-US" altLang="ko-KR" sz="21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20000"/>
              </a:lnSpc>
              <a:buNone/>
            </a:pPr>
            <a:r>
              <a:rPr lang="en-US" altLang="ko-KR" sz="2100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2100" b="1" dirty="0" smtClean="0">
                <a:latin typeface="맑은 고딕" pitchFamily="50" charset="-127"/>
                <a:ea typeface="맑은 고딕" pitchFamily="50" charset="-127"/>
              </a:rPr>
              <a:t>  또한 핵심과제와 세부사업의 내용이 구체적이고</a:t>
            </a:r>
            <a:r>
              <a:rPr lang="en-US" altLang="ko-KR" sz="21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100" b="1" dirty="0" smtClean="0">
                <a:latin typeface="맑은 고딕" pitchFamily="50" charset="-127"/>
                <a:ea typeface="맑은 고딕" pitchFamily="50" charset="-127"/>
              </a:rPr>
              <a:t>목표달성을 위한 </a:t>
            </a:r>
            <a:r>
              <a:rPr lang="ko-KR" altLang="en-US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실천방안</a:t>
            </a:r>
            <a:r>
              <a:rPr lang="en-US" altLang="ko-KR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추진</a:t>
            </a:r>
            <a:endParaRPr lang="en-US" altLang="ko-KR" sz="21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20000"/>
              </a:lnSpc>
              <a:buNone/>
            </a:pPr>
            <a:r>
              <a:rPr lang="en-US" altLang="ko-KR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체계</a:t>
            </a:r>
            <a:r>
              <a:rPr lang="en-US" altLang="ko-KR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및 인력</a:t>
            </a:r>
            <a:r>
              <a:rPr lang="en-US" altLang="ko-KR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․</a:t>
            </a:r>
            <a:r>
              <a:rPr lang="ko-KR" altLang="en-US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재정계획</a:t>
            </a:r>
            <a:r>
              <a:rPr lang="ko-KR" altLang="en-US" sz="2100" b="1" dirty="0" smtClean="0">
                <a:latin typeface="맑은 고딕" pitchFamily="50" charset="-127"/>
                <a:ea typeface="맑은 고딕" pitchFamily="50" charset="-127"/>
              </a:rPr>
              <a:t>을 포함하는 </a:t>
            </a:r>
            <a:r>
              <a:rPr lang="ko-KR" altLang="en-US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실천계획의 성격</a:t>
            </a:r>
            <a:r>
              <a:rPr lang="ko-KR" altLang="en-US" sz="2100" b="1" dirty="0" smtClean="0">
                <a:latin typeface="맑은 고딕" pitchFamily="50" charset="-127"/>
                <a:ea typeface="맑은 고딕" pitchFamily="50" charset="-127"/>
              </a:rPr>
              <a:t>을 지향 </a:t>
            </a:r>
          </a:p>
          <a:p>
            <a:pPr>
              <a:lnSpc>
                <a:spcPct val="220000"/>
              </a:lnSpc>
              <a:buNone/>
            </a:pPr>
            <a:r>
              <a:rPr lang="en-US" altLang="ko-KR" sz="2100" b="1" dirty="0" smtClean="0">
                <a:latin typeface="맑은 고딕" pitchFamily="50" charset="-127"/>
                <a:ea typeface="맑은 고딕" pitchFamily="50" charset="-127"/>
              </a:rPr>
              <a:t>· </a:t>
            </a:r>
            <a:r>
              <a:rPr lang="ko-KR" altLang="en-US" sz="2100" b="1" dirty="0" smtClean="0">
                <a:latin typeface="맑은 고딕" pitchFamily="50" charset="-127"/>
                <a:ea typeface="맑은 고딕" pitchFamily="50" charset="-127"/>
              </a:rPr>
              <a:t>계획의 수립과 집행은 </a:t>
            </a:r>
            <a:r>
              <a:rPr lang="ko-KR" altLang="en-US" sz="2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지역의 여러 주체들이 관여</a:t>
            </a:r>
            <a:r>
              <a:rPr lang="ko-KR" altLang="en-US" sz="2100" b="1" dirty="0" smtClean="0">
                <a:latin typeface="맑은 고딕" pitchFamily="50" charset="-127"/>
                <a:ea typeface="맑은 고딕" pitchFamily="50" charset="-127"/>
              </a:rPr>
              <a:t>하고 논의하는 구도에서 진행 </a:t>
            </a:r>
          </a:p>
          <a:p>
            <a:pPr>
              <a:lnSpc>
                <a:spcPct val="150000"/>
              </a:lnSpc>
              <a:buNone/>
            </a:pPr>
            <a:endParaRPr lang="en-US" altLang="ko-KR" sz="15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endParaRPr lang="ko-KR" altLang="en-US" sz="15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6653" y="89337"/>
            <a:ext cx="7489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r>
              <a:rPr lang="en-US" altLang="ko-KR" sz="4400" b="1" dirty="0" smtClean="0">
                <a:latin typeface="바탕체" pitchFamily="17" charset="-127"/>
                <a:ea typeface="바탕체" pitchFamily="17" charset="-127"/>
              </a:rPr>
              <a:t>Ⅰ</a:t>
            </a:r>
            <a:endParaRPr lang="ko-KR" altLang="en-US" sz="4400" b="1" dirty="0">
              <a:latin typeface="바탕체" pitchFamily="17" charset="-127"/>
              <a:ea typeface="바탕체" pitchFamily="17" charset="-127"/>
            </a:endParaRPr>
          </a:p>
          <a:p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268760"/>
            <a:ext cx="3251211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 smtClean="0">
                <a:latin typeface="+mj-ea"/>
                <a:ea typeface="+mj-ea"/>
              </a:rPr>
              <a:t>1. </a:t>
            </a:r>
            <a:r>
              <a:rPr lang="ko-KR" altLang="en-US" sz="1900" b="1" dirty="0" smtClean="0">
                <a:latin typeface="+mj-ea"/>
                <a:ea typeface="+mj-ea"/>
              </a:rPr>
              <a:t>계획의 목적 및 수립 방향</a:t>
            </a:r>
            <a:endParaRPr lang="ko-KR" altLang="en-US" sz="1900" b="1" dirty="0"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83568" y="1916832"/>
            <a:ext cx="4176464" cy="50405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 w="31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latin typeface="+mj-ea"/>
                <a:ea typeface="+mj-ea"/>
              </a:rPr>
              <a:t>계획의 목적 및 수립 방향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지역사회복지계획의 개요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53" y="89337"/>
            <a:ext cx="7489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r>
              <a:rPr lang="en-US" altLang="ko-KR" sz="4400" b="1" dirty="0" smtClean="0">
                <a:latin typeface="바탕체" pitchFamily="17" charset="-127"/>
                <a:ea typeface="바탕체" pitchFamily="17" charset="-127"/>
              </a:rPr>
              <a:t>Ⅰ</a:t>
            </a:r>
            <a:endParaRPr lang="ko-KR" altLang="en-US" sz="4400" b="1" dirty="0" smtClean="0">
              <a:latin typeface="바탕체" pitchFamily="17" charset="-127"/>
              <a:ea typeface="바탕체" pitchFamily="17" charset="-127"/>
            </a:endParaRPr>
          </a:p>
          <a:p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268760"/>
            <a:ext cx="2996333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>
                <a:latin typeface="+mj-ea"/>
                <a:ea typeface="+mj-ea"/>
              </a:rPr>
              <a:t>2</a:t>
            </a:r>
            <a:r>
              <a:rPr lang="en-US" altLang="ko-KR" sz="1900" b="1" dirty="0" smtClean="0">
                <a:latin typeface="+mj-ea"/>
                <a:ea typeface="+mj-ea"/>
              </a:rPr>
              <a:t>. </a:t>
            </a:r>
            <a:r>
              <a:rPr lang="ko-KR" altLang="en-US" sz="1900" b="1" dirty="0" smtClean="0">
                <a:latin typeface="+mj-ea"/>
                <a:ea typeface="+mj-ea"/>
              </a:rPr>
              <a:t>지역사회복지계획 개요</a:t>
            </a:r>
            <a:endParaRPr lang="ko-KR" altLang="en-US" sz="1900" b="1" dirty="0">
              <a:latin typeface="+mj-ea"/>
              <a:ea typeface="+mj-ea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755577" y="1772816"/>
          <a:ext cx="7704855" cy="47818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7"/>
                <a:gridCol w="3816424"/>
                <a:gridCol w="2016224"/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구 분</a:t>
                      </a:r>
                      <a:endParaRPr lang="ko-KR" altLang="en-US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주요 내용</a:t>
                      </a:r>
                      <a:endParaRPr lang="ko-KR" altLang="en-US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비 고</a:t>
                      </a:r>
                      <a:endParaRPr lang="ko-KR" altLang="en-US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7200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계획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안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의 작성 주체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•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1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시도 </a:t>
                      </a:r>
                      <a:r>
                        <a:rPr lang="en-US" altLang="ko-KR" sz="11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1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해당부서</a:t>
                      </a:r>
                      <a:r>
                        <a:rPr lang="en-US" altLang="ko-KR" sz="11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,  </a:t>
                      </a:r>
                      <a:r>
                        <a:rPr lang="ko-KR" altLang="en-US" sz="1100" b="1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사회복지위원회</a:t>
                      </a:r>
                      <a:endParaRPr lang="en-US" altLang="ko-KR" sz="1100" b="1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•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ko-KR" altLang="en-US" sz="1100" b="1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시군구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해당부서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지역사회복지협의체</a:t>
                      </a:r>
                    </a:p>
                    <a:p>
                      <a:pPr algn="l" latinLnBrk="1"/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•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  (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외부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전문기관 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: 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욕구조사 등 </a:t>
                      </a:r>
                      <a:r>
                        <a:rPr lang="ko-KR" altLang="en-US" sz="1100" b="1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일부사안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계획수립책임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•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.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도지사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 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군 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구청장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계획의 방향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•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통합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참여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협력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계획수립원칙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•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지역성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과학성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일관성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100" b="1" kern="1200" baseline="0" dirty="0" err="1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실천성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계획수립일정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• 2013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 하반기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계획 수립을 위한 사전준비 </a:t>
                      </a:r>
                    </a:p>
                    <a:p>
                      <a:pPr algn="l"/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• 2014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 상반기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지역사회복지조사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계획 수립 </a:t>
                      </a:r>
                    </a:p>
                    <a:p>
                      <a:pPr algn="l"/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• 2014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 중반기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계획 구체화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의견 수렴 및 심의 </a:t>
                      </a:r>
                    </a:p>
                    <a:p>
                      <a:pPr algn="l"/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• 2014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 하반기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시도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․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보건복지부 제출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계획 수정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여건에 따라 일정 조정 가능 </a:t>
                      </a:r>
                    </a:p>
                    <a:p>
                      <a:pPr algn="ctr"/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     제출일자 준수 </a:t>
                      </a:r>
                      <a:r>
                        <a:rPr kumimoji="0" lang="ko-KR" altLang="en-US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 anchor="ctr"/>
                </a:tc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계획적용기간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• 2015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 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월 － 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2018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 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12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월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(4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계획수립 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제출 절차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•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계획수립준비 → 욕구 및 자원조사 → 복지 계획안 마련 → 의견 수렴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공고 등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 →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심의 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확정 → 제출 → 권고</a:t>
                      </a:r>
                      <a:endParaRPr kumimoji="0" lang="en-US" altLang="ko-KR" sz="1100" b="1" kern="1200" baseline="0" dirty="0" smtClean="0">
                        <a:solidFill>
                          <a:schemeClr val="dk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algn="l"/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조정사항 반영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/>
                </a:tc>
              </a:tr>
              <a:tr h="5040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계획 평가 및 공표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•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보건복지부장관이 정하는 평가기준 근거 </a:t>
                      </a:r>
                    </a:p>
                    <a:p>
                      <a:pPr algn="l"/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•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평가결과는 계획 보고서에 반영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사회복지사업법 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15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조의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6,</a:t>
                      </a:r>
                    </a:p>
                    <a:p>
                      <a:pPr algn="ctr"/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     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시행령 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7</a:t>
                      </a:r>
                      <a:r>
                        <a:rPr kumimoji="0" lang="ko-KR" altLang="en-US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조의 </a:t>
                      </a:r>
                      <a:r>
                        <a:rPr kumimoji="0" lang="en-US" altLang="ko-KR" sz="11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4 </a:t>
                      </a:r>
                      <a:r>
                        <a:rPr kumimoji="0" lang="en-US" altLang="ko-KR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지역사회복지계획의 개요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53" y="89337"/>
            <a:ext cx="7489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r>
              <a:rPr lang="en-US" altLang="ko-KR" sz="4400" b="1" dirty="0" smtClean="0">
                <a:latin typeface="바탕체" pitchFamily="17" charset="-127"/>
                <a:ea typeface="바탕체" pitchFamily="17" charset="-127"/>
              </a:rPr>
              <a:t>Ⅰ</a:t>
            </a:r>
            <a:endParaRPr lang="ko-KR" altLang="en-US" sz="4400" b="1" dirty="0" smtClean="0">
              <a:latin typeface="바탕체" pitchFamily="17" charset="-127"/>
              <a:ea typeface="바탕체" pitchFamily="17" charset="-127"/>
            </a:endParaRPr>
          </a:p>
          <a:p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268760"/>
            <a:ext cx="4554452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 smtClean="0">
                <a:latin typeface="+mj-ea"/>
                <a:ea typeface="+mj-ea"/>
              </a:rPr>
              <a:t>3. </a:t>
            </a:r>
            <a:r>
              <a:rPr lang="ko-KR" altLang="en-US" sz="1900" b="1" dirty="0" smtClean="0">
                <a:latin typeface="+mj-ea"/>
                <a:ea typeface="+mj-ea"/>
              </a:rPr>
              <a:t>계획의 구성 내용 및 </a:t>
            </a:r>
            <a:r>
              <a:rPr lang="ko-KR" altLang="en-US" sz="1900" b="1" dirty="0" err="1" smtClean="0">
                <a:latin typeface="+mj-ea"/>
                <a:ea typeface="+mj-ea"/>
              </a:rPr>
              <a:t>수립시</a:t>
            </a:r>
            <a:r>
              <a:rPr lang="ko-KR" altLang="en-US" sz="1900" b="1" dirty="0" smtClean="0">
                <a:latin typeface="+mj-ea"/>
                <a:ea typeface="+mj-ea"/>
              </a:rPr>
              <a:t> 유의사항</a:t>
            </a:r>
            <a:endParaRPr lang="ko-KR" altLang="en-US" sz="1900" b="1" dirty="0">
              <a:latin typeface="+mj-ea"/>
              <a:ea typeface="+mj-ea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539552" y="1844824"/>
          <a:ext cx="7992888" cy="4375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1980220"/>
                <a:gridCol w="1980220"/>
                <a:gridCol w="2088232"/>
              </a:tblGrid>
              <a:tr h="5040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구 분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주요 내용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비 고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131503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계획의 구성내용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수요의 측정 및 전망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복지자원의 조달</a:t>
                      </a:r>
                      <a:r>
                        <a:rPr kumimoji="0" lang="en-US" altLang="ko-KR" sz="1200" b="1" kern="1200" baseline="0" dirty="0" smtClean="0"/>
                        <a:t>․</a:t>
                      </a:r>
                      <a:r>
                        <a:rPr kumimoji="0" lang="ko-KR" altLang="en-US" sz="1200" b="1" kern="1200" baseline="0" dirty="0" smtClean="0"/>
                        <a:t>관리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서비스 연계제공 방안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기타사항 </a:t>
                      </a:r>
                      <a:endParaRPr kumimoji="0" lang="ko-KR" altLang="en-US" sz="1200" b="1" kern="1200" baseline="0" dirty="0" smtClean="0">
                        <a:solidFill>
                          <a:schemeClr val="dk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공급</a:t>
                      </a:r>
                      <a:r>
                        <a:rPr kumimoji="0" lang="en-US" altLang="ko-KR" sz="1200" b="1" kern="1200" baseline="0" dirty="0" smtClean="0"/>
                        <a:t>(</a:t>
                      </a:r>
                      <a:r>
                        <a:rPr kumimoji="0" lang="ko-KR" altLang="en-US" sz="1200" b="1" kern="1200" baseline="0" dirty="0" smtClean="0"/>
                        <a:t>장 </a:t>
                      </a:r>
                      <a:r>
                        <a:rPr kumimoji="0" lang="en-US" altLang="ko-KR" sz="1200" b="1" kern="1200" baseline="0" dirty="0" smtClean="0"/>
                        <a:t>· </a:t>
                      </a:r>
                      <a:r>
                        <a:rPr kumimoji="0" lang="ko-KR" altLang="en-US" sz="1200" b="1" kern="1200" baseline="0" dirty="0" smtClean="0"/>
                        <a:t>단기</a:t>
                      </a:r>
                      <a:r>
                        <a:rPr kumimoji="0" lang="en-US" altLang="ko-KR" sz="1200" b="1" kern="1200" baseline="0" dirty="0" smtClean="0"/>
                        <a:t>)</a:t>
                      </a:r>
                      <a:r>
                        <a:rPr kumimoji="0" lang="ko-KR" altLang="en-US" sz="1200" b="1" kern="1200" baseline="0" dirty="0" smtClean="0"/>
                        <a:t>대책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전달체계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주민참여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관련 통계 </a:t>
                      </a:r>
                      <a:endParaRPr kumimoji="0" lang="ko-KR" altLang="en-US" sz="1200" b="1" kern="1200" baseline="0" dirty="0" smtClean="0">
                        <a:solidFill>
                          <a:schemeClr val="dk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kumimoji="0" lang="ko-KR" altLang="en-US" sz="1200" b="1" kern="1200" baseline="0" dirty="0" smtClean="0"/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0" lang="ko-KR" altLang="en-US" sz="1200" b="1" kern="1200" baseline="0" dirty="0" smtClean="0"/>
                        <a:t>사회복지사업법 </a:t>
                      </a:r>
                      <a:r>
                        <a:rPr kumimoji="0" lang="en-US" altLang="ko-KR" sz="1200" b="1" kern="1200" baseline="0" dirty="0" smtClean="0"/>
                        <a:t>15</a:t>
                      </a:r>
                      <a:r>
                        <a:rPr kumimoji="0" lang="ko-KR" altLang="en-US" sz="1200" b="1" kern="1200" baseline="0" dirty="0" smtClean="0"/>
                        <a:t>조</a:t>
                      </a:r>
                      <a:r>
                        <a:rPr kumimoji="0" lang="en-US" altLang="ko-KR" sz="1200" b="1" kern="1200" baseline="0" dirty="0" smtClean="0"/>
                        <a:t>4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136815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계획 </a:t>
                      </a:r>
                      <a:r>
                        <a:rPr lang="ko-KR" altLang="en-US" sz="1200" b="1" dirty="0" err="1" smtClean="0"/>
                        <a:t>수립시</a:t>
                      </a:r>
                      <a:r>
                        <a:rPr lang="ko-KR" altLang="en-US" sz="1200" b="1" dirty="0" smtClean="0"/>
                        <a:t> 유의사항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국가시책에 부합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관련계획과의 일관성 유지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지역단위 전략계획</a:t>
                      </a:r>
                      <a:r>
                        <a:rPr kumimoji="0" lang="en-US" altLang="ko-KR" sz="1200" b="1" kern="1200" baseline="0" dirty="0" smtClean="0"/>
                        <a:t>, </a:t>
                      </a:r>
                      <a:r>
                        <a:rPr kumimoji="0" lang="ko-KR" altLang="en-US" sz="1200" b="1" kern="1200" baseline="0" dirty="0" smtClean="0"/>
                        <a:t>실행계획의 성격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지역의 특성이 반영된 핵심과제 중심으로 작성 </a:t>
                      </a:r>
                      <a:endParaRPr kumimoji="0" lang="ko-KR" altLang="en-US" sz="1200" b="1" kern="1200" baseline="0" dirty="0" smtClean="0">
                        <a:solidFill>
                          <a:schemeClr val="dk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kumimoji="0" lang="ko-KR" altLang="en-US" sz="1200" b="1" kern="1200" baseline="0" dirty="0" smtClean="0"/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kumimoji="0" lang="ko-KR" altLang="en-US" sz="1200" b="1" kern="1200" baseline="0" dirty="0" smtClean="0"/>
                        <a:t>사회복지사업법 </a:t>
                      </a:r>
                      <a:r>
                        <a:rPr kumimoji="0" lang="en-US" altLang="ko-KR" sz="1200" b="1" kern="1200" baseline="0" dirty="0" smtClean="0"/>
                        <a:t>15</a:t>
                      </a:r>
                      <a:r>
                        <a:rPr kumimoji="0" lang="ko-KR" altLang="en-US" sz="1200" b="1" kern="1200" baseline="0" dirty="0" smtClean="0"/>
                        <a:t>조의</a:t>
                      </a:r>
                      <a:r>
                        <a:rPr kumimoji="0" lang="en-US" altLang="ko-KR" sz="1200" b="1" kern="1200" baseline="0" dirty="0" smtClean="0"/>
                        <a:t>5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116865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계획 변경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변경사유 </a:t>
                      </a:r>
                      <a:r>
                        <a:rPr kumimoji="0" lang="en-US" altLang="ko-KR" sz="1200" b="1" kern="1200" baseline="0" dirty="0" smtClean="0"/>
                        <a:t>: </a:t>
                      </a:r>
                      <a:r>
                        <a:rPr kumimoji="0" lang="ko-KR" altLang="en-US" sz="1200" b="1" kern="1200" baseline="0" dirty="0" err="1" smtClean="0"/>
                        <a:t>예측치</a:t>
                      </a:r>
                      <a:r>
                        <a:rPr kumimoji="0" lang="ko-KR" altLang="en-US" sz="1200" b="1" kern="1200" baseline="0" dirty="0" smtClean="0"/>
                        <a:t> 못한 복지환경의 변화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변경절차 </a:t>
                      </a:r>
                      <a:r>
                        <a:rPr kumimoji="0" lang="en-US" altLang="ko-KR" sz="1200" b="1" kern="1200" baseline="0" dirty="0" smtClean="0"/>
                        <a:t>: </a:t>
                      </a:r>
                      <a:r>
                        <a:rPr kumimoji="0" lang="ko-KR" altLang="en-US" sz="1200" b="1" kern="1200" baseline="0" dirty="0" smtClean="0"/>
                        <a:t>지역사회복지협의체의 심의 거침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변경내용보고 </a:t>
                      </a:r>
                      <a:r>
                        <a:rPr kumimoji="0" lang="en-US" altLang="ko-KR" sz="1200" b="1" kern="1200" baseline="0" dirty="0" smtClean="0"/>
                        <a:t>: </a:t>
                      </a:r>
                      <a:r>
                        <a:rPr kumimoji="0" lang="ko-KR" altLang="en-US" sz="1200" b="1" kern="1200" baseline="0" dirty="0" err="1" smtClean="0"/>
                        <a:t>시군구</a:t>
                      </a:r>
                      <a:r>
                        <a:rPr kumimoji="0" lang="ko-KR" altLang="en-US" sz="1200" b="1" kern="1200" baseline="0" dirty="0" smtClean="0"/>
                        <a:t>→시도→보건복지부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kumimoji="0" lang="en-US" altLang="ko-KR" sz="1200" b="1" kern="1200" baseline="0" dirty="0" smtClean="0"/>
                        <a:t>• </a:t>
                      </a:r>
                      <a:r>
                        <a:rPr kumimoji="0" lang="ko-KR" altLang="en-US" sz="1200" b="1" kern="1200" baseline="0" dirty="0" smtClean="0"/>
                        <a:t>조정 권고에 따른 계획조정 </a:t>
                      </a:r>
                      <a:endParaRPr kumimoji="0" lang="ko-KR" altLang="en-US" sz="1200" b="1" kern="1200" baseline="0" dirty="0" smtClean="0">
                        <a:solidFill>
                          <a:schemeClr val="dk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사회복지사업법 시행령 </a:t>
                      </a:r>
                      <a:endParaRPr lang="en-US" altLang="ko-KR" sz="1200" b="1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1" dirty="0" smtClean="0"/>
                        <a:t>제</a:t>
                      </a:r>
                      <a:r>
                        <a:rPr lang="en-US" altLang="ko-KR" sz="1200" b="1" dirty="0" smtClean="0"/>
                        <a:t>7</a:t>
                      </a:r>
                      <a:r>
                        <a:rPr lang="ko-KR" altLang="en-US" sz="1200" b="1" dirty="0" smtClean="0"/>
                        <a:t>조</a:t>
                      </a:r>
                      <a:r>
                        <a:rPr lang="en-US" altLang="ko-KR" sz="1200" b="1" dirty="0" smtClean="0"/>
                        <a:t>2</a:t>
                      </a:r>
                      <a:endParaRPr lang="ko-KR" altLang="en-US" sz="12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지역사회복지계획의 개요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653" y="89337"/>
            <a:ext cx="7489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r>
              <a:rPr lang="en-US" altLang="ko-KR" sz="4400" b="1" dirty="0" smtClean="0">
                <a:latin typeface="바탕체" pitchFamily="17" charset="-127"/>
                <a:ea typeface="바탕체" pitchFamily="17" charset="-127"/>
              </a:rPr>
              <a:t>Ⅰ</a:t>
            </a:r>
            <a:endParaRPr lang="ko-KR" altLang="en-US" sz="4400" b="1" dirty="0" smtClean="0">
              <a:latin typeface="바탕체" pitchFamily="17" charset="-127"/>
              <a:ea typeface="바탕체" pitchFamily="17" charset="-127"/>
            </a:endParaRPr>
          </a:p>
          <a:p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196752"/>
            <a:ext cx="2435282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 smtClean="0">
                <a:latin typeface="+mj-ea"/>
                <a:ea typeface="+mj-ea"/>
              </a:rPr>
              <a:t>4. </a:t>
            </a:r>
            <a:r>
              <a:rPr lang="ko-KR" altLang="en-US" sz="1900" b="1" dirty="0" smtClean="0">
                <a:latin typeface="+mj-ea"/>
                <a:ea typeface="+mj-ea"/>
              </a:rPr>
              <a:t>추진 절차 및 일정</a:t>
            </a:r>
            <a:endParaRPr lang="ko-KR" altLang="en-US" sz="1900" b="1" dirty="0">
              <a:latin typeface="+mj-ea"/>
              <a:ea typeface="+mj-ea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323528" y="1628800"/>
          <a:ext cx="4680520" cy="4770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/>
                <a:gridCol w="720080"/>
                <a:gridCol w="1008112"/>
                <a:gridCol w="2304256"/>
              </a:tblGrid>
              <a:tr h="21602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시기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주체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주요 활동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1382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lang="ko-KR" altLang="en-US" sz="110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월</a:t>
                      </a:r>
                      <a:endParaRPr lang="ko-KR" altLang="en-US" sz="1100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58233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2013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시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군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구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계획 수립 주체 구성 등 사전 준비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91759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11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복지부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표준 매뉴얼 제시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4320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lvl="0" indent="-228600" algn="l" latinLnBrk="1">
                        <a:lnSpc>
                          <a:spcPct val="100000"/>
                        </a:lnSpc>
                        <a:buFont typeface="Arial" pitchFamily="34" charset="0"/>
                        <a:buNone/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계획수립 관련 교육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377655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11~12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시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군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계획 수립 및 기초 조사 준비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458233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2014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1~2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시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군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사회복지조사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욕구 및 자원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실시</a:t>
                      </a:r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1"/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기 계획 자체 평가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460256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2~3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시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군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지역분석 및 사업 우선순위 설정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3600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3~8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시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군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ko-KR" altLang="en-US" sz="1100" b="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계획 수립</a:t>
                      </a:r>
                    </a:p>
                  </a:txBody>
                  <a:tcPr anchor="ctr"/>
                </a:tc>
              </a:tr>
              <a:tr h="3600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8~9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시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군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ko-KR" altLang="en-US" sz="1100" b="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지역사회 의견수렴 및 계획 심의</a:t>
                      </a:r>
                    </a:p>
                  </a:txBody>
                  <a:tcPr anchor="ctr"/>
                </a:tc>
              </a:tr>
              <a:tr h="36004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12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시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군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ko-KR" altLang="en-US" sz="1100" b="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권고조정사항 반영</a:t>
                      </a:r>
                    </a:p>
                  </a:txBody>
                  <a:tcPr anchor="ctr"/>
                </a:tc>
              </a:tr>
              <a:tr h="37994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2015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1~6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시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도</a:t>
                      </a:r>
                      <a:endParaRPr lang="en-US" altLang="ko-KR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시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군 </a:t>
                      </a:r>
                      <a:r>
                        <a:rPr lang="en-US" altLang="ko-KR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구</a:t>
                      </a:r>
                    </a:p>
                    <a:p>
                      <a:pPr algn="ctr" latinLnBrk="1"/>
                      <a:r>
                        <a:rPr lang="ko-KR" altLang="en-US" sz="1100" dirty="0" smtClean="0">
                          <a:latin typeface="맑은 고딕" pitchFamily="50" charset="-127"/>
                          <a:ea typeface="맑은 고딕" pitchFamily="50" charset="-127"/>
                        </a:rPr>
                        <a:t>복지부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1100" b="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3</a:t>
                      </a:r>
                      <a:r>
                        <a:rPr kumimoji="0" lang="ko-KR" altLang="en-US" sz="1100" b="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 계획 평가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412776"/>
            <a:ext cx="3456384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2195736" y="2232023"/>
            <a:ext cx="694826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/>
        </p:nvCxnSpPr>
        <p:spPr>
          <a:xfrm>
            <a:off x="2195736" y="2276872"/>
            <a:ext cx="69482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051720" y="1628800"/>
            <a:ext cx="37641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Ⅱ. </a:t>
            </a:r>
            <a:r>
              <a:rPr lang="ko-KR" altLang="en-US" sz="2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지역일반 현황분석</a:t>
            </a:r>
            <a:endParaRPr lang="ko-KR" altLang="en-US" sz="28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7744" y="2492896"/>
            <a:ext cx="42484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b="1" i="1" dirty="0" smtClean="0"/>
              <a:t>1. </a:t>
            </a:r>
            <a:r>
              <a:rPr lang="ko-KR" altLang="en-US" b="1" i="1" dirty="0" smtClean="0"/>
              <a:t>인구 현황</a:t>
            </a:r>
          </a:p>
          <a:p>
            <a:pPr>
              <a:lnSpc>
                <a:spcPct val="250000"/>
              </a:lnSpc>
            </a:pPr>
            <a:r>
              <a:rPr lang="en-US" altLang="ko-KR" b="1" i="1" dirty="0" smtClean="0"/>
              <a:t>2. </a:t>
            </a:r>
            <a:r>
              <a:rPr lang="ko-KR" altLang="en-US" b="1" i="1" dirty="0" smtClean="0"/>
              <a:t>복지 대상자 현황</a:t>
            </a:r>
            <a:endParaRPr lang="ko-KR" altLang="en-US" b="1" dirty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지역일반 현황분석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2088232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endParaRPr lang="en-US" altLang="ko-KR" sz="16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600" b="1" dirty="0" smtClean="0"/>
              <a:t>•  </a:t>
            </a:r>
            <a:r>
              <a:rPr lang="ko-KR" altLang="en-US" sz="1600" b="1" dirty="0" smtClean="0"/>
              <a:t>인천광역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시 서구 인구는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2014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월 말일 기준 </a:t>
            </a:r>
            <a:r>
              <a:rPr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504,877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외국인 </a:t>
            </a:r>
            <a:r>
              <a:rPr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10,915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명 포함</a:t>
            </a:r>
            <a:r>
              <a:rPr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500" b="1" dirty="0" err="1" smtClean="0">
                <a:latin typeface="맑은 고딕" pitchFamily="50" charset="-127"/>
                <a:ea typeface="맑은 고딕" pitchFamily="50" charset="-127"/>
              </a:rPr>
              <a:t>세대수는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184,157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세대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인 것으로 조사되었으며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지속적으로 증가하는 추세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를 보이고 있음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600" b="1" dirty="0" smtClean="0"/>
              <a:t>•  </a:t>
            </a:r>
            <a:r>
              <a:rPr lang="ko-KR" altLang="en-US" sz="1600" b="1" dirty="0" smtClean="0"/>
              <a:t>인천광역시 구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별로는 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부평구가 </a:t>
            </a:r>
            <a:r>
              <a:rPr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565,033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명으로 가장 많으며</a:t>
            </a:r>
            <a:r>
              <a:rPr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서구는 남동구에 이어 </a:t>
            </a:r>
            <a:r>
              <a:rPr lang="ko-KR" altLang="en-US" sz="1500" b="1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세번째로</a:t>
            </a:r>
            <a:endParaRPr lang="en-US" altLang="ko-KR" sz="15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인구가 많은 지역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으로 조사됨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endParaRPr lang="en-US" altLang="ko-KR" sz="15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endParaRPr lang="ko-KR" altLang="en-US" sz="15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0" y="116632"/>
            <a:ext cx="808235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>
                <a:latin typeface="바탕체" pitchFamily="17" charset="-127"/>
                <a:ea typeface="바탕체" pitchFamily="17" charset="-127"/>
              </a:rPr>
              <a:t>Ⅱ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196752"/>
            <a:ext cx="1534394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 smtClean="0">
                <a:latin typeface="+mj-ea"/>
                <a:ea typeface="+mj-ea"/>
              </a:rPr>
              <a:t>1. </a:t>
            </a:r>
            <a:r>
              <a:rPr lang="ko-KR" altLang="en-US" sz="1900" b="1" dirty="0" smtClean="0">
                <a:latin typeface="+mj-ea"/>
                <a:ea typeface="+mj-ea"/>
              </a:rPr>
              <a:t>인구 현황</a:t>
            </a:r>
            <a:endParaRPr lang="ko-KR" altLang="en-US" sz="1900" b="1" dirty="0">
              <a:latin typeface="+mj-ea"/>
              <a:ea typeface="+mj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83568" y="1700808"/>
            <a:ext cx="4176464" cy="504056"/>
          </a:xfrm>
          <a:prstGeom prst="rect">
            <a:avLst/>
          </a:prstGeom>
          <a:gradFill flip="none" rotWithShape="1">
            <a:gsLst>
              <a:gs pos="0">
                <a:srgbClr val="A3C25E">
                  <a:shade val="30000"/>
                  <a:satMod val="115000"/>
                </a:srgbClr>
              </a:gs>
              <a:gs pos="50000">
                <a:srgbClr val="A3C25E">
                  <a:shade val="67500"/>
                  <a:satMod val="115000"/>
                </a:srgbClr>
              </a:gs>
              <a:gs pos="100000">
                <a:srgbClr val="A3C25E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b="1" dirty="0" smtClean="0">
                <a:latin typeface="+mj-ea"/>
                <a:ea typeface="+mj-ea"/>
              </a:rPr>
              <a:t>인구 추이 및 구별 인구 현황 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10" name="차트 9"/>
          <p:cNvGraphicFramePr/>
          <p:nvPr/>
        </p:nvGraphicFramePr>
        <p:xfrm>
          <a:off x="251520" y="3905672"/>
          <a:ext cx="4320480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차트 8"/>
          <p:cNvGraphicFramePr/>
          <p:nvPr/>
        </p:nvGraphicFramePr>
        <p:xfrm>
          <a:off x="4572000" y="3933056"/>
          <a:ext cx="4572000" cy="2780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지역일반 현황분석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 fontScale="85000" lnSpcReduction="10000"/>
          </a:bodyPr>
          <a:lstStyle/>
          <a:p>
            <a:pPr>
              <a:buNone/>
            </a:pPr>
            <a:endParaRPr lang="en-US" altLang="ko-KR" sz="1600" b="1" dirty="0" smtClean="0"/>
          </a:p>
          <a:p>
            <a:pPr>
              <a:buNone/>
            </a:pPr>
            <a:endParaRPr lang="ko-KR" altLang="en-US" sz="15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•  2014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월 기준 </a:t>
            </a:r>
            <a:r>
              <a:rPr lang="ko-KR" altLang="en-US" sz="1500" b="1" dirty="0" err="1" smtClean="0">
                <a:latin typeface="맑은 고딕" pitchFamily="50" charset="-127"/>
                <a:ea typeface="맑은 고딕" pitchFamily="50" charset="-127"/>
              </a:rPr>
              <a:t>동별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 인구는 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검단</a:t>
            </a:r>
            <a:r>
              <a:rPr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동이 </a:t>
            </a:r>
            <a:r>
              <a:rPr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46,196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명으로 가장 많으며</a:t>
            </a:r>
            <a:r>
              <a:rPr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연희동이 </a:t>
            </a:r>
            <a:r>
              <a:rPr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46,110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명으로 </a:t>
            </a:r>
            <a:r>
              <a:rPr lang="ko-KR" altLang="en-US" sz="1500" b="1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두번째</a:t>
            </a:r>
            <a:r>
              <a:rPr lang="ko-KR" altLang="en-US" sz="1500" b="1" dirty="0" err="1" smtClean="0">
                <a:latin typeface="맑은 고딕" pitchFamily="50" charset="-127"/>
                <a:ea typeface="맑은 고딕" pitchFamily="50" charset="-127"/>
              </a:rPr>
              <a:t>로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500" b="1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청라</a:t>
            </a:r>
            <a:r>
              <a:rPr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동이 </a:t>
            </a:r>
            <a:r>
              <a:rPr lang="en-US" altLang="ko-KR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45,582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명으로 </a:t>
            </a:r>
            <a:r>
              <a:rPr lang="ko-KR" altLang="en-US" sz="1500" b="1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세번째</a:t>
            </a:r>
            <a:r>
              <a:rPr lang="ko-KR" altLang="en-US" sz="15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많은 지역으로 조사됨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. </a:t>
            </a:r>
            <a:endParaRPr lang="ko-KR" altLang="en-US" sz="15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lnSpc>
                <a:spcPct val="150000"/>
              </a:lnSpc>
              <a:buNone/>
            </a:pPr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0" y="116632"/>
            <a:ext cx="808235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>
                <a:latin typeface="바탕체" pitchFamily="17" charset="-127"/>
                <a:ea typeface="바탕체" pitchFamily="17" charset="-127"/>
              </a:rPr>
              <a:t>Ⅱ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196752"/>
            <a:ext cx="1534394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 smtClean="0">
                <a:latin typeface="+mj-ea"/>
                <a:ea typeface="+mj-ea"/>
              </a:rPr>
              <a:t>1. </a:t>
            </a:r>
            <a:r>
              <a:rPr lang="ko-KR" altLang="en-US" sz="1900" b="1" dirty="0" smtClean="0">
                <a:latin typeface="+mj-ea"/>
                <a:ea typeface="+mj-ea"/>
              </a:rPr>
              <a:t>인구 현황</a:t>
            </a:r>
            <a:endParaRPr lang="ko-KR" altLang="en-US" sz="1900" b="1" dirty="0"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83568" y="1700808"/>
            <a:ext cx="4176464" cy="504056"/>
          </a:xfrm>
          <a:prstGeom prst="rect">
            <a:avLst/>
          </a:prstGeom>
          <a:gradFill flip="none" rotWithShape="1">
            <a:gsLst>
              <a:gs pos="0">
                <a:srgbClr val="A3C25E">
                  <a:shade val="30000"/>
                  <a:satMod val="115000"/>
                </a:srgbClr>
              </a:gs>
              <a:gs pos="50000">
                <a:srgbClr val="A3C25E">
                  <a:shade val="67500"/>
                  <a:satMod val="115000"/>
                </a:srgbClr>
              </a:gs>
              <a:gs pos="100000">
                <a:srgbClr val="A3C25E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b="1" dirty="0" smtClean="0">
                <a:latin typeface="+mj-ea"/>
                <a:ea typeface="+mj-ea"/>
              </a:rPr>
              <a:t>지역별 인구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10" name="차트 9"/>
          <p:cNvGraphicFramePr/>
          <p:nvPr/>
        </p:nvGraphicFramePr>
        <p:xfrm>
          <a:off x="611560" y="3212976"/>
          <a:ext cx="7992888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지역일반 현황분석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en-US" altLang="ko-KR" sz="16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2014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년 기준 서구 복지 대상자는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45,295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명으로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동별로는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연희동이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5,588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명으로 가장 많고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석남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동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3,317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신현원창동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2,930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명 순으로 나타남</a:t>
            </a:r>
          </a:p>
          <a:p>
            <a:pPr>
              <a:lnSpc>
                <a:spcPct val="150000"/>
              </a:lnSpc>
              <a:buNone/>
            </a:pPr>
            <a:endParaRPr lang="ko-KR" altLang="en-US" sz="15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0" y="116632"/>
            <a:ext cx="808235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>
                <a:latin typeface="바탕체" pitchFamily="17" charset="-127"/>
                <a:ea typeface="바탕체" pitchFamily="17" charset="-127"/>
              </a:rPr>
              <a:t>Ⅱ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196752"/>
            <a:ext cx="2350323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>
                <a:latin typeface="+mj-ea"/>
                <a:ea typeface="+mj-ea"/>
              </a:rPr>
              <a:t>2</a:t>
            </a:r>
            <a:r>
              <a:rPr lang="en-US" altLang="ko-KR" sz="1900" b="1" dirty="0" smtClean="0">
                <a:latin typeface="+mj-ea"/>
                <a:ea typeface="+mj-ea"/>
              </a:rPr>
              <a:t>. </a:t>
            </a:r>
            <a:r>
              <a:rPr lang="ko-KR" altLang="en-US" sz="1900" b="1" dirty="0" smtClean="0">
                <a:latin typeface="+mj-ea"/>
                <a:ea typeface="+mj-ea"/>
              </a:rPr>
              <a:t>복지 대상자 현황</a:t>
            </a:r>
            <a:endParaRPr lang="ko-KR" altLang="en-US" sz="1900" b="1" dirty="0"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83568" y="1700808"/>
            <a:ext cx="4176464" cy="504056"/>
          </a:xfrm>
          <a:prstGeom prst="rect">
            <a:avLst/>
          </a:prstGeom>
          <a:gradFill flip="none" rotWithShape="1">
            <a:gsLst>
              <a:gs pos="0">
                <a:srgbClr val="A3C25E">
                  <a:shade val="30000"/>
                  <a:satMod val="115000"/>
                </a:srgbClr>
              </a:gs>
              <a:gs pos="50000">
                <a:srgbClr val="A3C25E">
                  <a:shade val="67500"/>
                  <a:satMod val="115000"/>
                </a:srgbClr>
              </a:gs>
              <a:gs pos="100000">
                <a:srgbClr val="A3C25E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b="1" dirty="0" err="1" smtClean="0">
                <a:latin typeface="+mj-ea"/>
                <a:ea typeface="+mj-ea"/>
              </a:rPr>
              <a:t>동별</a:t>
            </a:r>
            <a:r>
              <a:rPr lang="ko-KR" altLang="en-US" b="1" dirty="0" smtClean="0">
                <a:latin typeface="+mj-ea"/>
                <a:ea typeface="+mj-ea"/>
              </a:rPr>
              <a:t> 복지 대상자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8" name="차트 7"/>
          <p:cNvGraphicFramePr/>
          <p:nvPr/>
        </p:nvGraphicFramePr>
        <p:xfrm>
          <a:off x="539552" y="3501008"/>
          <a:ext cx="813690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지역일반 현황분석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1440160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endParaRPr lang="en-US" altLang="ko-KR" sz="16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•  2014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년 기준서구 분야별 복지대상자는 기초노령연금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25,837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500" b="1" dirty="0" err="1" smtClean="0">
                <a:latin typeface="맑은 고딕" pitchFamily="50" charset="-127"/>
                <a:ea typeface="맑은 고딕" pitchFamily="50" charset="-127"/>
              </a:rPr>
              <a:t>국민기초수급자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7,947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500" b="1" dirty="0" err="1" smtClean="0">
                <a:latin typeface="맑은 고딕" pitchFamily="50" charset="-127"/>
                <a:ea typeface="맑은 고딕" pitchFamily="50" charset="-127"/>
              </a:rPr>
              <a:t>한부모가족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4,413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장애인연금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1,780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명 순으로 나타남</a:t>
            </a:r>
            <a:endParaRPr lang="ko-KR" altLang="en-US" sz="15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16632"/>
            <a:ext cx="808235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>
                <a:latin typeface="바탕체" pitchFamily="17" charset="-127"/>
                <a:ea typeface="바탕체" pitchFamily="17" charset="-127"/>
              </a:rPr>
              <a:t>Ⅱ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196752"/>
            <a:ext cx="2350323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>
                <a:latin typeface="+mj-ea"/>
                <a:ea typeface="+mj-ea"/>
              </a:rPr>
              <a:t>2</a:t>
            </a:r>
            <a:r>
              <a:rPr lang="en-US" altLang="ko-KR" sz="1900" b="1" dirty="0" smtClean="0">
                <a:latin typeface="+mj-ea"/>
                <a:ea typeface="+mj-ea"/>
              </a:rPr>
              <a:t>. </a:t>
            </a:r>
            <a:r>
              <a:rPr lang="ko-KR" altLang="en-US" sz="1900" b="1" dirty="0" smtClean="0">
                <a:latin typeface="+mj-ea"/>
                <a:ea typeface="+mj-ea"/>
              </a:rPr>
              <a:t>복지 대상자 현황</a:t>
            </a:r>
            <a:endParaRPr lang="ko-KR" altLang="en-US" sz="1900" b="1" dirty="0"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83568" y="1700808"/>
            <a:ext cx="4176464" cy="504056"/>
          </a:xfrm>
          <a:prstGeom prst="rect">
            <a:avLst/>
          </a:prstGeom>
          <a:gradFill flip="none" rotWithShape="1">
            <a:gsLst>
              <a:gs pos="0">
                <a:srgbClr val="A3C25E">
                  <a:shade val="30000"/>
                  <a:satMod val="115000"/>
                </a:srgbClr>
              </a:gs>
              <a:gs pos="50000">
                <a:srgbClr val="A3C25E">
                  <a:shade val="67500"/>
                  <a:satMod val="115000"/>
                </a:srgbClr>
              </a:gs>
              <a:gs pos="100000">
                <a:srgbClr val="A3C25E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b="1" dirty="0" smtClean="0">
                <a:latin typeface="+mj-ea"/>
                <a:ea typeface="+mj-ea"/>
              </a:rPr>
              <a:t>분야별 복지 대상자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10" name="차트 9"/>
          <p:cNvGraphicFramePr/>
          <p:nvPr/>
        </p:nvGraphicFramePr>
        <p:xfrm>
          <a:off x="467544" y="3356992"/>
          <a:ext cx="8208912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2195736" y="2232023"/>
            <a:ext cx="694826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/>
        </p:nvCxnSpPr>
        <p:spPr>
          <a:xfrm>
            <a:off x="2195736" y="2276872"/>
            <a:ext cx="69482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051720" y="1628800"/>
            <a:ext cx="42498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Ⅲ. </a:t>
            </a:r>
            <a:r>
              <a:rPr lang="ko-KR" altLang="en-US" sz="2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욕구조사계획 및 내용</a:t>
            </a:r>
            <a:endParaRPr lang="ko-KR" altLang="en-US" sz="28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7744" y="2492896"/>
            <a:ext cx="42484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b="1" i="1" dirty="0" smtClean="0"/>
              <a:t>1. </a:t>
            </a:r>
            <a:r>
              <a:rPr lang="ko-KR" altLang="en-US" b="1" i="1" dirty="0" smtClean="0"/>
              <a:t>욕구조사 개요</a:t>
            </a:r>
          </a:p>
          <a:p>
            <a:pPr>
              <a:lnSpc>
                <a:spcPct val="250000"/>
              </a:lnSpc>
            </a:pPr>
            <a:r>
              <a:rPr lang="en-US" altLang="ko-KR" b="1" i="1" dirty="0" smtClean="0"/>
              <a:t>2. </a:t>
            </a:r>
            <a:r>
              <a:rPr lang="ko-KR" altLang="en-US" b="1" i="1" dirty="0" smtClean="0"/>
              <a:t>욕구조사 주요 내용</a:t>
            </a:r>
            <a:endParaRPr lang="en-US" altLang="ko-KR" b="1" i="1" dirty="0" smtClean="0"/>
          </a:p>
          <a:p>
            <a:pPr>
              <a:lnSpc>
                <a:spcPct val="250000"/>
              </a:lnSpc>
            </a:pPr>
            <a:r>
              <a:rPr lang="en-US" altLang="ko-KR" b="1" i="1" dirty="0" smtClean="0"/>
              <a:t>3. </a:t>
            </a:r>
            <a:r>
              <a:rPr lang="ko-KR" altLang="en-US" b="1" i="1" dirty="0" smtClean="0"/>
              <a:t>표본설계</a:t>
            </a:r>
            <a:endParaRPr lang="en-US" altLang="ko-KR" b="1" i="1" dirty="0" smtClean="0"/>
          </a:p>
          <a:p>
            <a:pPr>
              <a:lnSpc>
                <a:spcPct val="250000"/>
              </a:lnSpc>
            </a:pPr>
            <a:r>
              <a:rPr lang="en-US" altLang="ko-KR" b="1" i="1" dirty="0" smtClean="0"/>
              <a:t>4. </a:t>
            </a:r>
            <a:r>
              <a:rPr lang="ko-KR" altLang="en-US" b="1" i="1" dirty="0" smtClean="0"/>
              <a:t>조사원 교육 및 조사</a:t>
            </a:r>
            <a:endParaRPr lang="en-US" altLang="ko-KR" b="1" i="1" dirty="0" smtClean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욕구조사 계획 및 내용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2088232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ko-KR" altLang="en-US" sz="1500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지역사회복지계획의 수립을 위한 욕구조사는 지역사회 기반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(community based)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조사로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인구집단 기반 조사와 서비스 기반 조사를 통합한 개념 </a:t>
            </a:r>
            <a:endParaRPr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욕구조사를 통해 지역사회 전반의 사회문제 확인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지역에서 필요로 하는 복지급여 및 </a:t>
            </a:r>
            <a:r>
              <a:rPr lang="ko-KR" altLang="en-US" sz="1500" b="1" dirty="0" err="1" smtClean="0">
                <a:latin typeface="맑은 고딕" pitchFamily="50" charset="-127"/>
                <a:ea typeface="맑은 고딕" pitchFamily="50" charset="-127"/>
              </a:rPr>
              <a:t>서비</a:t>
            </a:r>
            <a:endParaRPr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500" b="1" dirty="0" err="1" smtClean="0">
                <a:latin typeface="맑은 고딕" pitchFamily="50" charset="-127"/>
                <a:ea typeface="맑은 고딕" pitchFamily="50" charset="-127"/>
              </a:rPr>
              <a:t>스를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 식별 </a:t>
            </a:r>
          </a:p>
          <a:p>
            <a:pPr>
              <a:lnSpc>
                <a:spcPct val="150000"/>
              </a:lnSpc>
              <a:buNone/>
            </a:pPr>
            <a:endParaRPr lang="en-US" altLang="ko-KR" sz="1600" b="1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Ⅲ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196752"/>
            <a:ext cx="2021707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 smtClean="0">
                <a:latin typeface="+mj-ea"/>
                <a:ea typeface="+mj-ea"/>
              </a:rPr>
              <a:t>1. </a:t>
            </a:r>
            <a:r>
              <a:rPr lang="ko-KR" altLang="en-US" sz="1900" b="1" dirty="0" smtClean="0">
                <a:latin typeface="+mj-ea"/>
                <a:ea typeface="+mj-ea"/>
              </a:rPr>
              <a:t>욕구조사 개요</a:t>
            </a:r>
            <a:endParaRPr lang="ko-KR" altLang="en-US" sz="1900" b="1" dirty="0"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83568" y="1628800"/>
            <a:ext cx="4176464" cy="504056"/>
          </a:xfrm>
          <a:prstGeom prst="rect">
            <a:avLst/>
          </a:prstGeom>
          <a:gradFill flip="none" rotWithShape="1">
            <a:gsLst>
              <a:gs pos="0">
                <a:srgbClr val="A3C25E">
                  <a:shade val="30000"/>
                  <a:satMod val="115000"/>
                </a:srgbClr>
              </a:gs>
              <a:gs pos="50000">
                <a:srgbClr val="A3C25E">
                  <a:shade val="67500"/>
                  <a:satMod val="115000"/>
                </a:srgbClr>
              </a:gs>
              <a:gs pos="100000">
                <a:srgbClr val="A3C25E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b="1" dirty="0" smtClean="0">
                <a:latin typeface="+mj-ea"/>
                <a:ea typeface="+mj-ea"/>
              </a:rPr>
              <a:t>조사개요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8" name="내용 개체 틀 2"/>
          <p:cNvSpPr txBox="1">
            <a:spLocks/>
          </p:cNvSpPr>
          <p:nvPr/>
        </p:nvSpPr>
        <p:spPr>
          <a:xfrm>
            <a:off x="467544" y="4509120"/>
            <a:ext cx="8229600" cy="2088232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>
            <a:normAutofit fontScale="85000" lnSpcReduction="10000"/>
          </a:bodyPr>
          <a:lstStyle/>
          <a:p>
            <a:endParaRPr lang="ko-KR" altLang="en-US" sz="1600" dirty="0"/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•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개인 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단위의 개별적 접근방식에서 가구단위 조사로 전환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•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가구구성</a:t>
            </a: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 err="1">
                <a:latin typeface="맑은 고딕" pitchFamily="50" charset="-127"/>
                <a:ea typeface="맑은 고딕" pitchFamily="50" charset="-127"/>
              </a:rPr>
              <a:t>가구원의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 인구학적 특성</a:t>
            </a: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가구소득 등 복지제도의 급여조건과 관련된 정보를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포함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함으로써 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복지욕구 및 서비스 수요 파악의 객관성 확보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•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욕구조사의 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대상기간과 기준 시점을 설정 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    –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조사 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대상기간 </a:t>
            </a: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: 2013.1.1~12.31, 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기준 시점 </a:t>
            </a: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: 2013.12.31.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•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시</a:t>
            </a: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․</a:t>
            </a: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도 및 전국 단위 통계산출이 가능하도록 제시된 공통항목을 활용 </a:t>
            </a:r>
          </a:p>
          <a:p>
            <a:pPr marL="365760" marR="0" lvl="0" indent="-256032" algn="l" defTabSz="914400" rtl="0" eaLnBrk="1" fontAlgn="auto" latinLnBrk="1" hangingPunct="1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83568" y="4221088"/>
            <a:ext cx="4176464" cy="504056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1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b="1" smtClean="0">
                <a:latin typeface="+mj-ea"/>
                <a:ea typeface="+mj-ea"/>
              </a:rPr>
              <a:t>조사방</a:t>
            </a:r>
            <a:r>
              <a:rPr lang="ko-KR" altLang="en-US" b="1">
                <a:latin typeface="+mj-ea"/>
                <a:ea typeface="+mj-ea"/>
              </a:rPr>
              <a:t>향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욕구조사 계획 및 내용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Ⅲ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052736"/>
            <a:ext cx="2593980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>
                <a:latin typeface="+mj-ea"/>
                <a:ea typeface="+mj-ea"/>
              </a:rPr>
              <a:t>2</a:t>
            </a:r>
            <a:r>
              <a:rPr lang="en-US" altLang="ko-KR" sz="1900" b="1" dirty="0" smtClean="0">
                <a:latin typeface="+mj-ea"/>
                <a:ea typeface="+mj-ea"/>
              </a:rPr>
              <a:t>. </a:t>
            </a:r>
            <a:r>
              <a:rPr lang="ko-KR" altLang="en-US" sz="1900" b="1" dirty="0" smtClean="0">
                <a:latin typeface="+mj-ea"/>
                <a:ea typeface="+mj-ea"/>
              </a:rPr>
              <a:t>욕구조사 주요 내용</a:t>
            </a:r>
            <a:endParaRPr lang="ko-KR" altLang="en-US" sz="1900" b="1" dirty="0">
              <a:latin typeface="+mj-ea"/>
              <a:ea typeface="+mj-ea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683568" y="1484784"/>
          <a:ext cx="7992888" cy="5257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256"/>
                <a:gridCol w="5688632"/>
              </a:tblGrid>
              <a:tr h="14401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5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대분류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영역</a:t>
                      </a:r>
                      <a:r>
                        <a:rPr lang="en-US" altLang="ko-KR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7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소분류</a:t>
                      </a:r>
                      <a:r>
                        <a:rPr lang="en-US" altLang="ko-KR" sz="7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(</a:t>
                      </a:r>
                      <a:r>
                        <a:rPr lang="ko-KR" altLang="en-US" sz="7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해당 문항</a:t>
                      </a:r>
                      <a:r>
                        <a:rPr lang="en-US" altLang="ko-KR" sz="7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7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I. 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가구일반사항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75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가구원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 수</a:t>
                      </a:r>
                      <a:endParaRPr lang="en-US" altLang="ko-KR" sz="7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1"/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각 </a:t>
                      </a:r>
                      <a:r>
                        <a:rPr lang="ko-KR" altLang="en-US" sz="75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가구원에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 대한 사항</a:t>
                      </a:r>
                      <a:endParaRPr lang="ko-KR" altLang="en-US" sz="7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122292"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Ⅱ. 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가구주거 상황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주거 상황</a:t>
                      </a:r>
                      <a:endParaRPr lang="ko-KR" altLang="en-US" sz="7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492616"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Ⅲ. 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가구</a:t>
                      </a:r>
                      <a:r>
                        <a:rPr kumimoji="0" lang="en-US" altLang="ko-KR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가구주</a:t>
                      </a:r>
                      <a:r>
                        <a:rPr kumimoji="0" lang="en-US" altLang="ko-KR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 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소득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가구주의 소득에 관한 일반 상황 </a:t>
                      </a:r>
                      <a:endParaRPr kumimoji="0" lang="en-US" altLang="ko-KR" sz="750" kern="1200" baseline="0" dirty="0" smtClean="0">
                        <a:solidFill>
                          <a:schemeClr val="dk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근로소득자인 가구주와 </a:t>
                      </a:r>
                      <a:r>
                        <a:rPr kumimoji="0" lang="ko-KR" altLang="en-US" sz="750" kern="1200" baseline="0" dirty="0" err="1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가구원의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소득 </a:t>
                      </a:r>
                    </a:p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자영자인 가구주와 </a:t>
                      </a:r>
                      <a:r>
                        <a:rPr kumimoji="0" lang="ko-KR" altLang="en-US" sz="750" kern="1200" baseline="0" dirty="0" err="1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가구원의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소득 </a:t>
                      </a:r>
                    </a:p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가구주가 농림</a:t>
                      </a:r>
                      <a:r>
                        <a:rPr kumimoji="0" lang="en-US" altLang="ko-KR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축산업 경영주인 경우의 소득 </a:t>
                      </a:r>
                    </a:p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가구주가 어업경영주인 경우의 소득 </a:t>
                      </a:r>
                    </a:p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가구의 재산소득</a:t>
                      </a:r>
                      <a:r>
                        <a:rPr kumimoji="0" lang="en-US" altLang="ko-KR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이전소득 및 기타소득 </a:t>
                      </a:r>
                    </a:p>
                  </a:txBody>
                  <a:tcPr anchor="ctr"/>
                </a:tc>
              </a:tr>
              <a:tr h="147424"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Ⅳ. 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자산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가구의 전체 자산</a:t>
                      </a:r>
                      <a:endParaRPr lang="ko-KR" altLang="en-US" sz="7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145896"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V. 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부채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가구의 부채</a:t>
                      </a:r>
                      <a:endParaRPr lang="ko-KR" altLang="en-US" sz="7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148560"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Ⅵ. 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생활여건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개인이 겪는 다양한 어려움 혹은 만족도</a:t>
                      </a:r>
                      <a:endParaRPr lang="en-US" altLang="ko-KR" sz="7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1"/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en-US" altLang="ko-KR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박탈지수</a:t>
                      </a:r>
                      <a:r>
                        <a:rPr lang="en-US" altLang="ko-KR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생활여건에 대한 추가적인 파악</a:t>
                      </a:r>
                      <a:endParaRPr lang="ko-KR" altLang="en-US" sz="7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317336"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Ⅶ. 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지역사회에 대한 만족도 </a:t>
                      </a:r>
                    </a:p>
                    <a:p>
                      <a:pPr algn="l"/>
                      <a:r>
                        <a:rPr kumimoji="0" lang="en-US" altLang="ko-KR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Ⅶ-1. 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복지 일반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지역사회에 대한 문제와 만족도</a:t>
                      </a:r>
                      <a:endParaRPr lang="en-US" altLang="ko-KR" sz="7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1"/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 지역에 따라 복지시설을 추가 기입하여 활용 가능</a:t>
                      </a:r>
                      <a:endParaRPr lang="en-US" altLang="ko-KR" sz="7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1"/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지역의 사회복지시설 이용의 불편한 점</a:t>
                      </a:r>
                      <a:endParaRPr lang="en-US" altLang="ko-KR" sz="7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latinLnBrk="1"/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지역사회에서 가장 필요한 서비스</a:t>
                      </a:r>
                      <a:endParaRPr lang="ko-KR" altLang="en-US" sz="7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Ⅷ. 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여성 </a:t>
                      </a:r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algn="l" latinLnBrk="1"/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지역에 따라 </a:t>
                      </a:r>
                      <a:r>
                        <a:rPr lang="ko-KR" altLang="en-US" sz="750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대상별</a:t>
                      </a:r>
                      <a:r>
                        <a:rPr lang="ko-KR" altLang="en-US" sz="750" dirty="0" smtClean="0">
                          <a:latin typeface="맑은 고딕" pitchFamily="50" charset="-127"/>
                          <a:ea typeface="맑은 고딕" pitchFamily="50" charset="-127"/>
                        </a:rPr>
                        <a:t> 복지시설을 추가 기입하여 활용 가능</a:t>
                      </a:r>
                      <a:endParaRPr kumimoji="0" lang="ko-KR" altLang="en-US" sz="75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en-US" altLang="ko-KR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(VIII~XI)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각 영역의 마지막 두 문항</a:t>
                      </a:r>
                      <a:r>
                        <a:rPr kumimoji="0" lang="en-US" altLang="ko-KR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: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지역의 사회복지시설 이용의 불편한 점과 지역에 필요한 서비스 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Ⅸ. 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미취학 아동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X. 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초등학생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Ⅺ. </a:t>
                      </a:r>
                      <a:r>
                        <a:rPr lang="ko-KR" altLang="en-US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중</a:t>
                      </a:r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·</a:t>
                      </a:r>
                      <a:r>
                        <a:rPr lang="ko-KR" altLang="en-US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고등학생 등 청소년</a:t>
                      </a:r>
                      <a:endParaRPr lang="ko-KR" altLang="en-US" sz="7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0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204544"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Ⅻ. 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노인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일상생활의 일의 </a:t>
                      </a:r>
                      <a:r>
                        <a:rPr kumimoji="0" lang="ko-KR" altLang="en-US" sz="750" kern="1200" baseline="0" dirty="0" err="1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수행정도</a:t>
                      </a:r>
                      <a:r>
                        <a:rPr kumimoji="0" lang="en-US" altLang="ko-KR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건강 상태</a:t>
                      </a:r>
                      <a:r>
                        <a:rPr kumimoji="0" lang="en-US" altLang="ko-KR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 </a:t>
                      </a:r>
                    </a:p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보유질병의 종류 </a:t>
                      </a:r>
                    </a:p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향후 필요한 수발 관련 서비스 </a:t>
                      </a:r>
                    </a:p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지역에 따라 노인복지시설을 추가 기입하여 활용 가능 </a:t>
                      </a:r>
                    </a:p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노인복지시설 이용의 어려운 점 </a:t>
                      </a:r>
                    </a:p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지역에서 필요한 노인복지서비스 </a:t>
                      </a:r>
                      <a:endParaRPr kumimoji="0" lang="ko-KR" altLang="en-US" sz="75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38080"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750" b="1" kern="1200" baseline="0" dirty="0" err="1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XⅢ</a:t>
                      </a:r>
                      <a:r>
                        <a:rPr kumimoji="0" lang="en-US" altLang="ko-KR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. 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장애인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장애로 인하여 겪는 어려움 </a:t>
                      </a:r>
                    </a:p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지역에 따라 장애인복지시설을 추가 기입하여 활용 </a:t>
                      </a:r>
                    </a:p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장애인복지시설 이용의 불편한 점 </a:t>
                      </a:r>
                    </a:p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지역에 필요한 장애인복지서비스 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kumimoji="0" lang="en-US" altLang="ko-KR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IX.</a:t>
                      </a:r>
                      <a:r>
                        <a:rPr kumimoji="0" lang="ko-KR" altLang="en-US" sz="75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다문화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생활의 어려움 </a:t>
                      </a:r>
                    </a:p>
                    <a:p>
                      <a:r>
                        <a:rPr lang="en-US" altLang="ko-KR" sz="7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•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시설인지도</a:t>
                      </a:r>
                      <a:r>
                        <a:rPr kumimoji="0" lang="en-US" altLang="ko-KR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이용경험</a:t>
                      </a:r>
                      <a:r>
                        <a:rPr kumimoji="0" lang="en-US" altLang="ko-KR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이용의향</a:t>
                      </a:r>
                      <a:r>
                        <a:rPr kumimoji="0" lang="en-US" altLang="ko-KR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시설 이용 불편한 점</a:t>
                      </a:r>
                      <a:r>
                        <a:rPr kumimoji="0" lang="en-US" altLang="ko-KR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kumimoji="0" lang="ko-KR" altLang="en-US" sz="750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필요한 서비스 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욕구조사 계획 및 내용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2088232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endParaRPr lang="en-US" altLang="ko-KR" sz="1600" dirty="0" smtClean="0"/>
          </a:p>
          <a:p>
            <a:pPr>
              <a:buNone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모집단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: 2013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12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31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일 기준 서구청 전체 가구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182,028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세대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제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 지역사회복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지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계획 수립 매뉴얼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>
              <a:buNone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표본크기는 제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 지역사회복지계획 수립 매뉴얼에 따라 모비율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(p)=0.5,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신뢰수준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=0.95,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오차한계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(d)=0.05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를 기준으로 산정할 경우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383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표본이나 제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기 지역사회복지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계획 수립 매뉴얼에 따라 최소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400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표본 이상으로 설정함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서구의 경우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420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표본을 조사하고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이 중 오류 설문지를 제외한 총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405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표본을 활용함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endParaRPr lang="en-US" altLang="ko-KR" sz="1600" b="1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0" y="116632"/>
            <a:ext cx="808235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>
                <a:latin typeface="바탕체" pitchFamily="17" charset="-127"/>
                <a:ea typeface="바탕체" pitchFamily="17" charset="-127"/>
              </a:rPr>
              <a:t>Ⅲ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196752"/>
            <a:ext cx="1534394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>
                <a:latin typeface="+mj-ea"/>
                <a:ea typeface="+mj-ea"/>
              </a:rPr>
              <a:t>3</a:t>
            </a:r>
            <a:r>
              <a:rPr lang="en-US" altLang="ko-KR" sz="1900" b="1" dirty="0" smtClean="0">
                <a:latin typeface="+mj-ea"/>
                <a:ea typeface="+mj-ea"/>
              </a:rPr>
              <a:t>. </a:t>
            </a:r>
            <a:r>
              <a:rPr lang="ko-KR" altLang="en-US" sz="1900" b="1" dirty="0" smtClean="0">
                <a:latin typeface="+mj-ea"/>
                <a:ea typeface="+mj-ea"/>
              </a:rPr>
              <a:t>표본 설계</a:t>
            </a:r>
            <a:endParaRPr lang="ko-KR" altLang="en-US" sz="1900" b="1" dirty="0"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83568" y="1628800"/>
            <a:ext cx="4176464" cy="504056"/>
          </a:xfrm>
          <a:prstGeom prst="rect">
            <a:avLst/>
          </a:prstGeom>
          <a:gradFill flip="none" rotWithShape="1">
            <a:gsLst>
              <a:gs pos="0">
                <a:srgbClr val="A3C25E">
                  <a:shade val="30000"/>
                  <a:satMod val="115000"/>
                </a:srgbClr>
              </a:gs>
              <a:gs pos="50000">
                <a:srgbClr val="A3C25E">
                  <a:shade val="67500"/>
                  <a:satMod val="115000"/>
                </a:srgbClr>
              </a:gs>
              <a:gs pos="100000">
                <a:srgbClr val="A3C25E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b="1" dirty="0" smtClean="0">
                <a:latin typeface="+mj-ea"/>
                <a:ea typeface="+mj-ea"/>
              </a:rPr>
              <a:t>표본 크기</a:t>
            </a:r>
            <a:endParaRPr lang="ko-KR" altLang="en-US" b="1" dirty="0">
              <a:latin typeface="+mj-ea"/>
              <a:ea typeface="+mj-ea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149080"/>
            <a:ext cx="17907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867698" y="4725144"/>
            <a:ext cx="248016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n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= 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표본크기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, N=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모집단크기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z=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신뢰수준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, p=</a:t>
            </a:r>
            <a:r>
              <a:rPr lang="ko-KR" altLang="en-US" sz="1100" dirty="0" err="1">
                <a:latin typeface="맑은 고딕" pitchFamily="50" charset="-127"/>
                <a:ea typeface="맑은 고딕" pitchFamily="50" charset="-127"/>
              </a:rPr>
              <a:t>모비율</a:t>
            </a:r>
            <a:r>
              <a:rPr lang="en-US" altLang="ko-KR" sz="1100" dirty="0">
                <a:latin typeface="맑은 고딕" pitchFamily="50" charset="-127"/>
                <a:ea typeface="맑은 고딕" pitchFamily="50" charset="-127"/>
              </a:rPr>
              <a:t>, d=</a:t>
            </a:r>
            <a:r>
              <a:rPr lang="ko-KR" altLang="en-US" sz="1100" dirty="0">
                <a:latin typeface="맑은 고딕" pitchFamily="50" charset="-127"/>
                <a:ea typeface="맑은 고딕" pitchFamily="50" charset="-127"/>
              </a:rPr>
              <a:t>오차한계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373216"/>
            <a:ext cx="40005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899592" y="6021288"/>
            <a:ext cx="23118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N=116,273</a:t>
            </a:r>
            <a:r>
              <a:rPr lang="en-US" altLang="ko-KR" sz="1100" dirty="0"/>
              <a:t>, z=1.96, p=0.5, d=0.05</a:t>
            </a:r>
            <a:endParaRPr lang="ko-KR" altLang="en-US" sz="1100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4221088"/>
            <a:ext cx="4171431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욕구조사 계획 및 내용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39552" y="1412776"/>
            <a:ext cx="2664296" cy="504056"/>
          </a:xfrm>
          <a:prstGeom prst="rect">
            <a:avLst/>
          </a:prstGeom>
          <a:gradFill flip="none" rotWithShape="1">
            <a:gsLst>
              <a:gs pos="0">
                <a:srgbClr val="A3C25E">
                  <a:shade val="30000"/>
                  <a:satMod val="115000"/>
                </a:srgbClr>
              </a:gs>
              <a:gs pos="50000">
                <a:srgbClr val="A3C25E">
                  <a:shade val="67500"/>
                  <a:satMod val="115000"/>
                </a:srgbClr>
              </a:gs>
              <a:gs pos="100000">
                <a:srgbClr val="A3C25E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b="1" dirty="0" err="1" smtClean="0">
                <a:latin typeface="+mj-ea"/>
                <a:ea typeface="+mj-ea"/>
              </a:rPr>
              <a:t>조사구</a:t>
            </a:r>
            <a:r>
              <a:rPr lang="ko-KR" altLang="en-US" b="1" dirty="0" smtClean="0">
                <a:latin typeface="+mj-ea"/>
                <a:ea typeface="+mj-ea"/>
              </a:rPr>
              <a:t> 현황도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467544" y="2060848"/>
          <a:ext cx="8208912" cy="38884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3024336"/>
                <a:gridCol w="2520280"/>
              </a:tblGrid>
              <a:tr h="5997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조사권역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동명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복지대상자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세대</a:t>
                      </a:r>
                      <a:r>
                        <a:rPr lang="en-US" altLang="ko-KR" dirty="0" smtClean="0"/>
                        <a:t>/</a:t>
                      </a:r>
                      <a:r>
                        <a:rPr lang="ko-KR" altLang="en-US" dirty="0" smtClean="0"/>
                        <a:t>명</a:t>
                      </a:r>
                      <a:r>
                        <a:rPr lang="en-US" altLang="ko-KR" dirty="0" smtClean="0"/>
                        <a:t>)</a:t>
                      </a:r>
                      <a:endParaRPr lang="ko-KR" altLang="en-US" dirty="0"/>
                    </a:p>
                  </a:txBody>
                  <a:tcPr/>
                </a:tc>
              </a:tr>
              <a:tr h="59974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중부</a:t>
                      </a:r>
                      <a:r>
                        <a:rPr lang="en-US" altLang="ko-KR" dirty="0" smtClean="0"/>
                        <a:t>1 : </a:t>
                      </a:r>
                      <a:r>
                        <a:rPr lang="ko-KR" altLang="en-US" dirty="0" smtClean="0"/>
                        <a:t>주거상업지역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검암경서동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연희동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5,869/8,382</a:t>
                      </a:r>
                      <a:endParaRPr lang="ko-KR" altLang="en-US" dirty="0"/>
                    </a:p>
                  </a:txBody>
                  <a:tcPr/>
                </a:tc>
              </a:tr>
              <a:tr h="49434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중부</a:t>
                      </a:r>
                      <a:r>
                        <a:rPr lang="en-US" altLang="ko-KR" dirty="0" smtClean="0"/>
                        <a:t>2 : </a:t>
                      </a:r>
                      <a:r>
                        <a:rPr lang="ko-KR" altLang="en-US" dirty="0" smtClean="0"/>
                        <a:t>주거상업지역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가정</a:t>
                      </a:r>
                      <a:r>
                        <a:rPr lang="en-US" altLang="ko-KR" dirty="0" smtClean="0"/>
                        <a:t>1.2.3</a:t>
                      </a:r>
                      <a:r>
                        <a:rPr lang="ko-KR" altLang="en-US" dirty="0" smtClean="0"/>
                        <a:t>동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err="1" smtClean="0"/>
                        <a:t>신현원창동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5,490/7,556</a:t>
                      </a:r>
                      <a:endParaRPr lang="ko-KR" altLang="en-US" dirty="0"/>
                    </a:p>
                  </a:txBody>
                  <a:tcPr/>
                </a:tc>
              </a:tr>
              <a:tr h="599744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남부</a:t>
                      </a:r>
                      <a:r>
                        <a:rPr lang="en-US" altLang="ko-KR" dirty="0" smtClean="0"/>
                        <a:t>1 : </a:t>
                      </a:r>
                      <a:r>
                        <a:rPr lang="ko-KR" altLang="en-US" dirty="0" smtClean="0"/>
                        <a:t>공업지역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석남</a:t>
                      </a:r>
                      <a:r>
                        <a:rPr lang="en-US" altLang="ko-KR" dirty="0" smtClean="0"/>
                        <a:t>1.2.3</a:t>
                      </a:r>
                      <a:r>
                        <a:rPr lang="ko-KR" altLang="en-US" dirty="0" smtClean="0"/>
                        <a:t>동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5,848/7,905</a:t>
                      </a:r>
                      <a:endParaRPr lang="ko-KR" altLang="en-US" dirty="0"/>
                    </a:p>
                  </a:txBody>
                  <a:tcPr/>
                </a:tc>
              </a:tr>
              <a:tr h="43128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남부</a:t>
                      </a:r>
                      <a:r>
                        <a:rPr lang="en-US" altLang="ko-KR" dirty="0" smtClean="0"/>
                        <a:t>2 : </a:t>
                      </a:r>
                      <a:r>
                        <a:rPr lang="ko-KR" altLang="en-US" dirty="0" smtClean="0"/>
                        <a:t>공업지역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가좌</a:t>
                      </a:r>
                      <a:r>
                        <a:rPr lang="en-US" altLang="ko-KR" dirty="0" smtClean="0"/>
                        <a:t>1.2.3.4</a:t>
                      </a:r>
                      <a:r>
                        <a:rPr lang="ko-KR" altLang="en-US" dirty="0" smtClean="0"/>
                        <a:t>동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6,041/8,295</a:t>
                      </a:r>
                      <a:endParaRPr lang="ko-KR" altLang="en-US" dirty="0"/>
                    </a:p>
                  </a:txBody>
                  <a:tcPr/>
                </a:tc>
              </a:tr>
              <a:tr h="4154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서부 </a:t>
                      </a:r>
                      <a:r>
                        <a:rPr lang="en-US" altLang="ko-KR" dirty="0" smtClean="0"/>
                        <a:t>: </a:t>
                      </a:r>
                      <a:r>
                        <a:rPr lang="ko-KR" altLang="en-US" dirty="0" smtClean="0"/>
                        <a:t>해안매립지역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청라</a:t>
                      </a:r>
                      <a:r>
                        <a:rPr lang="en-US" altLang="ko-KR" dirty="0" smtClean="0"/>
                        <a:t>1.2</a:t>
                      </a:r>
                      <a:r>
                        <a:rPr lang="ko-KR" altLang="en-US" dirty="0" smtClean="0"/>
                        <a:t>동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2,093/2,618</a:t>
                      </a:r>
                      <a:endParaRPr lang="ko-KR" altLang="en-US" dirty="0"/>
                    </a:p>
                  </a:txBody>
                  <a:tcPr/>
                </a:tc>
              </a:tr>
              <a:tr h="374075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북부 </a:t>
                      </a:r>
                      <a:r>
                        <a:rPr lang="en-US" altLang="ko-KR" dirty="0" smtClean="0"/>
                        <a:t>: </a:t>
                      </a:r>
                      <a:r>
                        <a:rPr lang="ko-KR" altLang="en-US" dirty="0" smtClean="0"/>
                        <a:t>농경개발지역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검단</a:t>
                      </a:r>
                      <a:r>
                        <a:rPr lang="en-US" altLang="ko-KR" dirty="0" smtClean="0"/>
                        <a:t>1.2.3.4.5</a:t>
                      </a:r>
                      <a:r>
                        <a:rPr lang="ko-KR" altLang="en-US" dirty="0" smtClean="0"/>
                        <a:t>동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7,946/10,539</a:t>
                      </a:r>
                      <a:endParaRPr lang="ko-KR" altLang="en-US" dirty="0"/>
                    </a:p>
                  </a:txBody>
                  <a:tcPr/>
                </a:tc>
              </a:tr>
              <a:tr h="374075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합계</a:t>
                      </a:r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33,287/45,295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17</a:t>
            </a:fld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0" y="116632"/>
            <a:ext cx="808235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>
                <a:latin typeface="바탕체" pitchFamily="17" charset="-127"/>
                <a:ea typeface="바탕체" pitchFamily="17" charset="-127"/>
              </a:rPr>
              <a:t>Ⅲ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욕구조사 계획 및 내용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1656184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ko-KR" altLang="en-US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조사구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설정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동별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조사구는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중부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남부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남부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서부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북부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개 권역으로 설정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최소 표본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400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가구 이상 조사가 필요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복지대상자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세대수에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비례하여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권역별로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임의 할당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표본 배분 결과 총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6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개권역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조사구에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420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표본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장애인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표본 포함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으로 배분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신뢰수준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95%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기준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표본오차 최대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±4.4% </a:t>
            </a:r>
            <a:endParaRPr lang="en-US" altLang="ko-KR" sz="1600" b="1" dirty="0" smtClean="0"/>
          </a:p>
        </p:txBody>
      </p:sp>
      <p:sp>
        <p:nvSpPr>
          <p:cNvPr id="9" name="직사각형 8"/>
          <p:cNvSpPr/>
          <p:nvPr/>
        </p:nvSpPr>
        <p:spPr>
          <a:xfrm>
            <a:off x="611560" y="1052736"/>
            <a:ext cx="4176464" cy="43204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31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b="1" smtClean="0">
                <a:latin typeface="+mj-ea"/>
                <a:ea typeface="+mj-ea"/>
              </a:rPr>
              <a:t>표본 배분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395536" y="2794005"/>
          <a:ext cx="8208914" cy="3875548"/>
        </p:xfrm>
        <a:graphic>
          <a:graphicData uri="http://schemas.openxmlformats.org/drawingml/2006/table">
            <a:tbl>
              <a:tblPr/>
              <a:tblGrid>
                <a:gridCol w="923503"/>
                <a:gridCol w="1128726"/>
                <a:gridCol w="1231337"/>
                <a:gridCol w="1231337"/>
                <a:gridCol w="813689"/>
                <a:gridCol w="1648985"/>
                <a:gridCol w="1231337"/>
              </a:tblGrid>
              <a:tr h="145151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샘플수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(</a:t>
                      </a:r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최종</a:t>
                      </a:r>
                      <a:r>
                        <a:rPr lang="en-US" altLang="ko-KR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)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미취학아동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초등학생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중고등학생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노인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합계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7168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중부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검암경서동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14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14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14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14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57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6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연희동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683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중부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가정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13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13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53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6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가정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6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가정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6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신현원창동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68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남부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석남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14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14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14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14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56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6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석남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6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석남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683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남부</a:t>
                      </a:r>
                      <a:r>
                        <a:rPr lang="en-US" altLang="ko-KR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가좌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15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15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15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15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58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6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가좌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6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가좌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6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가좌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68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서부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청라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5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20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6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청라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683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북부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검단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19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19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19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76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6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검단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6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검단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6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검단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4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6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검단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동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9654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합계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80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80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80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            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80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          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320 </a:t>
                      </a:r>
                    </a:p>
                  </a:txBody>
                  <a:tcPr marL="8184" marR="8184" marT="81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</a:tbl>
          </a:graphicData>
        </a:graphic>
      </p:graphicFrame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18</a:t>
            </a:fld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0" y="116632"/>
            <a:ext cx="808235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>
                <a:latin typeface="바탕체" pitchFamily="17" charset="-127"/>
                <a:ea typeface="바탕체" pitchFamily="17" charset="-127"/>
              </a:rPr>
              <a:t>Ⅲ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직선 연결선 38"/>
          <p:cNvCxnSpPr/>
          <p:nvPr/>
        </p:nvCxnSpPr>
        <p:spPr>
          <a:xfrm>
            <a:off x="4139952" y="4221088"/>
            <a:ext cx="0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>
            <a:off x="1043608" y="3068960"/>
            <a:ext cx="0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>
            <a:off x="8028384" y="3068960"/>
            <a:ext cx="0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4139952" y="1916832"/>
            <a:ext cx="0" cy="11521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욕구조사 계획 및 내용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196752"/>
            <a:ext cx="2678938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 smtClean="0">
                <a:latin typeface="+mj-ea"/>
                <a:ea typeface="+mj-ea"/>
              </a:rPr>
              <a:t>4. </a:t>
            </a:r>
            <a:r>
              <a:rPr lang="ko-KR" altLang="en-US" sz="1900" b="1" dirty="0" smtClean="0">
                <a:latin typeface="+mj-ea"/>
                <a:ea typeface="+mj-ea"/>
              </a:rPr>
              <a:t>조사원 교육 및 조사</a:t>
            </a:r>
            <a:endParaRPr lang="ko-KR" altLang="en-US" sz="1900" b="1" dirty="0">
              <a:latin typeface="+mj-ea"/>
              <a:ea typeface="+mj-ea"/>
            </a:endParaRPr>
          </a:p>
        </p:txBody>
      </p:sp>
      <p:sp>
        <p:nvSpPr>
          <p:cNvPr id="14" name="대각선 방향의 모서리가 잘린 사각형 13"/>
          <p:cNvSpPr/>
          <p:nvPr/>
        </p:nvSpPr>
        <p:spPr>
          <a:xfrm>
            <a:off x="2555776" y="1700808"/>
            <a:ext cx="3168352" cy="504056"/>
          </a:xfrm>
          <a:prstGeom prst="snip2DiagRect">
            <a:avLst>
              <a:gd name="adj1" fmla="val 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조  사  준  비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대각선 방향의 모서리가 잘린 사각형 14"/>
          <p:cNvSpPr/>
          <p:nvPr/>
        </p:nvSpPr>
        <p:spPr>
          <a:xfrm>
            <a:off x="2555776" y="2420888"/>
            <a:ext cx="3168352" cy="504056"/>
          </a:xfrm>
          <a:prstGeom prst="snip2DiagRect">
            <a:avLst>
              <a:gd name="adj1" fmla="val 0"/>
              <a:gd name="adj2" fmla="val 50000"/>
            </a:avLst>
          </a:prstGeom>
          <a:solidFill>
            <a:schemeClr val="bg2">
              <a:lumMod val="9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조사부문 연구원 투입</a:t>
            </a:r>
            <a:endParaRPr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대각선 방향의 모서리가 잘린 사각형 15"/>
          <p:cNvSpPr/>
          <p:nvPr/>
        </p:nvSpPr>
        <p:spPr>
          <a:xfrm>
            <a:off x="251520" y="3284984"/>
            <a:ext cx="1872208" cy="792088"/>
          </a:xfrm>
          <a:prstGeom prst="snip2DiagRect">
            <a:avLst>
              <a:gd name="adj1" fmla="val 0"/>
              <a:gd name="adj2" fmla="val 39537"/>
            </a:avLst>
          </a:prstGeom>
          <a:solidFill>
            <a:schemeClr val="bg2">
              <a:lumMod val="9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조사일정</a:t>
            </a:r>
            <a:endParaRPr lang="en-US" altLang="ko-KR" sz="16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결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정</a:t>
            </a:r>
          </a:p>
        </p:txBody>
      </p:sp>
      <p:sp>
        <p:nvSpPr>
          <p:cNvPr id="17" name="대각선 방향의 모서리가 잘린 사각형 16"/>
          <p:cNvSpPr/>
          <p:nvPr/>
        </p:nvSpPr>
        <p:spPr>
          <a:xfrm>
            <a:off x="2555776" y="3284984"/>
            <a:ext cx="1872208" cy="792088"/>
          </a:xfrm>
          <a:prstGeom prst="snip2DiagRect">
            <a:avLst>
              <a:gd name="adj1" fmla="val 0"/>
              <a:gd name="adj2" fmla="val 39537"/>
            </a:avLst>
          </a:prstGeom>
          <a:solidFill>
            <a:schemeClr val="bg2">
              <a:lumMod val="9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면접원수</a:t>
            </a:r>
            <a:endParaRPr lang="en-US" altLang="ko-KR" sz="16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결정</a:t>
            </a:r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(17</a:t>
            </a:r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명</a:t>
            </a:r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대각선 방향의 모서리가 잘린 사각형 17"/>
          <p:cNvSpPr/>
          <p:nvPr/>
        </p:nvSpPr>
        <p:spPr>
          <a:xfrm>
            <a:off x="4860032" y="3284984"/>
            <a:ext cx="1872208" cy="792088"/>
          </a:xfrm>
          <a:prstGeom prst="snip2DiagRect">
            <a:avLst>
              <a:gd name="adj1" fmla="val 0"/>
              <a:gd name="adj2" fmla="val 39537"/>
            </a:avLst>
          </a:prstGeom>
          <a:solidFill>
            <a:schemeClr val="bg2">
              <a:lumMod val="9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조사대상자</a:t>
            </a:r>
            <a:endParaRPr lang="en-US" altLang="ko-KR" sz="16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선</a:t>
            </a:r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정</a:t>
            </a:r>
          </a:p>
        </p:txBody>
      </p:sp>
      <p:sp>
        <p:nvSpPr>
          <p:cNvPr id="19" name="대각선 방향의 모서리가 잘린 사각형 18"/>
          <p:cNvSpPr/>
          <p:nvPr/>
        </p:nvSpPr>
        <p:spPr>
          <a:xfrm>
            <a:off x="7164288" y="3284984"/>
            <a:ext cx="1872208" cy="792088"/>
          </a:xfrm>
          <a:prstGeom prst="snip2DiagRect">
            <a:avLst>
              <a:gd name="adj1" fmla="val 0"/>
              <a:gd name="adj2" fmla="val 39537"/>
            </a:avLst>
          </a:prstGeom>
          <a:solidFill>
            <a:schemeClr val="bg2">
              <a:lumMod val="9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조사물품</a:t>
            </a:r>
            <a:endParaRPr lang="en-US" altLang="ko-KR" sz="16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준비</a:t>
            </a:r>
            <a:endParaRPr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대각선 방향의 모서리가 잘린 사각형 19"/>
          <p:cNvSpPr/>
          <p:nvPr/>
        </p:nvSpPr>
        <p:spPr>
          <a:xfrm>
            <a:off x="2843808" y="4365104"/>
            <a:ext cx="2808312" cy="648072"/>
          </a:xfrm>
          <a:prstGeom prst="snip2DiagRect">
            <a:avLst>
              <a:gd name="adj1" fmla="val 0"/>
              <a:gd name="adj2" fmla="val 50000"/>
            </a:avLst>
          </a:prstGeom>
          <a:solidFill>
            <a:schemeClr val="accent1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면접원</a:t>
            </a:r>
            <a:r>
              <a:rPr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소집</a:t>
            </a:r>
            <a:endParaRPr lang="ko-KR" altLang="en-US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1403648" y="5229200"/>
            <a:ext cx="5760640" cy="1224136"/>
          </a:xfrm>
          <a:prstGeom prst="round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모서리가 둥근 직사각형 21"/>
          <p:cNvSpPr/>
          <p:nvPr/>
        </p:nvSpPr>
        <p:spPr>
          <a:xfrm>
            <a:off x="1547664" y="5301208"/>
            <a:ext cx="1296144" cy="108012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err="1" smtClean="0">
                <a:solidFill>
                  <a:schemeClr val="tx1"/>
                </a:solidFill>
              </a:rPr>
              <a:t>면접원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교육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600" b="1" dirty="0" smtClean="0">
                <a:solidFill>
                  <a:schemeClr val="tx1"/>
                </a:solidFill>
              </a:rPr>
              <a:t>(6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월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11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일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)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2915816" y="5301208"/>
            <a:ext cx="1296144" cy="108012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연습면접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600" b="1" dirty="0" smtClean="0">
                <a:solidFill>
                  <a:schemeClr val="tx1"/>
                </a:solidFill>
              </a:rPr>
              <a:t>/ 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점검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4283968" y="5301208"/>
            <a:ext cx="1296144" cy="108012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본 면접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실</a:t>
            </a:r>
            <a:r>
              <a:rPr lang="ko-KR" altLang="en-US" sz="1600" b="1" dirty="0">
                <a:solidFill>
                  <a:schemeClr val="tx1"/>
                </a:solidFill>
              </a:rPr>
              <a:t>시</a:t>
            </a:r>
          </a:p>
        </p:txBody>
      </p:sp>
      <p:sp>
        <p:nvSpPr>
          <p:cNvPr id="30" name="모서리가 둥근 직사각형 29"/>
          <p:cNvSpPr/>
          <p:nvPr/>
        </p:nvSpPr>
        <p:spPr>
          <a:xfrm>
            <a:off x="5652120" y="5301208"/>
            <a:ext cx="1296144" cy="1080120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검토</a:t>
            </a:r>
            <a:endParaRPr lang="en-US" altLang="ko-KR" sz="16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600" b="1" dirty="0" smtClean="0">
                <a:solidFill>
                  <a:schemeClr val="tx1"/>
                </a:solidFill>
              </a:rPr>
              <a:t>/ 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검증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cxnSp>
        <p:nvCxnSpPr>
          <p:cNvPr id="34" name="직선 연결선 33"/>
          <p:cNvCxnSpPr/>
          <p:nvPr/>
        </p:nvCxnSpPr>
        <p:spPr>
          <a:xfrm>
            <a:off x="1043608" y="3068960"/>
            <a:ext cx="69847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>
            <a:off x="1043608" y="4221088"/>
            <a:ext cx="69847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19</a:t>
            </a:fld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0" y="116632"/>
            <a:ext cx="808235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>
                <a:latin typeface="바탕체" pitchFamily="17" charset="-127"/>
                <a:ea typeface="바탕체" pitchFamily="17" charset="-127"/>
              </a:rPr>
              <a:t>Ⅲ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욕구조사 계획 및 내용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539552" y="1268760"/>
            <a:ext cx="1944216" cy="5040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설문지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3491880" y="1268760"/>
            <a:ext cx="1944216" cy="5040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조사 지침서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588224" y="1268760"/>
            <a:ext cx="1944216" cy="5040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답례품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6"/>
            <a:ext cx="2799465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1916832"/>
            <a:ext cx="2520280" cy="3593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1988840"/>
            <a:ext cx="2485654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20</a:t>
            </a:fld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0" y="116632"/>
            <a:ext cx="808235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>
                <a:latin typeface="바탕체" pitchFamily="17" charset="-127"/>
                <a:ea typeface="바탕체" pitchFamily="17" charset="-127"/>
              </a:rPr>
              <a:t>Ⅲ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욕구조사 계획 및 내용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539552" y="1124744"/>
            <a:ext cx="1944216" cy="5040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모니터링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539552" y="1700808"/>
          <a:ext cx="7776864" cy="14221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4"/>
                <a:gridCol w="4032448"/>
                <a:gridCol w="1368152"/>
              </a:tblGrid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일정</a:t>
                      </a:r>
                      <a:endParaRPr lang="ko-KR" altLang="en-US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지역</a:t>
                      </a:r>
                      <a:endParaRPr lang="ko-KR" altLang="en-US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맑은 고딕" pitchFamily="50" charset="-127"/>
                          <a:ea typeface="맑은 고딕" pitchFamily="50" charset="-127"/>
                        </a:rPr>
                        <a:t>비고</a:t>
                      </a:r>
                      <a:endParaRPr lang="ko-KR" altLang="en-US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378042">
                <a:tc>
                  <a:txBody>
                    <a:bodyPr/>
                    <a:lstStyle/>
                    <a:p>
                      <a:r>
                        <a:rPr kumimoji="0" lang="en-US" altLang="ko-KR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2014</a:t>
                      </a:r>
                      <a:r>
                        <a:rPr kumimoji="0" lang="ko-KR" altLang="en-US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 </a:t>
                      </a:r>
                      <a:r>
                        <a:rPr kumimoji="0" lang="en-US" altLang="ko-KR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6</a:t>
                      </a:r>
                      <a:r>
                        <a:rPr kumimoji="0" lang="ko-KR" altLang="en-US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월 </a:t>
                      </a:r>
                      <a:r>
                        <a:rPr kumimoji="0" lang="en-US" altLang="ko-KR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26</a:t>
                      </a:r>
                      <a:r>
                        <a:rPr kumimoji="0" lang="ko-KR" altLang="en-US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일</a:t>
                      </a:r>
                      <a:r>
                        <a:rPr kumimoji="0" lang="en-US" altLang="ko-KR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목</a:t>
                      </a:r>
                      <a:r>
                        <a:rPr kumimoji="0" lang="en-US" altLang="ko-KR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 13:30~17:00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중부권역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378042">
                <a:tc>
                  <a:txBody>
                    <a:bodyPr/>
                    <a:lstStyle/>
                    <a:p>
                      <a:r>
                        <a:rPr kumimoji="0" lang="en-US" altLang="ko-KR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2014</a:t>
                      </a:r>
                      <a:r>
                        <a:rPr kumimoji="0" lang="ko-KR" altLang="en-US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 </a:t>
                      </a:r>
                      <a:r>
                        <a:rPr kumimoji="0" lang="en-US" altLang="ko-KR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6</a:t>
                      </a:r>
                      <a:r>
                        <a:rPr kumimoji="0" lang="ko-KR" altLang="en-US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월 </a:t>
                      </a:r>
                      <a:r>
                        <a:rPr kumimoji="0" lang="en-US" altLang="ko-KR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28</a:t>
                      </a:r>
                      <a:r>
                        <a:rPr kumimoji="0" lang="ko-KR" altLang="en-US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일</a:t>
                      </a:r>
                      <a:r>
                        <a:rPr kumimoji="0" lang="en-US" altLang="ko-KR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토</a:t>
                      </a:r>
                      <a:r>
                        <a:rPr kumimoji="0" lang="en-US" altLang="ko-KR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 10:30~17:00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남부권역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378042">
                <a:tc>
                  <a:txBody>
                    <a:bodyPr/>
                    <a:lstStyle/>
                    <a:p>
                      <a:r>
                        <a:rPr kumimoji="0" lang="en-US" altLang="ko-KR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2014</a:t>
                      </a:r>
                      <a:r>
                        <a:rPr kumimoji="0" lang="ko-KR" altLang="en-US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년 </a:t>
                      </a:r>
                      <a:r>
                        <a:rPr kumimoji="0" lang="en-US" altLang="ko-KR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6</a:t>
                      </a:r>
                      <a:r>
                        <a:rPr kumimoji="0" lang="ko-KR" altLang="en-US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월 </a:t>
                      </a:r>
                      <a:r>
                        <a:rPr kumimoji="0" lang="en-US" altLang="ko-KR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29</a:t>
                      </a:r>
                      <a:r>
                        <a:rPr kumimoji="0" lang="ko-KR" altLang="en-US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일</a:t>
                      </a:r>
                      <a:r>
                        <a:rPr kumimoji="0" lang="en-US" altLang="ko-KR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일</a:t>
                      </a:r>
                      <a:r>
                        <a:rPr kumimoji="0" lang="en-US" altLang="ko-KR" sz="1000" b="1" kern="1200" baseline="0" dirty="0" smtClean="0">
                          <a:solidFill>
                            <a:schemeClr val="dk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 10:30~17:00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서부</a:t>
                      </a:r>
                      <a:r>
                        <a:rPr lang="en-US" altLang="ko-KR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0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북부권역</a:t>
                      </a:r>
                      <a:endParaRPr lang="ko-KR" altLang="en-US" sz="10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9" name="모서리가 둥근 직사각형 8"/>
          <p:cNvSpPr/>
          <p:nvPr/>
        </p:nvSpPr>
        <p:spPr>
          <a:xfrm>
            <a:off x="539552" y="3284984"/>
            <a:ext cx="1944216" cy="50405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모니터링 및 조치사항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2" name="내용 개체 틀 2"/>
          <p:cNvSpPr>
            <a:spLocks noGrp="1"/>
          </p:cNvSpPr>
          <p:nvPr>
            <p:ph idx="1"/>
          </p:nvPr>
        </p:nvSpPr>
        <p:spPr>
          <a:xfrm>
            <a:off x="611560" y="3861048"/>
            <a:ext cx="5616624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Autofit/>
          </a:bodyPr>
          <a:lstStyle/>
          <a:p>
            <a:pPr>
              <a:lnSpc>
                <a:spcPct val="17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아파트 거주자의 경우 설문 받기가 상대적으로 어렵다는 의견이 많음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7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전화번호 및 응답자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가구주 이름 쓰기를 거부하는 곳이 많음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7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소득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자산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부채 등 재정관련 질문에 대한 조사 어렵다는 의견 나타남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611560" y="5229200"/>
            <a:ext cx="5616624" cy="1368152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>
            <a:noAutofit/>
          </a:bodyPr>
          <a:lstStyle/>
          <a:p>
            <a:pPr>
              <a:lnSpc>
                <a:spcPct val="17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200" b="1" dirty="0" smtClean="0"/>
              <a:t>아파트의 </a:t>
            </a:r>
            <a:r>
              <a:rPr lang="ko-KR" altLang="en-US" sz="1200" b="1" dirty="0"/>
              <a:t>경우 부녀회와 관리실 등을 통한 인맥 활용한 조사 실시 </a:t>
            </a:r>
            <a:endParaRPr lang="en-US" altLang="ko-KR" sz="1200" b="1" dirty="0" smtClean="0"/>
          </a:p>
          <a:p>
            <a:pPr>
              <a:lnSpc>
                <a:spcPct val="17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200" b="1" dirty="0" smtClean="0"/>
              <a:t>전화번호 </a:t>
            </a:r>
            <a:r>
              <a:rPr lang="ko-KR" altLang="en-US" sz="1200" b="1" dirty="0"/>
              <a:t>및 가구주</a:t>
            </a:r>
            <a:r>
              <a:rPr lang="en-US" altLang="ko-KR" sz="1200" b="1" dirty="0"/>
              <a:t>, </a:t>
            </a:r>
            <a:r>
              <a:rPr lang="ko-KR" altLang="en-US" sz="1200" b="1" dirty="0"/>
              <a:t>응답자 성명은 최대한 요청드릴 것을 당부 </a:t>
            </a:r>
            <a:endParaRPr lang="en-US" altLang="ko-KR" sz="1200" b="1" dirty="0" smtClean="0"/>
          </a:p>
          <a:p>
            <a:pPr>
              <a:lnSpc>
                <a:spcPct val="17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200" b="1" dirty="0" smtClean="0"/>
              <a:t>소득</a:t>
            </a:r>
            <a:r>
              <a:rPr lang="en-US" altLang="ko-KR" sz="1200" b="1" dirty="0"/>
              <a:t>, </a:t>
            </a:r>
            <a:r>
              <a:rPr lang="ko-KR" altLang="en-US" sz="1200" b="1" dirty="0"/>
              <a:t>자산</a:t>
            </a:r>
            <a:r>
              <a:rPr lang="en-US" altLang="ko-KR" sz="1200" b="1" dirty="0"/>
              <a:t>, </a:t>
            </a:r>
            <a:r>
              <a:rPr lang="ko-KR" altLang="en-US" sz="1200" b="1" dirty="0" smtClean="0"/>
              <a:t>부채 </a:t>
            </a:r>
            <a:r>
              <a:rPr lang="ko-KR" altLang="en-US" sz="1200" b="1" dirty="0"/>
              <a:t>등의 경우 대략적인 수치를 조사원이 유도하여 근사값을 기재 </a:t>
            </a:r>
          </a:p>
          <a:p>
            <a:pPr>
              <a:lnSpc>
                <a:spcPct val="17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200" b="1" dirty="0" smtClean="0"/>
              <a:t>응답에 </a:t>
            </a:r>
            <a:r>
              <a:rPr lang="ko-KR" altLang="en-US" sz="1200" b="1" dirty="0"/>
              <a:t>대한 정보보호 등 개인정보가 철저하게 보호된다고 </a:t>
            </a:r>
            <a:r>
              <a:rPr lang="ko-KR" altLang="en-US" sz="1200" b="1" dirty="0" smtClean="0"/>
              <a:t>교육</a:t>
            </a:r>
            <a:endParaRPr lang="ko-KR" altLang="en-US" sz="1200" b="1" dirty="0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21</a:t>
            </a:fld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0" y="116632"/>
            <a:ext cx="808235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>
                <a:latin typeface="바탕체" pitchFamily="17" charset="-127"/>
                <a:ea typeface="바탕체" pitchFamily="17" charset="-127"/>
              </a:rPr>
              <a:t>Ⅲ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2195736" y="2232023"/>
            <a:ext cx="694826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/>
        </p:nvCxnSpPr>
        <p:spPr>
          <a:xfrm>
            <a:off x="2195736" y="2276872"/>
            <a:ext cx="69482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051720" y="1628800"/>
            <a:ext cx="3046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Ⅳ. </a:t>
            </a:r>
            <a:r>
              <a:rPr lang="ko-KR" altLang="en-US" sz="2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욕구 조사결과</a:t>
            </a:r>
            <a:endParaRPr lang="ko-KR" altLang="en-US" sz="28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7744" y="2492896"/>
            <a:ext cx="590465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ko-KR" b="1" i="1" dirty="0" smtClean="0"/>
              <a:t>1. </a:t>
            </a:r>
            <a:r>
              <a:rPr lang="ko-KR" altLang="en-US" b="1" i="1" dirty="0" smtClean="0"/>
              <a:t>지역주민 생활실태 및 여건</a:t>
            </a:r>
          </a:p>
          <a:p>
            <a:pPr>
              <a:lnSpc>
                <a:spcPct val="250000"/>
              </a:lnSpc>
            </a:pPr>
            <a:r>
              <a:rPr lang="en-US" altLang="ko-KR" b="1" i="1" dirty="0" smtClean="0"/>
              <a:t>2. </a:t>
            </a:r>
            <a:r>
              <a:rPr lang="ko-KR" altLang="en-US" b="1" i="1" dirty="0" smtClean="0"/>
              <a:t>계층별 지역사회 서비스 이용 만족도 및 수요</a:t>
            </a:r>
            <a:endParaRPr lang="en-US" altLang="ko-KR" b="1" i="1" dirty="0" smtClean="0"/>
          </a:p>
          <a:p>
            <a:pPr>
              <a:lnSpc>
                <a:spcPct val="250000"/>
              </a:lnSpc>
            </a:pPr>
            <a:r>
              <a:rPr lang="en-US" altLang="ko-KR" b="1" i="1" dirty="0" smtClean="0"/>
              <a:t>3. </a:t>
            </a:r>
            <a:r>
              <a:rPr lang="ko-KR" altLang="en-US" b="1" i="1" dirty="0" smtClean="0"/>
              <a:t>요약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492896"/>
            <a:ext cx="799288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2013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년간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9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개월 이상 생계를 같이한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가구원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수는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명이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37.4%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가구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원수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명은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23.8%, 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명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12.9%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가구주와의 관계는 가구주의 자녀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39.2%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가구주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29.9%,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가구주의 배우자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 22.5%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124744"/>
            <a:ext cx="3409908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 smtClean="0">
                <a:latin typeface="+mj-ea"/>
                <a:ea typeface="+mj-ea"/>
              </a:rPr>
              <a:t>1. </a:t>
            </a:r>
            <a:r>
              <a:rPr lang="ko-KR" altLang="en-US" sz="1900" b="1" dirty="0" smtClean="0">
                <a:latin typeface="+mj-ea"/>
                <a:ea typeface="+mj-ea"/>
              </a:rPr>
              <a:t>지역주민 생활실태 및 여건</a:t>
            </a:r>
            <a:endParaRPr lang="ko-KR" altLang="en-US" sz="1900" b="1" dirty="0"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11560" y="1988840"/>
            <a:ext cx="316835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latin typeface="+mj-ea"/>
                <a:ea typeface="+mj-ea"/>
              </a:rPr>
              <a:t>가구원</a:t>
            </a:r>
            <a:r>
              <a:rPr lang="ko-KR" altLang="en-US" sz="1400" b="1" dirty="0" smtClean="0">
                <a:latin typeface="+mj-ea"/>
                <a:ea typeface="+mj-ea"/>
              </a:rPr>
              <a:t> 수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가구주와의 관계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7584" y="1556792"/>
            <a:ext cx="1867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smtClean="0">
                <a:latin typeface="+mj-ea"/>
                <a:ea typeface="+mj-ea"/>
              </a:rPr>
              <a:t>1) </a:t>
            </a:r>
            <a:r>
              <a:rPr lang="ko-KR" altLang="en-US" b="1" dirty="0" smtClean="0">
                <a:latin typeface="+mj-ea"/>
                <a:ea typeface="+mj-ea"/>
              </a:rPr>
              <a:t>가구일반사항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528" y="4077072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err="1" smtClean="0"/>
              <a:t>가구원</a:t>
            </a:r>
            <a:r>
              <a:rPr lang="ko-KR" altLang="en-US" sz="1200" b="1" dirty="0" smtClean="0"/>
              <a:t> 수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995936" y="4077072"/>
            <a:ext cx="15568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가구주와의 관계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2" name="차트 11"/>
          <p:cNvGraphicFramePr/>
          <p:nvPr/>
        </p:nvGraphicFramePr>
        <p:xfrm>
          <a:off x="323528" y="4437112"/>
          <a:ext cx="3672408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3995936" y="4581128"/>
          <a:ext cx="4641131" cy="2088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성별은 여자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51.2%,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남자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48.8%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출생지는 국내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99.3%,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국외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0.7%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나이는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40-49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세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17.8%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10-19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세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17.5%, 10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대미만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15.8%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조사됨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11560" y="1196752"/>
            <a:ext cx="316835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성별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출생지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나이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528" y="3296017"/>
            <a:ext cx="8258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 </a:t>
            </a:r>
            <a:r>
              <a:rPr lang="ko-KR" altLang="en-US" sz="1200" b="1" dirty="0" smtClean="0"/>
              <a:t>성별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779912" y="3296017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나이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79877" y="4869160"/>
            <a:ext cx="9797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 </a:t>
            </a:r>
            <a:r>
              <a:rPr lang="ko-KR" altLang="en-US" sz="1200" b="1" dirty="0" smtClean="0"/>
              <a:t>출생지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1" name="차트 10"/>
          <p:cNvGraphicFramePr/>
          <p:nvPr/>
        </p:nvGraphicFramePr>
        <p:xfrm>
          <a:off x="323528" y="3284984"/>
          <a:ext cx="2862064" cy="1875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71600" y="3789040"/>
            <a:ext cx="41549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/>
              <a:t>남자</a:t>
            </a:r>
            <a:endParaRPr lang="ko-KR" altLang="en-US" sz="900" dirty="0"/>
          </a:p>
        </p:txBody>
      </p:sp>
      <p:graphicFrame>
        <p:nvGraphicFramePr>
          <p:cNvPr id="13" name="차트 12"/>
          <p:cNvGraphicFramePr/>
          <p:nvPr/>
        </p:nvGraphicFramePr>
        <p:xfrm>
          <a:off x="179512" y="5085184"/>
          <a:ext cx="3222104" cy="1659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187624" y="5733256"/>
            <a:ext cx="50405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50" dirty="0" smtClean="0"/>
              <a:t>국내</a:t>
            </a:r>
            <a:endParaRPr lang="ko-KR" altLang="en-US" sz="1050" dirty="0"/>
          </a:p>
        </p:txBody>
      </p:sp>
      <p:sp>
        <p:nvSpPr>
          <p:cNvPr id="15" name="TextBox 14"/>
          <p:cNvSpPr txBox="1"/>
          <p:nvPr/>
        </p:nvSpPr>
        <p:spPr>
          <a:xfrm>
            <a:off x="2051720" y="5085184"/>
            <a:ext cx="441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국외</a:t>
            </a:r>
            <a:endParaRPr lang="ko-KR" altLang="en-US" sz="1000" dirty="0"/>
          </a:p>
        </p:txBody>
      </p:sp>
      <p:graphicFrame>
        <p:nvGraphicFramePr>
          <p:cNvPr id="18" name="차트 17"/>
          <p:cNvGraphicFramePr/>
          <p:nvPr/>
        </p:nvGraphicFramePr>
        <p:xfrm>
          <a:off x="3635896" y="3645024"/>
          <a:ext cx="5145187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2051720" y="3789040"/>
            <a:ext cx="41549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/>
              <a:t>여자</a:t>
            </a:r>
            <a:endParaRPr lang="ko-KR" altLang="en-US" sz="900" dirty="0"/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24</a:t>
            </a:fld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1008112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endParaRPr lang="en-US" altLang="ko-KR" sz="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교육수준은 고등학교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32.4%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대학교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18.9%,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초등학교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18.2%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졸업여부는 졸업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57.3%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재학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25.4%,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비해당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13.1%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1196752"/>
            <a:ext cx="316835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교육수준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졸업여부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528" y="2924944"/>
            <a:ext cx="11336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 </a:t>
            </a:r>
            <a:r>
              <a:rPr lang="ko-KR" altLang="en-US" sz="1200" b="1" dirty="0" smtClean="0"/>
              <a:t>교육수준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572000" y="2924944"/>
            <a:ext cx="10567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졸업여부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8" name="차트 7"/>
          <p:cNvGraphicFramePr/>
          <p:nvPr/>
        </p:nvGraphicFramePr>
        <p:xfrm>
          <a:off x="179512" y="3645024"/>
          <a:ext cx="4137075" cy="1780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차트 9"/>
          <p:cNvGraphicFramePr/>
          <p:nvPr/>
        </p:nvGraphicFramePr>
        <p:xfrm>
          <a:off x="4283968" y="3573016"/>
          <a:ext cx="4497115" cy="1780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25</a:t>
            </a:fld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1008112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endParaRPr lang="en-US" altLang="ko-KR" sz="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경제활동 참여상태는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비해당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25.3%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상용직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임금근로자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18.1%,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가정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주부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14.3%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1196752"/>
            <a:ext cx="316835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경제활동 참여상태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11560" y="3068960"/>
            <a:ext cx="17876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 </a:t>
            </a:r>
            <a:r>
              <a:rPr lang="ko-KR" altLang="en-US" sz="1200" b="1" dirty="0" smtClean="0"/>
              <a:t>경제활동 참여상태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8" name="차트 7"/>
          <p:cNvGraphicFramePr/>
          <p:nvPr/>
        </p:nvGraphicFramePr>
        <p:xfrm>
          <a:off x="611560" y="3501008"/>
          <a:ext cx="7992888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26</a:t>
            </a:fld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1296144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  <a:buNone/>
            </a:pPr>
            <a:endParaRPr lang="en-US" altLang="ko-KR" sz="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700" b="1" dirty="0" smtClean="0">
                <a:latin typeface="맑은 고딕" pitchFamily="50" charset="-127"/>
                <a:ea typeface="맑은 고딕" pitchFamily="50" charset="-127"/>
              </a:rPr>
              <a:t>의료 급여수급은 비 해당 </a:t>
            </a: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83.7%</a:t>
            </a:r>
            <a:r>
              <a:rPr lang="ko-KR" altLang="en-US" sz="17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700" b="1" dirty="0" smtClean="0">
                <a:latin typeface="맑은 고딕" pitchFamily="50" charset="-127"/>
                <a:ea typeface="맑은 고딕" pitchFamily="50" charset="-127"/>
              </a:rPr>
              <a:t>의료급여</a:t>
            </a: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(1</a:t>
            </a:r>
            <a:r>
              <a:rPr lang="ko-KR" altLang="en-US" sz="1700" b="1" dirty="0" smtClean="0">
                <a:latin typeface="맑은 고딕" pitchFamily="50" charset="-127"/>
                <a:ea typeface="맑은 고딕" pitchFamily="50" charset="-127"/>
              </a:rPr>
              <a:t>종</a:t>
            </a: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) 12.5%, </a:t>
            </a:r>
            <a:r>
              <a:rPr lang="ko-KR" altLang="en-US" sz="1700" b="1" dirty="0" smtClean="0">
                <a:latin typeface="맑은 고딕" pitchFamily="50" charset="-127"/>
                <a:ea typeface="맑은 고딕" pitchFamily="50" charset="-127"/>
              </a:rPr>
              <a:t>의료급여</a:t>
            </a: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(2</a:t>
            </a:r>
            <a:r>
              <a:rPr lang="ko-KR" altLang="en-US" sz="1700" b="1" dirty="0" smtClean="0">
                <a:latin typeface="맑은 고딕" pitchFamily="50" charset="-127"/>
                <a:ea typeface="맑은 고딕" pitchFamily="50" charset="-127"/>
              </a:rPr>
              <a:t>종</a:t>
            </a: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) 3.8% </a:t>
            </a:r>
            <a:r>
              <a:rPr lang="ko-KR" altLang="en-US" sz="1700" b="1" dirty="0" smtClean="0">
                <a:latin typeface="맑은 고딕" pitchFamily="50" charset="-127"/>
                <a:ea typeface="맑은 고딕" pitchFamily="50" charset="-127"/>
              </a:rPr>
              <a:t>순</a:t>
            </a:r>
            <a:endParaRPr lang="en-US" altLang="ko-KR" sz="17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700" b="1" dirty="0" smtClean="0">
                <a:latin typeface="맑은 고딕" pitchFamily="50" charset="-127"/>
                <a:ea typeface="맑은 고딕" pitchFamily="50" charset="-127"/>
              </a:rPr>
              <a:t>으로 조사됨</a:t>
            </a: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700" b="1" dirty="0" smtClean="0">
                <a:latin typeface="맑은 고딕" pitchFamily="50" charset="-127"/>
                <a:ea typeface="맑은 고딕" pitchFamily="50" charset="-127"/>
              </a:rPr>
              <a:t>기초보장수급은 비 해당 </a:t>
            </a: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89.4%</a:t>
            </a:r>
            <a:r>
              <a:rPr lang="ko-KR" altLang="en-US" sz="17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700" b="1" dirty="0" smtClean="0">
                <a:latin typeface="맑은 고딕" pitchFamily="50" charset="-127"/>
                <a:ea typeface="맑은 고딕" pitchFamily="50" charset="-127"/>
              </a:rPr>
              <a:t>일반수급 </a:t>
            </a: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8.7%, </a:t>
            </a:r>
            <a:r>
              <a:rPr lang="ko-KR" altLang="en-US" sz="1700" b="1" dirty="0" smtClean="0">
                <a:latin typeface="맑은 고딕" pitchFamily="50" charset="-127"/>
                <a:ea typeface="맑은 고딕" pitchFamily="50" charset="-127"/>
              </a:rPr>
              <a:t>조건부수급 </a:t>
            </a: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1.4%, </a:t>
            </a:r>
            <a:r>
              <a:rPr lang="ko-KR" altLang="en-US" sz="1700" b="1" dirty="0" smtClean="0">
                <a:latin typeface="맑은 고딕" pitchFamily="50" charset="-127"/>
                <a:ea typeface="맑은 고딕" pitchFamily="50" charset="-127"/>
              </a:rPr>
              <a:t>특례수급 </a:t>
            </a:r>
            <a:endParaRPr lang="en-US" altLang="ko-KR" sz="17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   0.5% </a:t>
            </a:r>
            <a:r>
              <a:rPr lang="ko-KR" altLang="en-US" sz="17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7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1196752"/>
            <a:ext cx="316835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의료 급여수급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기초보장수급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11560" y="3140968"/>
            <a:ext cx="14798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 </a:t>
            </a:r>
            <a:r>
              <a:rPr lang="ko-KR" altLang="en-US" sz="1200" b="1" dirty="0" smtClean="0"/>
              <a:t>의료 급여수급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572000" y="3140968"/>
            <a:ext cx="1402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 </a:t>
            </a:r>
            <a:r>
              <a:rPr lang="ko-KR" altLang="en-US" sz="1200" b="1" dirty="0" smtClean="0"/>
              <a:t>기초보장수급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0" name="차트 9"/>
          <p:cNvGraphicFramePr/>
          <p:nvPr/>
        </p:nvGraphicFramePr>
        <p:xfrm>
          <a:off x="395536" y="3717032"/>
          <a:ext cx="3510136" cy="237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483768" y="4509120"/>
            <a:ext cx="5693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err="1" smtClean="0"/>
              <a:t>비해당</a:t>
            </a:r>
            <a:endParaRPr lang="ko-KR" altLang="en-US" sz="1000" dirty="0"/>
          </a:p>
        </p:txBody>
      </p:sp>
      <p:sp>
        <p:nvSpPr>
          <p:cNvPr id="12" name="TextBox 11"/>
          <p:cNvSpPr txBox="1"/>
          <p:nvPr/>
        </p:nvSpPr>
        <p:spPr>
          <a:xfrm>
            <a:off x="683568" y="3933056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의료급여 </a:t>
            </a:r>
            <a:r>
              <a:rPr lang="en-US" altLang="ko-KR" sz="1000" dirty="0" smtClean="0"/>
              <a:t>1</a:t>
            </a:r>
            <a:r>
              <a:rPr lang="ko-KR" altLang="en-US" sz="1000" dirty="0" smtClean="0"/>
              <a:t>종</a:t>
            </a:r>
            <a:endParaRPr lang="ko-KR" altLang="en-US" sz="1000" dirty="0"/>
          </a:p>
        </p:txBody>
      </p:sp>
      <p:graphicFrame>
        <p:nvGraphicFramePr>
          <p:cNvPr id="14" name="차트 13"/>
          <p:cNvGraphicFramePr/>
          <p:nvPr/>
        </p:nvGraphicFramePr>
        <p:xfrm>
          <a:off x="4211960" y="3645024"/>
          <a:ext cx="4569123" cy="21410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907704" y="3717032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의료급여 </a:t>
            </a:r>
            <a:r>
              <a:rPr lang="en-US" altLang="ko-KR" sz="1000" dirty="0" smtClean="0"/>
              <a:t>2</a:t>
            </a:r>
            <a:r>
              <a:rPr lang="ko-KR" altLang="en-US" sz="1000" dirty="0" smtClean="0"/>
              <a:t>종</a:t>
            </a:r>
            <a:endParaRPr lang="ko-KR" altLang="en-US" sz="1000" dirty="0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27</a:t>
            </a:fld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1080120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2013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12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일 기준으로 거주하고 있는 집의 유형은 일반아파트가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54.2%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나타났으며 연립주택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21.0%,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일반단독주택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9.9%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1556792"/>
            <a:ext cx="316835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집의 유형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7584" y="1124744"/>
            <a:ext cx="19495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+mj-ea"/>
                <a:ea typeface="+mj-ea"/>
              </a:rPr>
              <a:t>2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가구주거 상황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11560" y="3284984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집의 유형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8" name="차트 7"/>
          <p:cNvGraphicFramePr/>
          <p:nvPr/>
        </p:nvGraphicFramePr>
        <p:xfrm>
          <a:off x="539552" y="3789040"/>
          <a:ext cx="8136904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28</a:t>
            </a:fld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2016224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2013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12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일 기준으로 거주하고 있는 집의 점유형태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가구의 기준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는 자가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59.4%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전세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월세 없음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24.5%,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보증부월세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사글세 포함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12.1%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2013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12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일 기준으로 거주하고 있는 집의 가격은 전체 평균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15,662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만원으로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주택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보증부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월세 및 월세인 경우 연간 지불한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월세액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평균은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332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만원으로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주택의 토지에 대해 지불하는 지대가 있는 경우 연간 지불한 금액은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187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만원으로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1124744"/>
            <a:ext cx="316835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집의 점유형태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주택 가격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7544" y="3861048"/>
            <a:ext cx="1402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집의 점유형태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148064" y="3861048"/>
            <a:ext cx="14414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주택 가격 평균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5292080" y="4437112"/>
          <a:ext cx="3647727" cy="1656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5909"/>
                <a:gridCol w="1215909"/>
                <a:gridCol w="1215909"/>
              </a:tblGrid>
              <a:tr h="7200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주택 가격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주택 월세</a:t>
                      </a:r>
                      <a:endParaRPr lang="en-US" altLang="ko-KR" sz="1400" dirty="0" smtClean="0"/>
                    </a:p>
                    <a:p>
                      <a:pPr algn="ctr" latinLnBrk="1"/>
                      <a:r>
                        <a:rPr lang="ko-KR" altLang="en-US" sz="1400" dirty="0" smtClean="0"/>
                        <a:t>총액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지대 금액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15,662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332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187</a:t>
                      </a:r>
                      <a:endParaRPr lang="ko-KR" altLang="en-US" sz="14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071167" y="4077072"/>
            <a:ext cx="96532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단위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" name="차트 9"/>
          <p:cNvGraphicFramePr/>
          <p:nvPr/>
        </p:nvGraphicFramePr>
        <p:xfrm>
          <a:off x="395536" y="4221088"/>
          <a:ext cx="4425107" cy="2429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29</a:t>
            </a:fld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2736304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2013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년 동안 주된 활동이 상용근로자였던 가구주와 가구주를 제외한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가구원의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년 동안 벌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어들인 연간 급여 총액은 근로자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3,750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만원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자영자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4,542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만원으로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2013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년 동안 얻은 재산 소득액은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958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만원으로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사회보험의 총 금액은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745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만원이며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민간보험의 총 금액은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758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만원으로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정부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동 사무소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로부터 받은 보조금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국민기초생활보장수급자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현금급여 제외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형태의 연간 금액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250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만원이며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국민기초생활보장급여는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528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만원으로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이외의 기타 소득의 총 금액은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386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만원으로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7584" y="1124744"/>
            <a:ext cx="1406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3) </a:t>
            </a:r>
            <a:r>
              <a:rPr lang="ko-KR" altLang="en-US" b="1" dirty="0" smtClean="0">
                <a:latin typeface="+mj-ea"/>
                <a:ea typeface="+mj-ea"/>
              </a:rPr>
              <a:t>가구소득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9552" y="4437112"/>
            <a:ext cx="1402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경제활동 소득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467544" y="4869160"/>
          <a:ext cx="3984104" cy="1728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2052"/>
                <a:gridCol w="1992052"/>
              </a:tblGrid>
              <a:tr h="3456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총 합계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3456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근로자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3,750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3456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latin typeface="맑은 고딕" pitchFamily="50" charset="-127"/>
                          <a:ea typeface="맑은 고딕" pitchFamily="50" charset="-127"/>
                        </a:rPr>
                        <a:t>자영자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4,542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3456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농림 </a:t>
                      </a:r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· 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축산업 경영주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3456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어업경영주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563888" y="4581128"/>
            <a:ext cx="9669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(</a:t>
            </a:r>
            <a:r>
              <a:rPr lang="ko-KR" altLang="en-US" sz="1100" dirty="0" smtClean="0"/>
              <a:t>단위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만원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sp>
        <p:nvSpPr>
          <p:cNvPr id="11" name="TextBox 10"/>
          <p:cNvSpPr txBox="1"/>
          <p:nvPr/>
        </p:nvSpPr>
        <p:spPr>
          <a:xfrm>
            <a:off x="4860032" y="4437112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소득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7884368" y="4581128"/>
            <a:ext cx="9669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(</a:t>
            </a:r>
            <a:r>
              <a:rPr lang="ko-KR" altLang="en-US" sz="1100" dirty="0" smtClean="0"/>
              <a:t>단위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만원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graphicFrame>
        <p:nvGraphicFramePr>
          <p:cNvPr id="15" name="표 14"/>
          <p:cNvGraphicFramePr>
            <a:graphicFrameLocks noGrp="1"/>
          </p:cNvGraphicFramePr>
          <p:nvPr/>
        </p:nvGraphicFramePr>
        <p:xfrm>
          <a:off x="4860032" y="4869160"/>
          <a:ext cx="3912096" cy="1760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6048"/>
                <a:gridCol w="1956048"/>
              </a:tblGrid>
              <a:tr h="2491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총 합계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2491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재산소득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958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2491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사회보험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745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2491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민간보험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758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2491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정부보조금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250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2491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국민기초생활보장급여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528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2491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기타소득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386</a:t>
                      </a:r>
                      <a:endParaRPr lang="ko-KR" altLang="en-US" sz="105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30</a:t>
            </a:fld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79208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2013.12.31.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기준으로 거주하고 있는 집을 제외한 부동산의 가격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현시가 기준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과 소유하고 있는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총 금융자산의 가격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이외의 소유하고 있는 재산의 총액은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4,178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만원으로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7584" y="1124744"/>
            <a:ext cx="1487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4) </a:t>
            </a:r>
            <a:r>
              <a:rPr lang="ko-KR" altLang="en-US" b="1" dirty="0" smtClean="0">
                <a:latin typeface="+mj-ea"/>
                <a:ea typeface="+mj-ea"/>
              </a:rPr>
              <a:t>전체 자산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24328" y="2420888"/>
            <a:ext cx="9669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(</a:t>
            </a:r>
            <a:r>
              <a:rPr lang="ko-KR" altLang="en-US" sz="1100" dirty="0" smtClean="0"/>
              <a:t>단위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만원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611560" y="2708920"/>
          <a:ext cx="7873552" cy="648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8388"/>
                <a:gridCol w="1968388"/>
                <a:gridCol w="1968388"/>
                <a:gridCol w="1968388"/>
              </a:tblGrid>
              <a:tr h="3240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부동산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금융자산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기타재산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합계</a:t>
                      </a:r>
                      <a:endParaRPr lang="ko-KR" altLang="en-US" sz="1100" dirty="0"/>
                    </a:p>
                  </a:txBody>
                  <a:tcPr anchor="ctr"/>
                </a:tc>
              </a:tr>
              <a:tr h="32403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2,604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1,177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397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4,178</a:t>
                      </a:r>
                      <a:endParaRPr lang="ko-KR" altLang="en-US" sz="11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827584" y="3573016"/>
            <a:ext cx="23439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+mj-ea"/>
                <a:ea typeface="+mj-ea"/>
              </a:rPr>
              <a:t>5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부채 및 부채 이자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8" name="내용 개체 틀 2"/>
          <p:cNvSpPr txBox="1">
            <a:spLocks/>
          </p:cNvSpPr>
          <p:nvPr/>
        </p:nvSpPr>
        <p:spPr>
          <a:xfrm>
            <a:off x="467544" y="4005064"/>
            <a:ext cx="8229600" cy="86409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rmAutofit/>
          </a:bodyPr>
          <a:lstStyle/>
          <a:p>
            <a:pPr>
              <a:lnSpc>
                <a:spcPct val="17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•  2013.12.31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기준으로 각각의 부채의 보유현황은 금융기관 대출이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총 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7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채액은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10,239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만원으로 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/>
        </p:nvGraphicFramePr>
        <p:xfrm>
          <a:off x="611560" y="5229200"/>
          <a:ext cx="7920882" cy="13681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0098"/>
                <a:gridCol w="880098"/>
                <a:gridCol w="880098"/>
                <a:gridCol w="880098"/>
                <a:gridCol w="880098"/>
                <a:gridCol w="880098"/>
                <a:gridCol w="880098"/>
                <a:gridCol w="960840"/>
                <a:gridCol w="799356"/>
              </a:tblGrid>
              <a:tr h="361552">
                <a:tc gridSpan="8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보유현황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합계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64504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금융기관</a:t>
                      </a:r>
                      <a:endParaRPr lang="en-US" altLang="ko-KR" sz="1100" b="1" dirty="0" smtClean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대출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서민금융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일반사채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카드빚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임대</a:t>
                      </a:r>
                      <a:endParaRPr lang="en-US" altLang="ko-KR" sz="1100" b="1" dirty="0" smtClean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보증금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외상</a:t>
                      </a: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미리 탄 곗돈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기타부채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연체하지</a:t>
                      </a:r>
                      <a:endParaRPr lang="en-US" altLang="ko-KR" sz="1100" b="1" dirty="0" smtClean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않고 지불한 부채 이자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6155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163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가구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3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가구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가구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35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가구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가구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가구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17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가구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가구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latin typeface="맑은 고딕" pitchFamily="50" charset="-127"/>
                          <a:ea typeface="맑은 고딕" pitchFamily="50" charset="-127"/>
                        </a:rPr>
                        <a:t>10,239</a:t>
                      </a: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7236296" y="4941168"/>
            <a:ext cx="132119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/>
              <a:t>(</a:t>
            </a:r>
            <a:r>
              <a:rPr lang="ko-KR" altLang="en-US" sz="1100" dirty="0" smtClean="0"/>
              <a:t>단위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가구</a:t>
            </a:r>
            <a:r>
              <a:rPr lang="en-US" altLang="ko-KR" sz="1100" dirty="0" smtClean="0"/>
              <a:t>, </a:t>
            </a:r>
            <a:r>
              <a:rPr lang="ko-KR" altLang="en-US" sz="1100" dirty="0" smtClean="0"/>
              <a:t>만원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31</a:t>
            </a:fld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무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소득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과다 지출로 인한 생활상의 어려움은 보통이다가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26.0%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매우 심각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22.8%,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대체로 심각하지 않다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20.3%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부채청산으로 인한 어려움은 전혀 심각하지 않다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40.6%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대체로 심각하다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 16.6%,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대체로 심각하지 않다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16.1%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7584" y="1124744"/>
            <a:ext cx="1406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+mj-ea"/>
                <a:ea typeface="+mj-ea"/>
              </a:rPr>
              <a:t>6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생활여건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3568" y="3789040"/>
            <a:ext cx="33009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저소득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과다 지출로 인한 생활상의 어려움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860032" y="3789040"/>
            <a:ext cx="22108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부채청산으로 인한 어려움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556792"/>
            <a:ext cx="316835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생활여건 어려움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9" name="차트 8"/>
          <p:cNvGraphicFramePr/>
          <p:nvPr/>
        </p:nvGraphicFramePr>
        <p:xfrm>
          <a:off x="251521" y="4365104"/>
          <a:ext cx="4104456" cy="1780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차트 9"/>
          <p:cNvGraphicFramePr/>
          <p:nvPr/>
        </p:nvGraphicFramePr>
        <p:xfrm>
          <a:off x="4427984" y="4077072"/>
          <a:ext cx="4353099" cy="2501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32</a:t>
            </a:fld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/>
              <a:t>실직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재취업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퇴직으로 인한 어려움은 전혀 심각하지 않다가 </a:t>
            </a:r>
            <a:r>
              <a:rPr lang="en-US" altLang="ko-KR" sz="1400" b="1" dirty="0" smtClean="0"/>
              <a:t>34.7%</a:t>
            </a:r>
            <a:r>
              <a:rPr lang="ko-KR" altLang="en-US" sz="1400" b="1" dirty="0" smtClean="0"/>
              <a:t>로 가장 높게 나타났으며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대체로 심각하다 </a:t>
            </a:r>
            <a:r>
              <a:rPr lang="en-US" altLang="ko-KR" sz="1400" b="1" dirty="0" smtClean="0"/>
              <a:t>20.3%, </a:t>
            </a:r>
            <a:r>
              <a:rPr lang="ko-KR" altLang="en-US" sz="1400" b="1" dirty="0" smtClean="0"/>
              <a:t>보통이다 </a:t>
            </a:r>
            <a:r>
              <a:rPr lang="en-US" altLang="ko-KR" sz="1400" b="1" dirty="0" smtClean="0"/>
              <a:t>20.3% </a:t>
            </a:r>
            <a:r>
              <a:rPr lang="ko-KR" altLang="en-US" sz="1400" b="1" dirty="0" smtClean="0"/>
              <a:t>순으로 조사됨</a:t>
            </a:r>
            <a:r>
              <a:rPr lang="en-US" altLang="ko-KR" sz="1400" b="1" dirty="0" smtClean="0"/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/>
              <a:t>성인 돌봄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환자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장애인 돌봄의 어려움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직업포기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스트레스 등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은 전혀 심각하지 않다 </a:t>
            </a:r>
            <a:r>
              <a:rPr lang="en-US" altLang="ko-KR" sz="1400" b="1" dirty="0" smtClean="0"/>
              <a:t>49.8%</a:t>
            </a:r>
            <a:r>
              <a:rPr lang="ko-KR" altLang="en-US" sz="1400" b="1" dirty="0" smtClean="0"/>
              <a:t>로 가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/>
              <a:t>     </a:t>
            </a:r>
            <a:r>
              <a:rPr lang="ko-KR" altLang="en-US" sz="1400" b="1" dirty="0" smtClean="0"/>
              <a:t>장 높게 나타났으며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보통이다 </a:t>
            </a:r>
            <a:r>
              <a:rPr lang="en-US" altLang="ko-KR" sz="1400" b="1" dirty="0" smtClean="0"/>
              <a:t>20.8% , </a:t>
            </a:r>
            <a:r>
              <a:rPr lang="ko-KR" altLang="en-US" sz="1400" b="1" dirty="0" smtClean="0"/>
              <a:t>대체로 심각하지 않다 </a:t>
            </a:r>
            <a:r>
              <a:rPr lang="en-US" altLang="ko-KR" sz="1400" b="1" dirty="0" smtClean="0"/>
              <a:t>14.1% </a:t>
            </a:r>
            <a:r>
              <a:rPr lang="ko-KR" altLang="en-US" sz="1400" b="1" dirty="0" smtClean="0"/>
              <a:t>순으로 조사됨</a:t>
            </a:r>
            <a:r>
              <a:rPr lang="en-US" altLang="ko-KR" sz="1400" b="1" dirty="0" smtClean="0"/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3568" y="3501008"/>
            <a:ext cx="28905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실직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재취업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퇴직으로 인한 어려움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860032" y="3501008"/>
            <a:ext cx="30444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성인 돌봄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환자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장애인 돌봄의 어려움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196752"/>
            <a:ext cx="316835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생활여건 어려움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8" name="차트 7"/>
          <p:cNvGraphicFramePr/>
          <p:nvPr/>
        </p:nvGraphicFramePr>
        <p:xfrm>
          <a:off x="107504" y="3861048"/>
          <a:ext cx="4608512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차트 8"/>
          <p:cNvGraphicFramePr/>
          <p:nvPr/>
        </p:nvGraphicFramePr>
        <p:xfrm>
          <a:off x="4716016" y="3861048"/>
          <a:ext cx="4427984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33</a:t>
            </a:fld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/>
              <a:t>자녀양육 및 자녀 교육에 관한 어려움은 전혀 심각하지 않다가 </a:t>
            </a:r>
            <a:r>
              <a:rPr lang="en-US" altLang="ko-KR" sz="1400" b="1" dirty="0" smtClean="0"/>
              <a:t>39.6%</a:t>
            </a:r>
            <a:r>
              <a:rPr lang="ko-KR" altLang="en-US" sz="1400" b="1" dirty="0" smtClean="0"/>
              <a:t>로 가장 높게 나타났으며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대체로 심각하다 </a:t>
            </a:r>
            <a:r>
              <a:rPr lang="en-US" altLang="ko-KR" sz="1400" b="1" dirty="0" smtClean="0"/>
              <a:t>20.5%, </a:t>
            </a:r>
            <a:r>
              <a:rPr lang="ko-KR" altLang="en-US" sz="1400" b="1" dirty="0" smtClean="0"/>
              <a:t>보통이다 </a:t>
            </a:r>
            <a:r>
              <a:rPr lang="en-US" altLang="ko-KR" sz="1400" b="1" dirty="0" smtClean="0"/>
              <a:t>18.8%</a:t>
            </a:r>
            <a:r>
              <a:rPr lang="ko-KR" altLang="en-US" sz="1400" b="1" dirty="0" smtClean="0"/>
              <a:t>순으로 조사됨</a:t>
            </a:r>
            <a:r>
              <a:rPr lang="en-US" altLang="ko-KR" sz="1400" b="1" dirty="0" smtClean="0"/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/>
              <a:t>가정 내 불화･단절로 인한 어려움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이혼･별거･사별 등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은 전혀 심각하지 않다가 </a:t>
            </a:r>
            <a:r>
              <a:rPr lang="en-US" altLang="ko-KR" sz="1400" b="1" dirty="0" smtClean="0"/>
              <a:t>53.7%</a:t>
            </a:r>
            <a:r>
              <a:rPr lang="ko-KR" altLang="en-US" sz="1400" b="1" dirty="0" smtClean="0"/>
              <a:t>로 가장 높게 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나타났으며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대체로 심각하지 않다 </a:t>
            </a:r>
            <a:r>
              <a:rPr lang="en-US" altLang="ko-KR" sz="1400" b="1" dirty="0" smtClean="0"/>
              <a:t>25.2%, </a:t>
            </a:r>
            <a:r>
              <a:rPr lang="ko-KR" altLang="en-US" sz="1400" b="1" dirty="0" smtClean="0"/>
              <a:t>보통이다 </a:t>
            </a:r>
            <a:r>
              <a:rPr lang="en-US" altLang="ko-KR" sz="1400" b="1" dirty="0" smtClean="0"/>
              <a:t>12.4% </a:t>
            </a:r>
            <a:r>
              <a:rPr lang="ko-KR" altLang="en-US" sz="1400" b="1" dirty="0" smtClean="0"/>
              <a:t>순으로 긍정적 의견이 높게 조사됨</a:t>
            </a:r>
            <a:r>
              <a:rPr lang="en-US" altLang="ko-KR" sz="1400" b="1" dirty="0" smtClean="0"/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501008"/>
            <a:ext cx="29418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자녀양육 및 자녀 교육에 관한 어려움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860032" y="3501008"/>
            <a:ext cx="27238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가정 내 불화 </a:t>
            </a:r>
            <a:r>
              <a:rPr lang="en-US" altLang="ko-KR" sz="1200" b="1" dirty="0" smtClean="0"/>
              <a:t>· </a:t>
            </a:r>
            <a:r>
              <a:rPr lang="ko-KR" altLang="en-US" sz="1200" b="1" dirty="0" smtClean="0"/>
              <a:t>단절로 인한 어려움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196752"/>
            <a:ext cx="316835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생활여건 어려움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8" name="차트 7"/>
          <p:cNvGraphicFramePr/>
          <p:nvPr/>
        </p:nvGraphicFramePr>
        <p:xfrm>
          <a:off x="179512" y="4005064"/>
          <a:ext cx="4536504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차트 8"/>
          <p:cNvGraphicFramePr/>
          <p:nvPr/>
        </p:nvGraphicFramePr>
        <p:xfrm>
          <a:off x="4644008" y="4005064"/>
          <a:ext cx="4320480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34</a:t>
            </a:fld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/>
              <a:t>정신건강의 어려움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우울증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의욕상실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스트레스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알코올 중독 등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은 전혀 심각하지 않다 </a:t>
            </a:r>
            <a:r>
              <a:rPr lang="en-US" altLang="ko-KR" sz="1400" b="1" dirty="0" smtClean="0"/>
              <a:t>39.9%</a:t>
            </a:r>
            <a:r>
              <a:rPr lang="ko-KR" altLang="en-US" sz="1400" b="1" dirty="0" smtClean="0"/>
              <a:t>로 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가장 높게 나타났으며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대체로 심각하지 않다 </a:t>
            </a:r>
            <a:r>
              <a:rPr lang="en-US" altLang="ko-KR" sz="1400" b="1" dirty="0" smtClean="0"/>
              <a:t>23.0%, </a:t>
            </a:r>
            <a:r>
              <a:rPr lang="ko-KR" altLang="en-US" sz="1400" b="1" dirty="0" smtClean="0"/>
              <a:t>보통이다 </a:t>
            </a:r>
            <a:r>
              <a:rPr lang="en-US" altLang="ko-KR" sz="1400" b="1" dirty="0" smtClean="0"/>
              <a:t>19.3% </a:t>
            </a:r>
            <a:r>
              <a:rPr lang="ko-KR" altLang="en-US" sz="1400" b="1" dirty="0" smtClean="0"/>
              <a:t>순으로 조사됨</a:t>
            </a:r>
            <a:r>
              <a:rPr lang="en-US" altLang="ko-KR" sz="1400" b="1" dirty="0" smtClean="0"/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3568" y="3501008"/>
            <a:ext cx="17107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정신건강의 어려움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196752"/>
            <a:ext cx="316835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생활여건 어려움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8" name="차트 7"/>
          <p:cNvGraphicFramePr/>
          <p:nvPr/>
        </p:nvGraphicFramePr>
        <p:xfrm>
          <a:off x="395536" y="4005064"/>
          <a:ext cx="8136904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35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161345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/>
              <a:t>세탁기 필요성은 꼭 필요하다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필수품이다</a:t>
            </a:r>
            <a:r>
              <a:rPr lang="en-US" altLang="ko-KR" sz="1400" b="1" dirty="0" smtClean="0"/>
              <a:t>)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/>
              <a:t>    98.8%</a:t>
            </a:r>
            <a:r>
              <a:rPr lang="ko-KR" altLang="en-US" sz="1400" b="1" dirty="0" smtClean="0"/>
              <a:t>로 나타났으며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보유 여부는 갖고 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None/>
            </a:pPr>
            <a:r>
              <a:rPr lang="ko-KR" altLang="en-US" sz="1400" b="1" dirty="0" smtClean="0"/>
              <a:t>    있다 </a:t>
            </a:r>
            <a:r>
              <a:rPr lang="en-US" altLang="ko-KR" sz="1400" b="1" dirty="0" smtClean="0"/>
              <a:t>98.8%</a:t>
            </a:r>
            <a:r>
              <a:rPr lang="ko-KR" altLang="en-US" sz="1400" b="1" dirty="0" smtClean="0"/>
              <a:t>로 조사됨</a:t>
            </a:r>
            <a:r>
              <a:rPr lang="en-US" altLang="ko-KR" sz="1400" b="1" dirty="0" smtClean="0"/>
              <a:t>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7584" y="1124744"/>
            <a:ext cx="1503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가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생활용품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11560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세탁기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2060848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/>
              <a:t>전자레인지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가스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오븐 포함</a:t>
            </a:r>
            <a:r>
              <a:rPr lang="en-US" altLang="ko-KR" sz="1400" b="1" dirty="0"/>
              <a:t>) </a:t>
            </a:r>
            <a:r>
              <a:rPr lang="ko-KR" altLang="en-US" sz="1400" b="1" dirty="0"/>
              <a:t>필요성은 꼭 </a:t>
            </a:r>
            <a:r>
              <a:rPr lang="ko-KR" altLang="en-US" sz="1400" b="1" dirty="0" smtClean="0"/>
              <a:t>필</a:t>
            </a:r>
            <a:endParaRPr lang="en-US" altLang="ko-KR" sz="1400" b="1" dirty="0" smtClean="0"/>
          </a:p>
          <a:p>
            <a:pPr>
              <a:lnSpc>
                <a:spcPct val="150000"/>
              </a:lnSpc>
            </a:pPr>
            <a:r>
              <a:rPr lang="en-US" altLang="ko-KR" sz="1400" b="1" dirty="0"/>
              <a:t> </a:t>
            </a: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요하다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필수품이다</a:t>
            </a:r>
            <a:r>
              <a:rPr lang="en-US" altLang="ko-KR" sz="1400" b="1" dirty="0"/>
              <a:t>) </a:t>
            </a:r>
            <a:r>
              <a:rPr lang="en-US" altLang="ko-KR" sz="1400" b="1" dirty="0" smtClean="0"/>
              <a:t>78.2%</a:t>
            </a:r>
            <a:r>
              <a:rPr lang="ko-KR" altLang="en-US" sz="1400" b="1" dirty="0"/>
              <a:t>로 나타났으며</a:t>
            </a:r>
            <a:r>
              <a:rPr lang="en-US" altLang="ko-KR" sz="1400" b="1" dirty="0"/>
              <a:t>, </a:t>
            </a:r>
            <a:endParaRPr lang="en-US" altLang="ko-KR" sz="1400" b="1" dirty="0" smtClean="0"/>
          </a:p>
          <a:p>
            <a:pPr>
              <a:lnSpc>
                <a:spcPct val="150000"/>
              </a:lnSpc>
            </a:pPr>
            <a:r>
              <a:rPr lang="en-US" altLang="ko-KR" sz="1400" b="1" dirty="0"/>
              <a:t> </a:t>
            </a: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보유 </a:t>
            </a:r>
            <a:r>
              <a:rPr lang="ko-KR" altLang="en-US" sz="1400" b="1" dirty="0"/>
              <a:t>여부는 갖고 있다 </a:t>
            </a:r>
            <a:r>
              <a:rPr lang="en-US" altLang="ko-KR" sz="1400" b="1" dirty="0" smtClean="0"/>
              <a:t>92.6%</a:t>
            </a:r>
            <a:r>
              <a:rPr lang="ko-KR" altLang="en-US" sz="1400" b="1" dirty="0"/>
              <a:t>로 조사됨</a:t>
            </a:r>
            <a:r>
              <a:rPr lang="en-US" altLang="ko-KR" sz="1400" b="1" dirty="0" smtClean="0"/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latin typeface="+mj-ea"/>
                <a:ea typeface="+mj-ea"/>
              </a:rPr>
              <a:t>전자렌지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293096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보유 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293096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보유 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5" name="차트 14"/>
          <p:cNvGraphicFramePr/>
          <p:nvPr/>
        </p:nvGraphicFramePr>
        <p:xfrm>
          <a:off x="179512" y="3789040"/>
          <a:ext cx="2448272" cy="1872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259632" y="4797152"/>
            <a:ext cx="7889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>
                <a:solidFill>
                  <a:schemeClr val="bg1"/>
                </a:solidFill>
              </a:rPr>
              <a:t>꼭 필요하다</a:t>
            </a:r>
            <a:endParaRPr lang="ko-KR" altLang="en-US" sz="9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475656" y="3933056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있으면 좋다</a:t>
            </a:r>
            <a:endParaRPr lang="ko-KR" altLang="en-US" sz="1000" dirty="0"/>
          </a:p>
        </p:txBody>
      </p:sp>
      <p:graphicFrame>
        <p:nvGraphicFramePr>
          <p:cNvPr id="21" name="차트 20"/>
          <p:cNvGraphicFramePr/>
          <p:nvPr/>
        </p:nvGraphicFramePr>
        <p:xfrm>
          <a:off x="2123728" y="4725144"/>
          <a:ext cx="2718048" cy="1947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3347864" y="5805264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err="1" smtClean="0">
                <a:solidFill>
                  <a:schemeClr val="bg1"/>
                </a:solidFill>
              </a:rPr>
              <a:t>갖고있다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47864" y="4797152"/>
            <a:ext cx="99097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/>
              <a:t>안</a:t>
            </a:r>
            <a:r>
              <a:rPr lang="en-US" altLang="ko-KR" sz="900" dirty="0" smtClean="0"/>
              <a:t>(</a:t>
            </a:r>
            <a:r>
              <a:rPr lang="ko-KR" altLang="en-US" sz="900" dirty="0" smtClean="0"/>
              <a:t>못</a:t>
            </a:r>
            <a:r>
              <a:rPr lang="en-US" altLang="ko-KR" sz="900" dirty="0" smtClean="0"/>
              <a:t>) </a:t>
            </a:r>
            <a:r>
              <a:rPr lang="ko-KR" altLang="en-US" sz="900" dirty="0" err="1" smtClean="0"/>
              <a:t>갖고있다</a:t>
            </a:r>
            <a:endParaRPr lang="ko-KR" altLang="en-US" sz="900" dirty="0"/>
          </a:p>
        </p:txBody>
      </p:sp>
      <p:graphicFrame>
        <p:nvGraphicFramePr>
          <p:cNvPr id="24" name="차트 23"/>
          <p:cNvGraphicFramePr/>
          <p:nvPr/>
        </p:nvGraphicFramePr>
        <p:xfrm>
          <a:off x="4644008" y="3501008"/>
          <a:ext cx="2502024" cy="2235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5" name="차트 24"/>
          <p:cNvGraphicFramePr/>
          <p:nvPr/>
        </p:nvGraphicFramePr>
        <p:xfrm>
          <a:off x="6300192" y="4581128"/>
          <a:ext cx="2953122" cy="20577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6084168" y="4221088"/>
            <a:ext cx="139493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 smtClean="0"/>
              <a:t>꼭 필요하다</a:t>
            </a:r>
            <a:endParaRPr lang="ko-KR" altLang="en-US" sz="900" dirty="0"/>
          </a:p>
        </p:txBody>
      </p:sp>
      <p:sp>
        <p:nvSpPr>
          <p:cNvPr id="27" name="TextBox 26"/>
          <p:cNvSpPr txBox="1"/>
          <p:nvPr/>
        </p:nvSpPr>
        <p:spPr>
          <a:xfrm>
            <a:off x="4788024" y="3789040"/>
            <a:ext cx="78899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/>
              <a:t>있으면 좋다</a:t>
            </a:r>
            <a:endParaRPr lang="ko-KR" altLang="en-US" sz="900" dirty="0"/>
          </a:p>
        </p:txBody>
      </p:sp>
      <p:sp>
        <p:nvSpPr>
          <p:cNvPr id="28" name="TextBox 27"/>
          <p:cNvSpPr txBox="1"/>
          <p:nvPr/>
        </p:nvSpPr>
        <p:spPr>
          <a:xfrm>
            <a:off x="7956376" y="5733256"/>
            <a:ext cx="6463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err="1" smtClean="0">
                <a:solidFill>
                  <a:schemeClr val="bg1"/>
                </a:solidFill>
              </a:rPr>
              <a:t>갖고있다</a:t>
            </a:r>
            <a:endParaRPr lang="ko-KR" altLang="en-US" sz="900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64288" y="4653136"/>
            <a:ext cx="90120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안</a:t>
            </a:r>
            <a:r>
              <a:rPr lang="en-US" altLang="ko-KR" sz="800" dirty="0" smtClean="0"/>
              <a:t>(</a:t>
            </a:r>
            <a:r>
              <a:rPr lang="ko-KR" altLang="en-US" sz="800" dirty="0" smtClean="0"/>
              <a:t>못</a:t>
            </a:r>
            <a:r>
              <a:rPr lang="en-US" altLang="ko-KR" sz="800" dirty="0" smtClean="0"/>
              <a:t>) </a:t>
            </a:r>
            <a:r>
              <a:rPr lang="ko-KR" altLang="en-US" sz="800" dirty="0" err="1" smtClean="0"/>
              <a:t>갖고있다</a:t>
            </a:r>
            <a:endParaRPr lang="ko-KR" altLang="en-US" sz="800" dirty="0"/>
          </a:p>
        </p:txBody>
      </p: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36</a:t>
            </a:fld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김치냉장고의 필요성은 꼭 필요하다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필수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품이다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79.0%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보유 여부는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87.6%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99592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김치냉장고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endParaRPr lang="ko-KR" altLang="en-US" sz="1400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진공청소기의 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필요성은 꼭 필요하다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필수품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이다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80.0%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보유 여부는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갖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고 </a:t>
            </a: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88.4%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조사됨</a:t>
            </a: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진공청소기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077072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보유 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077072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보유 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3" name="차트 12"/>
          <p:cNvGraphicFramePr/>
          <p:nvPr/>
        </p:nvGraphicFramePr>
        <p:xfrm>
          <a:off x="0" y="3501008"/>
          <a:ext cx="2574032" cy="1947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1979712" y="4437112"/>
          <a:ext cx="2737098" cy="19857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691680" y="4005064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꼭 필요하다</a:t>
            </a:r>
            <a:endParaRPr lang="ko-KR" altLang="en-US" sz="1000" dirty="0"/>
          </a:p>
        </p:txBody>
      </p:sp>
      <p:sp>
        <p:nvSpPr>
          <p:cNvPr id="20" name="TextBox 19"/>
          <p:cNvSpPr txBox="1"/>
          <p:nvPr/>
        </p:nvSpPr>
        <p:spPr>
          <a:xfrm>
            <a:off x="179512" y="3717032"/>
            <a:ext cx="158417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있으면 좋다</a:t>
            </a:r>
            <a:endParaRPr lang="ko-KR" altLang="en-US" sz="1000" dirty="0"/>
          </a:p>
        </p:txBody>
      </p:sp>
      <p:sp>
        <p:nvSpPr>
          <p:cNvPr id="21" name="TextBox 20"/>
          <p:cNvSpPr txBox="1"/>
          <p:nvPr/>
        </p:nvSpPr>
        <p:spPr>
          <a:xfrm>
            <a:off x="3203848" y="5445224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err="1" smtClean="0">
                <a:solidFill>
                  <a:schemeClr val="bg1"/>
                </a:solidFill>
              </a:rPr>
              <a:t>갖고있다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27784" y="4581128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err="1" smtClean="0"/>
              <a:t>갖고있다</a:t>
            </a:r>
            <a:endParaRPr lang="ko-KR" altLang="en-US" sz="1000" dirty="0"/>
          </a:p>
        </p:txBody>
      </p:sp>
      <p:graphicFrame>
        <p:nvGraphicFramePr>
          <p:cNvPr id="23" name="차트 22"/>
          <p:cNvGraphicFramePr/>
          <p:nvPr/>
        </p:nvGraphicFramePr>
        <p:xfrm>
          <a:off x="4788024" y="3429000"/>
          <a:ext cx="2520280" cy="15121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788024" y="3501008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있으면 좋다</a:t>
            </a:r>
            <a:endParaRPr lang="ko-KR" altLang="en-US" sz="1000" dirty="0"/>
          </a:p>
        </p:txBody>
      </p:sp>
      <p:sp>
        <p:nvSpPr>
          <p:cNvPr id="25" name="TextBox 24"/>
          <p:cNvSpPr txBox="1"/>
          <p:nvPr/>
        </p:nvSpPr>
        <p:spPr>
          <a:xfrm>
            <a:off x="5868144" y="4221088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graphicFrame>
        <p:nvGraphicFramePr>
          <p:cNvPr id="26" name="차트 25"/>
          <p:cNvGraphicFramePr/>
          <p:nvPr/>
        </p:nvGraphicFramePr>
        <p:xfrm>
          <a:off x="6478910" y="4581128"/>
          <a:ext cx="2665090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7" name="TextBox 26"/>
          <p:cNvSpPr txBox="1"/>
          <p:nvPr/>
        </p:nvSpPr>
        <p:spPr>
          <a:xfrm>
            <a:off x="7668344" y="5589240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err="1" smtClean="0">
                <a:solidFill>
                  <a:schemeClr val="bg1"/>
                </a:solidFill>
              </a:rPr>
              <a:t>갖고있다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876256" y="4653136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err="1" smtClean="0"/>
              <a:t>갖고있다</a:t>
            </a:r>
            <a:endParaRPr lang="ko-KR" altLang="en-US" sz="1000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37</a:t>
            </a:fld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/>
              <a:t>휴대폰 필요성은 꼭 필요하다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필수품이다</a:t>
            </a:r>
            <a:r>
              <a:rPr lang="en-US" altLang="ko-KR" sz="1400" b="1" dirty="0" smtClean="0"/>
              <a:t>) 89.4%</a:t>
            </a:r>
            <a:r>
              <a:rPr lang="ko-KR" altLang="en-US" sz="1400" b="1" dirty="0" smtClean="0"/>
              <a:t>로 나타났으며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보유 여부는 갖고 있다 </a:t>
            </a:r>
            <a:r>
              <a:rPr lang="en-US" altLang="ko-KR" sz="1400" b="1" dirty="0" smtClean="0"/>
              <a:t>98.0%</a:t>
            </a:r>
            <a:r>
              <a:rPr lang="ko-KR" altLang="en-US" sz="1400" b="1" dirty="0" smtClean="0"/>
              <a:t>로 조사됨</a:t>
            </a:r>
            <a:r>
              <a:rPr lang="en-US" altLang="ko-KR" sz="1400" b="1" dirty="0" smtClean="0"/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99592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휴대폰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/>
              <a:t>디지털카메라 </a:t>
            </a:r>
            <a:r>
              <a:rPr lang="ko-KR" altLang="en-US" sz="1400" b="1" dirty="0"/>
              <a:t>필요성은 있으면 좋다</a:t>
            </a:r>
            <a:r>
              <a:rPr lang="en-US" altLang="ko-KR" sz="1400" b="1" dirty="0"/>
              <a:t>(</a:t>
            </a:r>
            <a:r>
              <a:rPr lang="ko-KR" altLang="en-US" sz="1400" b="1" dirty="0" smtClean="0"/>
              <a:t>필수품</a:t>
            </a:r>
            <a:endParaRPr lang="en-US" altLang="ko-KR" sz="1400" b="1" dirty="0" smtClean="0"/>
          </a:p>
          <a:p>
            <a:pPr>
              <a:lnSpc>
                <a:spcPct val="150000"/>
              </a:lnSpc>
            </a:pPr>
            <a:r>
              <a:rPr lang="en-US" altLang="ko-KR" sz="1400" b="1" dirty="0"/>
              <a:t> </a:t>
            </a: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은 </a:t>
            </a:r>
            <a:r>
              <a:rPr lang="ko-KR" altLang="en-US" sz="1400" b="1" dirty="0"/>
              <a:t>아니다</a:t>
            </a:r>
            <a:r>
              <a:rPr lang="en-US" altLang="ko-KR" sz="1400" b="1" dirty="0"/>
              <a:t>) </a:t>
            </a:r>
            <a:r>
              <a:rPr lang="en-US" altLang="ko-KR" sz="1400" b="1" dirty="0" smtClean="0"/>
              <a:t>63.9%</a:t>
            </a:r>
            <a:r>
              <a:rPr lang="ko-KR" altLang="en-US" sz="1400" b="1" dirty="0"/>
              <a:t>로 나타났으며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보유 </a:t>
            </a:r>
            <a:r>
              <a:rPr lang="ko-KR" altLang="en-US" sz="1400" b="1" dirty="0" smtClean="0"/>
              <a:t>여부</a:t>
            </a:r>
            <a:endParaRPr lang="en-US" altLang="ko-KR" sz="1400" b="1" dirty="0" smtClean="0"/>
          </a:p>
          <a:p>
            <a:pPr>
              <a:lnSpc>
                <a:spcPct val="150000"/>
              </a:lnSpc>
            </a:pPr>
            <a:r>
              <a:rPr lang="en-US" altLang="ko-KR" sz="1400" b="1" dirty="0"/>
              <a:t> </a:t>
            </a: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는 </a:t>
            </a:r>
            <a:r>
              <a:rPr lang="ko-KR" altLang="en-US" sz="1400" b="1" dirty="0"/>
              <a:t>갖고 있다 </a:t>
            </a:r>
            <a:r>
              <a:rPr lang="en-US" altLang="ko-KR" sz="1400" b="1" dirty="0" smtClean="0"/>
              <a:t>52.0%</a:t>
            </a:r>
            <a:r>
              <a:rPr lang="ko-KR" altLang="en-US" sz="1400" b="1" dirty="0"/>
              <a:t>로 조사됨</a:t>
            </a:r>
            <a:r>
              <a:rPr lang="en-US" altLang="ko-KR" sz="1400" b="1" dirty="0"/>
              <a:t>. 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디지털카메라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077072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보유 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077072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보유 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3" name="차트 12"/>
          <p:cNvGraphicFramePr/>
          <p:nvPr/>
        </p:nvGraphicFramePr>
        <p:xfrm>
          <a:off x="107504" y="3356992"/>
          <a:ext cx="2574032" cy="1803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1763688" y="4653136"/>
          <a:ext cx="3169146" cy="20577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827584" y="4365104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39552" y="3429000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있으면 좋다</a:t>
            </a:r>
            <a:endParaRPr lang="ko-KR" altLang="en-US" sz="1000" dirty="0"/>
          </a:p>
        </p:txBody>
      </p:sp>
      <p:sp>
        <p:nvSpPr>
          <p:cNvPr id="21" name="TextBox 20"/>
          <p:cNvSpPr txBox="1"/>
          <p:nvPr/>
        </p:nvSpPr>
        <p:spPr>
          <a:xfrm>
            <a:off x="3347864" y="5877272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err="1" smtClean="0">
                <a:solidFill>
                  <a:schemeClr val="bg1"/>
                </a:solidFill>
              </a:rPr>
              <a:t>갖고있다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99792" y="4653136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err="1" smtClean="0"/>
              <a:t>갖고있다</a:t>
            </a:r>
            <a:endParaRPr lang="ko-KR" altLang="en-US" sz="1000" dirty="0"/>
          </a:p>
        </p:txBody>
      </p:sp>
      <p:graphicFrame>
        <p:nvGraphicFramePr>
          <p:cNvPr id="23" name="차트 22"/>
          <p:cNvGraphicFramePr/>
          <p:nvPr/>
        </p:nvGraphicFramePr>
        <p:xfrm>
          <a:off x="4788024" y="3212976"/>
          <a:ext cx="2430016" cy="1875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4" name="차트 23"/>
          <p:cNvGraphicFramePr/>
          <p:nvPr/>
        </p:nvGraphicFramePr>
        <p:xfrm>
          <a:off x="6622926" y="4653136"/>
          <a:ext cx="2521074" cy="18417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6113771" y="3722298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꼭 필요하다</a:t>
            </a:r>
            <a:endParaRPr lang="ko-KR" altLang="en-US" sz="1000" dirty="0"/>
          </a:p>
        </p:txBody>
      </p:sp>
      <p:sp>
        <p:nvSpPr>
          <p:cNvPr id="26" name="TextBox 25"/>
          <p:cNvSpPr txBox="1"/>
          <p:nvPr/>
        </p:nvSpPr>
        <p:spPr>
          <a:xfrm>
            <a:off x="4860032" y="3861048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있으면 좋다</a:t>
            </a:r>
            <a:endParaRPr lang="ko-KR" altLang="en-US" sz="1000" dirty="0"/>
          </a:p>
        </p:txBody>
      </p:sp>
      <p:sp>
        <p:nvSpPr>
          <p:cNvPr id="27" name="TextBox 26"/>
          <p:cNvSpPr txBox="1"/>
          <p:nvPr/>
        </p:nvSpPr>
        <p:spPr>
          <a:xfrm>
            <a:off x="8100392" y="5157192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err="1" smtClean="0">
                <a:solidFill>
                  <a:schemeClr val="bg1"/>
                </a:solidFill>
              </a:rPr>
              <a:t>갖고있다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588224" y="5229200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err="1" smtClean="0"/>
              <a:t>갖고있다</a:t>
            </a:r>
            <a:endParaRPr lang="ko-KR" altLang="en-US" sz="1000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38</a:t>
            </a:fld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컴퓨터 필요성은 꼭 필요하다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필수품이다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70.0%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보유 여부는 갖고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있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76.2%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899592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컴퓨터 </a:t>
            </a:r>
            <a:r>
              <a:rPr lang="en-US" altLang="ko-KR" sz="1400" b="1" dirty="0" smtClean="0">
                <a:latin typeface="+mj-ea"/>
                <a:ea typeface="+mj-ea"/>
              </a:rPr>
              <a:t>(</a:t>
            </a:r>
            <a:r>
              <a:rPr lang="ko-KR" altLang="en-US" sz="1400" b="1" dirty="0" smtClean="0">
                <a:latin typeface="+mj-ea"/>
                <a:ea typeface="+mj-ea"/>
              </a:rPr>
              <a:t>노트북 포함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유선방송 또는 케이블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TV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필요성은 꼭 필요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하다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필수품이다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79.2%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보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유 여부는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95.5%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유선방송 또는 케이블 </a:t>
            </a:r>
            <a:r>
              <a:rPr lang="en-US" altLang="ko-KR" sz="1400" b="1" dirty="0" smtClean="0">
                <a:latin typeface="+mj-ea"/>
                <a:ea typeface="+mj-ea"/>
              </a:rPr>
              <a:t>TV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077072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보유 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077072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보유 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3" name="차트 12"/>
          <p:cNvGraphicFramePr/>
          <p:nvPr/>
        </p:nvGraphicFramePr>
        <p:xfrm>
          <a:off x="179512" y="3573016"/>
          <a:ext cx="2646040" cy="1803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2339752" y="4509120"/>
          <a:ext cx="2953122" cy="19137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691680" y="4221088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1520" y="3789040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있으면 좋다</a:t>
            </a:r>
            <a:endParaRPr lang="ko-KR" altLang="en-US" sz="1000" dirty="0"/>
          </a:p>
        </p:txBody>
      </p:sp>
      <p:sp>
        <p:nvSpPr>
          <p:cNvPr id="21" name="TextBox 20"/>
          <p:cNvSpPr txBox="1"/>
          <p:nvPr/>
        </p:nvSpPr>
        <p:spPr>
          <a:xfrm>
            <a:off x="3995936" y="5301208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err="1" smtClean="0">
                <a:solidFill>
                  <a:schemeClr val="bg1"/>
                </a:solidFill>
              </a:rPr>
              <a:t>갖고있다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27784" y="4653136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err="1" smtClean="0"/>
              <a:t>갖고있다</a:t>
            </a:r>
            <a:endParaRPr lang="ko-KR" altLang="en-US" sz="1000" dirty="0"/>
          </a:p>
        </p:txBody>
      </p:sp>
      <p:graphicFrame>
        <p:nvGraphicFramePr>
          <p:cNvPr id="23" name="차트 22"/>
          <p:cNvGraphicFramePr/>
          <p:nvPr/>
        </p:nvGraphicFramePr>
        <p:xfrm>
          <a:off x="4716016" y="3429000"/>
          <a:ext cx="2376264" cy="1440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4" name="차트 23"/>
          <p:cNvGraphicFramePr/>
          <p:nvPr/>
        </p:nvGraphicFramePr>
        <p:xfrm>
          <a:off x="6046862" y="4509120"/>
          <a:ext cx="3097138" cy="19137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940152" y="4005064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</a:t>
            </a:r>
            <a:r>
              <a:rPr lang="ko-KR" altLang="en-US" sz="1000" dirty="0" smtClean="0"/>
              <a:t> </a:t>
            </a:r>
            <a:r>
              <a:rPr lang="ko-KR" altLang="en-US" sz="1000" dirty="0" smtClean="0">
                <a:solidFill>
                  <a:schemeClr val="bg1"/>
                </a:solidFill>
              </a:rPr>
              <a:t>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860032" y="3501008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있으면 좋다</a:t>
            </a:r>
            <a:endParaRPr lang="ko-KR" altLang="en-US" sz="1000" dirty="0"/>
          </a:p>
        </p:txBody>
      </p:sp>
      <p:sp>
        <p:nvSpPr>
          <p:cNvPr id="27" name="TextBox 26"/>
          <p:cNvSpPr txBox="1"/>
          <p:nvPr/>
        </p:nvSpPr>
        <p:spPr>
          <a:xfrm>
            <a:off x="7740352" y="5229200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err="1" smtClean="0">
                <a:solidFill>
                  <a:schemeClr val="bg1"/>
                </a:solidFill>
              </a:rPr>
              <a:t>갖고있다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660232" y="4581128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err="1" smtClean="0"/>
              <a:t>갖고있다</a:t>
            </a:r>
            <a:endParaRPr lang="ko-KR" altLang="en-US" sz="1000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39</a:t>
            </a:fld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인터넷 연결 필요성은 꼭 필요하다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필수품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이다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71.0%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보유 여부는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77.0%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899592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인터넷 연결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자동차 필요성은 꼭 필요하다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필수품이다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61.6%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보유 여부는 갖고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있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66.1%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자동차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077072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보유 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077072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보유 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3" name="차트 12"/>
          <p:cNvGraphicFramePr/>
          <p:nvPr/>
        </p:nvGraphicFramePr>
        <p:xfrm>
          <a:off x="0" y="3429000"/>
          <a:ext cx="2502024" cy="1659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1979712" y="4581128"/>
          <a:ext cx="3025130" cy="21297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331640" y="4149080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9512" y="3573016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있으면 좋다</a:t>
            </a:r>
            <a:endParaRPr lang="ko-KR" altLang="en-US" sz="1000" dirty="0"/>
          </a:p>
        </p:txBody>
      </p:sp>
      <p:sp>
        <p:nvSpPr>
          <p:cNvPr id="21" name="TextBox 20"/>
          <p:cNvSpPr txBox="1"/>
          <p:nvPr/>
        </p:nvSpPr>
        <p:spPr>
          <a:xfrm>
            <a:off x="3707904" y="5517232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err="1" smtClean="0">
                <a:solidFill>
                  <a:schemeClr val="bg1"/>
                </a:solidFill>
              </a:rPr>
              <a:t>갖고있다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67744" y="4797152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err="1" smtClean="0"/>
              <a:t>갖고있다</a:t>
            </a:r>
            <a:endParaRPr lang="ko-KR" altLang="en-US" sz="1000" dirty="0"/>
          </a:p>
        </p:txBody>
      </p:sp>
      <p:graphicFrame>
        <p:nvGraphicFramePr>
          <p:cNvPr id="23" name="차트 22"/>
          <p:cNvGraphicFramePr/>
          <p:nvPr/>
        </p:nvGraphicFramePr>
        <p:xfrm>
          <a:off x="4427984" y="3284984"/>
          <a:ext cx="2934072" cy="1875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4" name="차트 23"/>
          <p:cNvGraphicFramePr/>
          <p:nvPr/>
        </p:nvGraphicFramePr>
        <p:xfrm>
          <a:off x="6622926" y="4725144"/>
          <a:ext cx="2521074" cy="15537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6084168" y="4005064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860032" y="3789040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있으면 좋다</a:t>
            </a:r>
            <a:endParaRPr lang="ko-KR" altLang="en-US" sz="1000" dirty="0"/>
          </a:p>
        </p:txBody>
      </p:sp>
      <p:sp>
        <p:nvSpPr>
          <p:cNvPr id="27" name="TextBox 26"/>
          <p:cNvSpPr txBox="1"/>
          <p:nvPr/>
        </p:nvSpPr>
        <p:spPr>
          <a:xfrm>
            <a:off x="7956376" y="5301208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err="1" smtClean="0">
                <a:solidFill>
                  <a:schemeClr val="bg1"/>
                </a:solidFill>
              </a:rPr>
              <a:t>갖고있다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804248" y="5013176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err="1" smtClean="0"/>
              <a:t>갖고있다</a:t>
            </a:r>
            <a:endParaRPr lang="ko-KR" altLang="en-US" sz="1000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40</a:t>
            </a:fld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평균적으로 일주일에 한번 이상 고기나 생선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을 사먹는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66.6%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하고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77.5%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827584" y="1124744"/>
            <a:ext cx="1273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+mj-ea"/>
                <a:ea typeface="+mj-ea"/>
              </a:rPr>
              <a:t>나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식생활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9592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고기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생선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2060848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평균적으로 일주일에 한번 이상 신선한 과일을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사먹는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70.3%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나타났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하고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77.5%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과일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29309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29309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 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5" name="차트 14"/>
          <p:cNvGraphicFramePr/>
          <p:nvPr/>
        </p:nvGraphicFramePr>
        <p:xfrm>
          <a:off x="395536" y="3645024"/>
          <a:ext cx="2213992" cy="1947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1835696" y="4800228"/>
          <a:ext cx="3313162" cy="20577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259632" y="4509120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1520" y="3933056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2" name="TextBox 21"/>
          <p:cNvSpPr txBox="1"/>
          <p:nvPr/>
        </p:nvSpPr>
        <p:spPr>
          <a:xfrm>
            <a:off x="3635896" y="5805264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07704" y="5013176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graphicFrame>
        <p:nvGraphicFramePr>
          <p:cNvPr id="24" name="차트 23"/>
          <p:cNvGraphicFramePr/>
          <p:nvPr/>
        </p:nvGraphicFramePr>
        <p:xfrm>
          <a:off x="4716016" y="3645024"/>
          <a:ext cx="2718048" cy="1659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5" name="차트 24"/>
          <p:cNvGraphicFramePr/>
          <p:nvPr/>
        </p:nvGraphicFramePr>
        <p:xfrm>
          <a:off x="6156176" y="4725144"/>
          <a:ext cx="2809106" cy="19137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6228184" y="4293096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16016" y="3861048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30" name="TextBox 29"/>
          <p:cNvSpPr txBox="1"/>
          <p:nvPr/>
        </p:nvSpPr>
        <p:spPr>
          <a:xfrm>
            <a:off x="7596336" y="5589240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012160" y="4941168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41</a:t>
            </a:fld>
            <a:endParaRPr lang="ko-KR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기호 식품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커피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과자류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아이스크림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음료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등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을 사먹는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55.9%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하고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79.5%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4644008" y="1124744"/>
            <a:ext cx="1273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다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의생활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9592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기호식품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2060848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매우 추운 날 입을 수 있는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오버류를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두 벌 정도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가지고 있는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76.5%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79.7%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latin typeface="+mj-ea"/>
                <a:ea typeface="+mj-ea"/>
              </a:rPr>
              <a:t>오버류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29309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29309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5" name="차트 14"/>
          <p:cNvGraphicFramePr/>
          <p:nvPr/>
        </p:nvGraphicFramePr>
        <p:xfrm>
          <a:off x="0" y="3645024"/>
          <a:ext cx="2934072" cy="1731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2195736" y="4869160"/>
          <a:ext cx="2665090" cy="1769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차트 19"/>
          <p:cNvGraphicFramePr/>
          <p:nvPr/>
        </p:nvGraphicFramePr>
        <p:xfrm>
          <a:off x="4139952" y="3573016"/>
          <a:ext cx="3222104" cy="1659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차트 20"/>
          <p:cNvGraphicFramePr/>
          <p:nvPr/>
        </p:nvGraphicFramePr>
        <p:xfrm>
          <a:off x="6334894" y="4728220"/>
          <a:ext cx="2809106" cy="21297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691680" y="4149080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3528" y="4077072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4" name="TextBox 23"/>
          <p:cNvSpPr txBox="1"/>
          <p:nvPr/>
        </p:nvSpPr>
        <p:spPr>
          <a:xfrm>
            <a:off x="3275856" y="5661248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691680" y="5013176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6" name="TextBox 25"/>
          <p:cNvSpPr txBox="1"/>
          <p:nvPr/>
        </p:nvSpPr>
        <p:spPr>
          <a:xfrm>
            <a:off x="5940152" y="4221088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72000" y="3717032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8" name="TextBox 27"/>
          <p:cNvSpPr txBox="1"/>
          <p:nvPr/>
        </p:nvSpPr>
        <p:spPr>
          <a:xfrm>
            <a:off x="7812360" y="5661248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868144" y="5013176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42</a:t>
            </a:fld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92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예식장 갈 때와 같은 특별한 날에 입을 수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있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는 정장을 한 벌 정도 가지고 있는 필요성은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70.5%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70.8%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899592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정장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정장에 어울리는 구두 한 켤레를 가지고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있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70.3%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나타났으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70.0%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구두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077072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077072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 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3" name="차트 12"/>
          <p:cNvGraphicFramePr/>
          <p:nvPr/>
        </p:nvGraphicFramePr>
        <p:xfrm>
          <a:off x="0" y="3429000"/>
          <a:ext cx="2934072" cy="1803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1907704" y="4653136"/>
          <a:ext cx="3097138" cy="1769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4355976" y="3284984"/>
          <a:ext cx="2862064" cy="1875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차트 19"/>
          <p:cNvGraphicFramePr/>
          <p:nvPr/>
        </p:nvGraphicFramePr>
        <p:xfrm>
          <a:off x="5902846" y="4797152"/>
          <a:ext cx="3241154" cy="18417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1691680" y="4077072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51520" y="3573016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7" name="TextBox 26"/>
          <p:cNvSpPr txBox="1"/>
          <p:nvPr/>
        </p:nvSpPr>
        <p:spPr>
          <a:xfrm>
            <a:off x="3707904" y="5229200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91680" y="4910971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9" name="TextBox 28"/>
          <p:cNvSpPr txBox="1"/>
          <p:nvPr/>
        </p:nvSpPr>
        <p:spPr>
          <a:xfrm>
            <a:off x="5940152" y="4077072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283968" y="3573016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31" name="TextBox 30"/>
          <p:cNvSpPr txBox="1"/>
          <p:nvPr/>
        </p:nvSpPr>
        <p:spPr>
          <a:xfrm>
            <a:off x="7596336" y="5589240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012160" y="5013176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43</a:t>
            </a:fld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일 년에 한 벌 정도 외출용이나 정장 등의 옷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을 구입하는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63.9%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57.4%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4644008" y="1124744"/>
            <a:ext cx="23599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+mj-ea"/>
                <a:ea typeface="+mj-ea"/>
              </a:rPr>
              <a:t>라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주택 및 주거환경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9592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옷 구입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2060848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가스나 기름보일러를 사용하거나 중앙난방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이 되는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91.3%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하고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91.3%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난방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29309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29309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5" name="차트 14"/>
          <p:cNvGraphicFramePr/>
          <p:nvPr/>
        </p:nvGraphicFramePr>
        <p:xfrm>
          <a:off x="-108520" y="3717032"/>
          <a:ext cx="2790056" cy="19476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2051720" y="5013176"/>
          <a:ext cx="2953122" cy="16257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차트 19"/>
          <p:cNvGraphicFramePr/>
          <p:nvPr/>
        </p:nvGraphicFramePr>
        <p:xfrm>
          <a:off x="4572000" y="3717032"/>
          <a:ext cx="2574032" cy="1587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차트 20"/>
          <p:cNvGraphicFramePr/>
          <p:nvPr/>
        </p:nvGraphicFramePr>
        <p:xfrm>
          <a:off x="6262886" y="4944244"/>
          <a:ext cx="2881114" cy="19137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512168" y="4437112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4149080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4" name="TextBox 23"/>
          <p:cNvSpPr txBox="1"/>
          <p:nvPr/>
        </p:nvSpPr>
        <p:spPr>
          <a:xfrm>
            <a:off x="3635896" y="5517232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5445224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6" name="TextBox 25"/>
          <p:cNvSpPr txBox="1"/>
          <p:nvPr/>
        </p:nvSpPr>
        <p:spPr>
          <a:xfrm>
            <a:off x="5868144" y="4293096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427984" y="3789040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8" name="TextBox 27"/>
          <p:cNvSpPr txBox="1"/>
          <p:nvPr/>
        </p:nvSpPr>
        <p:spPr>
          <a:xfrm>
            <a:off x="7020272" y="5733256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156176" y="5085184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44</a:t>
            </a:fld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가족 수에 맞게 적정한 방을 사용하는 필요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82.7%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88.9%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899592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방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걸어서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분 안의 거리에 버스 정거장이나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전철역이 있는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75.5%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89.9%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대중교통 </a:t>
            </a:r>
            <a:r>
              <a:rPr lang="ko-KR" altLang="en-US" sz="1400" b="1" dirty="0" err="1" smtClean="0">
                <a:latin typeface="+mj-ea"/>
                <a:ea typeface="+mj-ea"/>
              </a:rPr>
              <a:t>접근성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077072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077072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3" name="차트 12"/>
          <p:cNvGraphicFramePr/>
          <p:nvPr/>
        </p:nvGraphicFramePr>
        <p:xfrm>
          <a:off x="0" y="3501008"/>
          <a:ext cx="2862064" cy="1659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2267744" y="4437112"/>
          <a:ext cx="2521074" cy="22737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4211960" y="3356992"/>
          <a:ext cx="2862064" cy="1731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차트 19"/>
          <p:cNvGraphicFramePr/>
          <p:nvPr/>
        </p:nvGraphicFramePr>
        <p:xfrm>
          <a:off x="6118870" y="4797152"/>
          <a:ext cx="3025130" cy="1769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475656" y="4221088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1520" y="3573016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3" name="TextBox 22"/>
          <p:cNvSpPr txBox="1"/>
          <p:nvPr/>
        </p:nvSpPr>
        <p:spPr>
          <a:xfrm>
            <a:off x="3491880" y="5445224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95736" y="4797152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5" name="TextBox 24"/>
          <p:cNvSpPr txBox="1"/>
          <p:nvPr/>
        </p:nvSpPr>
        <p:spPr>
          <a:xfrm>
            <a:off x="5724128" y="4149080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499992" y="3501008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7" name="TextBox 26"/>
          <p:cNvSpPr txBox="1"/>
          <p:nvPr/>
        </p:nvSpPr>
        <p:spPr>
          <a:xfrm>
            <a:off x="7452320" y="5661248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012160" y="4869160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45</a:t>
            </a:fld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850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옥탑방이나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반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지하가 아닌 지상에서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거주하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전용 수세식의 화장실 및 온수 목욕시설을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갖추는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83.7%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나타났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89.6%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4644008" y="1124744"/>
            <a:ext cx="1898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마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의료 및 건강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9592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화장실 및 목욕시설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2060848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질병으로 오랫동안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(3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개월 이상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앓고 있는 경우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정기적으로 진료받는 필요성은 꼭 필요하다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95.3%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86.9%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진료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29309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29309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5" name="차트 14"/>
          <p:cNvGraphicFramePr/>
          <p:nvPr/>
        </p:nvGraphicFramePr>
        <p:xfrm>
          <a:off x="0" y="3789040"/>
          <a:ext cx="3150096" cy="1803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2051720" y="4869160"/>
          <a:ext cx="3097138" cy="18417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차트 19"/>
          <p:cNvGraphicFramePr/>
          <p:nvPr/>
        </p:nvGraphicFramePr>
        <p:xfrm>
          <a:off x="4139952" y="3573016"/>
          <a:ext cx="3384376" cy="1872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차트 20"/>
          <p:cNvGraphicFramePr/>
          <p:nvPr/>
        </p:nvGraphicFramePr>
        <p:xfrm>
          <a:off x="6046862" y="4869160"/>
          <a:ext cx="3097138" cy="16257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763688" y="4365104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67544" y="3789040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4" name="TextBox 23"/>
          <p:cNvSpPr txBox="1"/>
          <p:nvPr/>
        </p:nvSpPr>
        <p:spPr>
          <a:xfrm>
            <a:off x="3923928" y="5589240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627784" y="4869160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6" name="TextBox 25"/>
          <p:cNvSpPr txBox="1"/>
          <p:nvPr/>
        </p:nvSpPr>
        <p:spPr>
          <a:xfrm>
            <a:off x="5868144" y="4365104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644008" y="3645024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8" name="TextBox 27"/>
          <p:cNvSpPr txBox="1"/>
          <p:nvPr/>
        </p:nvSpPr>
        <p:spPr>
          <a:xfrm>
            <a:off x="7524328" y="5517232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156176" y="5013176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46</a:t>
            </a:fld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이가 아프면 치과에 가는 필요성은 꼭 필요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93.8%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갖고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있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79.7%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899592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치과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건강을 위해 보약이나 영양제 또는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보조식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품 등을 먹는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42.1%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46.3%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영양제 또는 보조식품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077072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077072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3" name="차트 12"/>
          <p:cNvGraphicFramePr/>
          <p:nvPr/>
        </p:nvGraphicFramePr>
        <p:xfrm>
          <a:off x="0" y="3429000"/>
          <a:ext cx="2790056" cy="1731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2123728" y="4581128"/>
          <a:ext cx="3529186" cy="16257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4499992" y="3356992"/>
          <a:ext cx="2862064" cy="16596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차트 19"/>
          <p:cNvGraphicFramePr/>
          <p:nvPr/>
        </p:nvGraphicFramePr>
        <p:xfrm>
          <a:off x="5686822" y="4581128"/>
          <a:ext cx="3457178" cy="19137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403648" y="4149080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1520" y="3501008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3" name="TextBox 22"/>
          <p:cNvSpPr txBox="1"/>
          <p:nvPr/>
        </p:nvSpPr>
        <p:spPr>
          <a:xfrm>
            <a:off x="3779912" y="5301208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483768" y="4653136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5" name="TextBox 24"/>
          <p:cNvSpPr txBox="1"/>
          <p:nvPr/>
        </p:nvSpPr>
        <p:spPr>
          <a:xfrm>
            <a:off x="6084168" y="3789040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72000" y="4005064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7" name="TextBox 26"/>
          <p:cNvSpPr txBox="1"/>
          <p:nvPr/>
        </p:nvSpPr>
        <p:spPr>
          <a:xfrm>
            <a:off x="7596336" y="5157192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724128" y="5301208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47</a:t>
            </a:fld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850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의사에게서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처방받은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의약품이나 필요한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일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반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의약품을 구입하는 필요성은 꼭 필요하다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86.4%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갖고 있다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86.9%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4644008" y="1124744"/>
            <a:ext cx="2821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+mj-ea"/>
                <a:ea typeface="+mj-ea"/>
              </a:rPr>
              <a:t>바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가족활동 및 문화생활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9592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의약품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2060848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년에 한 번 이상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가족 또는 자녀와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2~3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일 정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도의 여행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피서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을 다녀오는 필요성은 꼭 필요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하다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35.6%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갖고 있다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39.6%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여행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29309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29309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5" name="차트 14"/>
          <p:cNvGraphicFramePr/>
          <p:nvPr/>
        </p:nvGraphicFramePr>
        <p:xfrm>
          <a:off x="107504" y="3717032"/>
          <a:ext cx="2646040" cy="1803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1979712" y="4509120"/>
          <a:ext cx="3097138" cy="21297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차트 19"/>
          <p:cNvGraphicFramePr/>
          <p:nvPr/>
        </p:nvGraphicFramePr>
        <p:xfrm>
          <a:off x="4283968" y="3501008"/>
          <a:ext cx="3006080" cy="2091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차트 20"/>
          <p:cNvGraphicFramePr/>
          <p:nvPr/>
        </p:nvGraphicFramePr>
        <p:xfrm>
          <a:off x="6334894" y="4872236"/>
          <a:ext cx="2809106" cy="19857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475656" y="4437112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67544" y="3933056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4" name="TextBox 23"/>
          <p:cNvSpPr txBox="1"/>
          <p:nvPr/>
        </p:nvSpPr>
        <p:spPr>
          <a:xfrm>
            <a:off x="3491880" y="5445224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267744" y="4725144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6" name="TextBox 25"/>
          <p:cNvSpPr txBox="1"/>
          <p:nvPr/>
        </p:nvSpPr>
        <p:spPr>
          <a:xfrm>
            <a:off x="6012160" y="4077072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72000" y="4365104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하면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있으면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 좋다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063255" y="5445224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228184" y="5661248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48</a:t>
            </a:fld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3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개월에 한 번 이상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가족 또는 자녀와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외식하는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53.5%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61.6%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899592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외식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원한다면 정기적으로 혹은 종종 취미생활이나 여가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활동을 할 수 있는 필요성은 꼭 필요하다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47.3%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나타났으며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여부는 갖고 있다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46.3%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취미생활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여가활동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077072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077072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3" name="차트 12"/>
          <p:cNvGraphicFramePr/>
          <p:nvPr/>
        </p:nvGraphicFramePr>
        <p:xfrm>
          <a:off x="0" y="3429000"/>
          <a:ext cx="3150096" cy="2019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2051720" y="4581128"/>
          <a:ext cx="3097138" cy="21297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4716016" y="3429000"/>
          <a:ext cx="2358008" cy="1803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차트 19"/>
          <p:cNvGraphicFramePr/>
          <p:nvPr/>
        </p:nvGraphicFramePr>
        <p:xfrm>
          <a:off x="6300192" y="4653136"/>
          <a:ext cx="2737098" cy="19137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1835696" y="4221088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7504" y="4005064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31" name="TextBox 30"/>
          <p:cNvSpPr txBox="1"/>
          <p:nvPr/>
        </p:nvSpPr>
        <p:spPr>
          <a:xfrm>
            <a:off x="3707904" y="5445224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91680" y="5157192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33" name="TextBox 32"/>
          <p:cNvSpPr txBox="1"/>
          <p:nvPr/>
        </p:nvSpPr>
        <p:spPr>
          <a:xfrm>
            <a:off x="6228184" y="4005064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꼭 필요하다</a:t>
            </a:r>
            <a:endParaRPr lang="ko-KR" altLang="en-US" sz="1000" dirty="0"/>
          </a:p>
        </p:txBody>
      </p:sp>
      <p:sp>
        <p:nvSpPr>
          <p:cNvPr id="34" name="TextBox 33"/>
          <p:cNvSpPr txBox="1"/>
          <p:nvPr/>
        </p:nvSpPr>
        <p:spPr>
          <a:xfrm>
            <a:off x="4499992" y="4077072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35" name="TextBox 34"/>
          <p:cNvSpPr txBox="1"/>
          <p:nvPr/>
        </p:nvSpPr>
        <p:spPr>
          <a:xfrm>
            <a:off x="8063255" y="5229200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36" name="TextBox 35"/>
          <p:cNvSpPr txBox="1"/>
          <p:nvPr/>
        </p:nvSpPr>
        <p:spPr>
          <a:xfrm>
            <a:off x="6012160" y="5373216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49</a:t>
            </a:fld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92500"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년에 한 번 이상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가족 또는 자녀와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영화나 공연을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보러가는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36.9%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35.1%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4644008" y="1124744"/>
            <a:ext cx="1816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사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사회적 지지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9592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영화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공연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2060848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어려울 때 이야기를 나누고 위로를 받을 수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있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는 친척이나 친구가 있는 필요성은 꼭 필요하다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77.2%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72.3%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latin typeface="+mj-ea"/>
                <a:ea typeface="+mj-ea"/>
              </a:rPr>
              <a:t>위로받을</a:t>
            </a:r>
            <a:r>
              <a:rPr lang="ko-KR" altLang="en-US" sz="1400" b="1" dirty="0" smtClean="0">
                <a:latin typeface="+mj-ea"/>
                <a:ea typeface="+mj-ea"/>
              </a:rPr>
              <a:t> 친척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친구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29309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29309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5" name="차트 14"/>
          <p:cNvGraphicFramePr/>
          <p:nvPr/>
        </p:nvGraphicFramePr>
        <p:xfrm>
          <a:off x="-396552" y="3645024"/>
          <a:ext cx="3150096" cy="2163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1763688" y="4440188"/>
          <a:ext cx="3745210" cy="241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차트 19"/>
          <p:cNvGraphicFramePr/>
          <p:nvPr/>
        </p:nvGraphicFramePr>
        <p:xfrm>
          <a:off x="4932040" y="3645024"/>
          <a:ext cx="2358008" cy="137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차트 20"/>
          <p:cNvGraphicFramePr/>
          <p:nvPr/>
        </p:nvGraphicFramePr>
        <p:xfrm>
          <a:off x="6948264" y="4869160"/>
          <a:ext cx="2089026" cy="15537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403648" y="4221088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9512" y="4653136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4" name="TextBox 23"/>
          <p:cNvSpPr txBox="1"/>
          <p:nvPr/>
        </p:nvSpPr>
        <p:spPr>
          <a:xfrm>
            <a:off x="3923928" y="5085184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835696" y="5229200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6" name="TextBox 25"/>
          <p:cNvSpPr txBox="1"/>
          <p:nvPr/>
        </p:nvSpPr>
        <p:spPr>
          <a:xfrm>
            <a:off x="6084168" y="4149080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16016" y="3717032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8" name="TextBox 27"/>
          <p:cNvSpPr txBox="1"/>
          <p:nvPr/>
        </p:nvSpPr>
        <p:spPr>
          <a:xfrm>
            <a:off x="8063255" y="5445224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9" name="TextBox 28"/>
          <p:cNvSpPr txBox="1"/>
          <p:nvPr/>
        </p:nvSpPr>
        <p:spPr>
          <a:xfrm>
            <a:off x="6300192" y="5085184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50</a:t>
            </a:fld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850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일자리 등에 대한 정보를 얻을 수 있는 친척이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나 친구가 있는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60.4%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60.9%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899592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일자리 등에 대한 정보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물질적 도움을 받을 수 있는 친척이나 친구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 있는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60.6%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36.9%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물질적 도움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077072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077072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3" name="차트 12"/>
          <p:cNvGraphicFramePr/>
          <p:nvPr/>
        </p:nvGraphicFramePr>
        <p:xfrm>
          <a:off x="-108520" y="3573016"/>
          <a:ext cx="2790056" cy="2019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1691680" y="4653136"/>
          <a:ext cx="3529186" cy="20577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차트 19"/>
          <p:cNvGraphicFramePr/>
          <p:nvPr/>
        </p:nvGraphicFramePr>
        <p:xfrm>
          <a:off x="4860032" y="3356992"/>
          <a:ext cx="2314575" cy="1771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차트 20"/>
          <p:cNvGraphicFramePr/>
          <p:nvPr/>
        </p:nvGraphicFramePr>
        <p:xfrm>
          <a:off x="6516216" y="4581128"/>
          <a:ext cx="2476500" cy="2114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547664" y="4437112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0" y="4149080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3" name="TextBox 22"/>
          <p:cNvSpPr txBox="1"/>
          <p:nvPr/>
        </p:nvSpPr>
        <p:spPr>
          <a:xfrm>
            <a:off x="3491880" y="5589240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619672" y="5229200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5" name="TextBox 24"/>
          <p:cNvSpPr txBox="1"/>
          <p:nvPr/>
        </p:nvSpPr>
        <p:spPr>
          <a:xfrm>
            <a:off x="6084168" y="4077072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499992" y="3861048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7" name="TextBox 26"/>
          <p:cNvSpPr txBox="1"/>
          <p:nvPr/>
        </p:nvSpPr>
        <p:spPr>
          <a:xfrm>
            <a:off x="8063255" y="5229200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8" name="TextBox 27"/>
          <p:cNvSpPr txBox="1"/>
          <p:nvPr/>
        </p:nvSpPr>
        <p:spPr>
          <a:xfrm>
            <a:off x="6156176" y="5517232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51</a:t>
            </a:fld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긴급한 경우를 대비하는 저축하는 필요성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84.2%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52.0%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323528" y="1124744"/>
            <a:ext cx="10422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+mj-ea"/>
                <a:ea typeface="+mj-ea"/>
              </a:rPr>
              <a:t>아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저축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9592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저축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2060848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긴급한 재정적 지출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약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만원 정도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을 감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당하는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84.2%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나타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69.1%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재정적 지출 감당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36096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5" name="차트 14"/>
          <p:cNvGraphicFramePr/>
          <p:nvPr/>
        </p:nvGraphicFramePr>
        <p:xfrm>
          <a:off x="0" y="4005064"/>
          <a:ext cx="2314575" cy="1771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1835696" y="4743451"/>
          <a:ext cx="2476500" cy="2114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차트 19"/>
          <p:cNvGraphicFramePr/>
          <p:nvPr/>
        </p:nvGraphicFramePr>
        <p:xfrm>
          <a:off x="4788024" y="3645024"/>
          <a:ext cx="2314575" cy="1771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차트 20"/>
          <p:cNvGraphicFramePr/>
          <p:nvPr/>
        </p:nvGraphicFramePr>
        <p:xfrm>
          <a:off x="6667500" y="4581128"/>
          <a:ext cx="2476500" cy="2114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3059832" y="4077072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8028384" y="4149080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115616" y="4797152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0" y="4221088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5" name="TextBox 24"/>
          <p:cNvSpPr txBox="1"/>
          <p:nvPr/>
        </p:nvSpPr>
        <p:spPr>
          <a:xfrm>
            <a:off x="3347864" y="5445224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6" name="TextBox 25"/>
          <p:cNvSpPr txBox="1"/>
          <p:nvPr/>
        </p:nvSpPr>
        <p:spPr>
          <a:xfrm>
            <a:off x="1403648" y="5373216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7" name="TextBox 26"/>
          <p:cNvSpPr txBox="1"/>
          <p:nvPr/>
        </p:nvSpPr>
        <p:spPr>
          <a:xfrm>
            <a:off x="5940152" y="4365104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716016" y="3861048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9" name="TextBox 28"/>
          <p:cNvSpPr txBox="1"/>
          <p:nvPr/>
        </p:nvSpPr>
        <p:spPr>
          <a:xfrm>
            <a:off x="7812360" y="5517232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084168" y="5085184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31" name="슬라이드 번호 개체 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52</a:t>
            </a:fld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노후를 위해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국민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개인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연금에 가입하거나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저축하는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75.0%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나타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45.5%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899592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노후 대비 저축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사회보험 외에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사적보험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보장성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보험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에 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입하는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73.5%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나타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64.6%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사회보험 가입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077072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3" name="차트 12"/>
          <p:cNvGraphicFramePr/>
          <p:nvPr/>
        </p:nvGraphicFramePr>
        <p:xfrm>
          <a:off x="467544" y="3717032"/>
          <a:ext cx="2314575" cy="1771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2267744" y="4509120"/>
          <a:ext cx="2476500" cy="2114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4788024" y="3284984"/>
          <a:ext cx="2314575" cy="1771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차트 19"/>
          <p:cNvGraphicFramePr/>
          <p:nvPr/>
        </p:nvGraphicFramePr>
        <p:xfrm>
          <a:off x="6228184" y="4581128"/>
          <a:ext cx="2476500" cy="2114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7812360" y="4221088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1619672" y="4437112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3528" y="3933056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3" name="TextBox 22"/>
          <p:cNvSpPr txBox="1"/>
          <p:nvPr/>
        </p:nvSpPr>
        <p:spPr>
          <a:xfrm>
            <a:off x="3707904" y="5229200"/>
            <a:ext cx="10807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4" name="TextBox 23"/>
          <p:cNvSpPr txBox="1"/>
          <p:nvPr/>
        </p:nvSpPr>
        <p:spPr>
          <a:xfrm>
            <a:off x="1907704" y="5301208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5" name="TextBox 24"/>
          <p:cNvSpPr txBox="1"/>
          <p:nvPr/>
        </p:nvSpPr>
        <p:spPr>
          <a:xfrm>
            <a:off x="5868144" y="4077072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72000" y="3573016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7" name="TextBox 26"/>
          <p:cNvSpPr txBox="1"/>
          <p:nvPr/>
        </p:nvSpPr>
        <p:spPr>
          <a:xfrm>
            <a:off x="7452320" y="5445224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갖고</a:t>
            </a:r>
            <a:r>
              <a:rPr lang="en-US" altLang="ko-KR" sz="1000" dirty="0" smtClean="0">
                <a:solidFill>
                  <a:schemeClr val="bg1"/>
                </a:solidFill>
              </a:rPr>
              <a:t>(</a:t>
            </a:r>
            <a:r>
              <a:rPr lang="ko-KR" altLang="en-US" sz="1000" dirty="0" smtClean="0">
                <a:solidFill>
                  <a:schemeClr val="bg1"/>
                </a:solidFill>
              </a:rPr>
              <a:t>하고</a:t>
            </a:r>
            <a:r>
              <a:rPr lang="en-US" altLang="ko-KR" sz="1000" dirty="0" smtClean="0">
                <a:solidFill>
                  <a:schemeClr val="bg1"/>
                </a:solidFill>
              </a:rPr>
              <a:t>) </a:t>
            </a:r>
            <a:r>
              <a:rPr lang="ko-KR" altLang="en-US" sz="1000" dirty="0" smtClean="0">
                <a:solidFill>
                  <a:schemeClr val="bg1"/>
                </a:solidFill>
              </a:rPr>
              <a:t>있다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868144" y="5085184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53</a:t>
            </a:fld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자녀에게 고등교육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전문대학 및 대학교 이상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을 시키는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76.2%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41.6%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323528" y="1124744"/>
            <a:ext cx="1503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자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자녀교육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9592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고등교육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2060848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자녀가 원하는 경우 학원수강이나 과외를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시키는 필요성은 꼭 필요하다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73.0%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나타났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보유 여부는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36.4%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학원수강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과외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29309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29309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5" name="차트 14"/>
          <p:cNvGraphicFramePr/>
          <p:nvPr/>
        </p:nvGraphicFramePr>
        <p:xfrm>
          <a:off x="2555776" y="4509120"/>
          <a:ext cx="2476500" cy="2114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107504" y="3789040"/>
          <a:ext cx="2314575" cy="1771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차트 19"/>
          <p:cNvGraphicFramePr/>
          <p:nvPr/>
        </p:nvGraphicFramePr>
        <p:xfrm>
          <a:off x="4644008" y="3573016"/>
          <a:ext cx="2314575" cy="1771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" name="차트 20"/>
          <p:cNvGraphicFramePr/>
          <p:nvPr/>
        </p:nvGraphicFramePr>
        <p:xfrm>
          <a:off x="6516216" y="4743451"/>
          <a:ext cx="2476500" cy="2114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475656" y="4437112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3933056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4" name="TextBox 23"/>
          <p:cNvSpPr txBox="1"/>
          <p:nvPr/>
        </p:nvSpPr>
        <p:spPr>
          <a:xfrm>
            <a:off x="3851920" y="5085184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5" name="TextBox 24"/>
          <p:cNvSpPr txBox="1"/>
          <p:nvPr/>
        </p:nvSpPr>
        <p:spPr>
          <a:xfrm>
            <a:off x="3491880" y="5877272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6" name="TextBox 25"/>
          <p:cNvSpPr txBox="1"/>
          <p:nvPr/>
        </p:nvSpPr>
        <p:spPr>
          <a:xfrm>
            <a:off x="5663914" y="4437112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188258" y="3933056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8" name="TextBox 27"/>
          <p:cNvSpPr txBox="1"/>
          <p:nvPr/>
        </p:nvSpPr>
        <p:spPr>
          <a:xfrm>
            <a:off x="8063255" y="5229200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9" name="TextBox 28"/>
          <p:cNvSpPr txBox="1"/>
          <p:nvPr/>
        </p:nvSpPr>
        <p:spPr>
          <a:xfrm>
            <a:off x="7680138" y="6093296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30" name="TextBox 21"/>
          <p:cNvSpPr txBox="1"/>
          <p:nvPr/>
        </p:nvSpPr>
        <p:spPr>
          <a:xfrm>
            <a:off x="6876256" y="5445224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000" dirty="0" err="1" smtClean="0">
                <a:solidFill>
                  <a:schemeClr val="bg1"/>
                </a:solidFill>
              </a:rPr>
              <a:t>해당없다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31" name="슬라이드 번호 개체 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54</a:t>
            </a:fld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/>
              <a:t>자녀에게 필요한 기본참고서나 도서를 사주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는 필요성은 꼭 필요하다 </a:t>
            </a:r>
            <a:r>
              <a:rPr lang="en-US" altLang="ko-KR" sz="1400" b="1" dirty="0" smtClean="0"/>
              <a:t>84.2%</a:t>
            </a:r>
            <a:r>
              <a:rPr lang="ko-KR" altLang="en-US" sz="1400" b="1" dirty="0" smtClean="0"/>
              <a:t>로 </a:t>
            </a:r>
            <a:r>
              <a:rPr lang="ko-KR" altLang="en-US" sz="1400" b="1" dirty="0" err="1" smtClean="0"/>
              <a:t>나타났으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보유 여부는 갖고 있다 </a:t>
            </a:r>
            <a:r>
              <a:rPr lang="en-US" altLang="ko-KR" sz="1400" b="1" dirty="0" smtClean="0"/>
              <a:t>44.1%</a:t>
            </a:r>
            <a:r>
              <a:rPr lang="ko-KR" altLang="en-US" sz="1400" b="1" dirty="0" smtClean="0"/>
              <a:t>로 조사됨</a:t>
            </a:r>
            <a:r>
              <a:rPr lang="en-US" altLang="ko-KR" sz="1400" b="1" dirty="0" smtClean="0"/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99592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기본참고서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도서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일 년에 한 번 이상 자녀의 학교에 방문하거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나 학교 행사에 참여하는 필요성은 꼭 필요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70.5%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해당없다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49.3%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학교 방문 및 학교행사 참여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59832" y="4077072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보유 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596336" y="4077072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보유 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3" name="차트 12"/>
          <p:cNvGraphicFramePr/>
          <p:nvPr/>
        </p:nvGraphicFramePr>
        <p:xfrm>
          <a:off x="179512" y="3789040"/>
          <a:ext cx="2314575" cy="1771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2339752" y="4365104"/>
          <a:ext cx="2476500" cy="2114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4644008" y="3356992"/>
          <a:ext cx="2314575" cy="1771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0" name="차트 19"/>
          <p:cNvGraphicFramePr/>
          <p:nvPr/>
        </p:nvGraphicFramePr>
        <p:xfrm>
          <a:off x="6516216" y="4581128"/>
          <a:ext cx="2476500" cy="2114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331640" y="4437112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7504" y="4005064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3" name="TextBox 22"/>
          <p:cNvSpPr txBox="1"/>
          <p:nvPr/>
        </p:nvSpPr>
        <p:spPr>
          <a:xfrm>
            <a:off x="3923928" y="5013176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4" name="TextBox 23"/>
          <p:cNvSpPr txBox="1"/>
          <p:nvPr/>
        </p:nvSpPr>
        <p:spPr>
          <a:xfrm>
            <a:off x="3275856" y="5733256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5" name="TextBox 21"/>
          <p:cNvSpPr txBox="1"/>
          <p:nvPr/>
        </p:nvSpPr>
        <p:spPr>
          <a:xfrm>
            <a:off x="2723494" y="5229200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000" dirty="0" err="1" smtClean="0"/>
              <a:t>해당없다</a:t>
            </a:r>
            <a:endParaRPr lang="ko-KR" altLang="en-US" sz="1000" dirty="0"/>
          </a:p>
        </p:txBody>
      </p:sp>
      <p:sp>
        <p:nvSpPr>
          <p:cNvPr id="26" name="TextBox 25"/>
          <p:cNvSpPr txBox="1"/>
          <p:nvPr/>
        </p:nvSpPr>
        <p:spPr>
          <a:xfrm>
            <a:off x="5868144" y="4005064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427984" y="3645024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28" name="TextBox 27"/>
          <p:cNvSpPr txBox="1"/>
          <p:nvPr/>
        </p:nvSpPr>
        <p:spPr>
          <a:xfrm>
            <a:off x="7956376" y="5157192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29" name="TextBox 28"/>
          <p:cNvSpPr txBox="1"/>
          <p:nvPr/>
        </p:nvSpPr>
        <p:spPr>
          <a:xfrm>
            <a:off x="7680138" y="6021288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30" name="TextBox 21"/>
          <p:cNvSpPr txBox="1"/>
          <p:nvPr/>
        </p:nvSpPr>
        <p:spPr>
          <a:xfrm>
            <a:off x="6804248" y="5373216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000" dirty="0" err="1" smtClean="0"/>
              <a:t>해당없다</a:t>
            </a:r>
            <a:endParaRPr lang="ko-KR" altLang="en-US" sz="1000" dirty="0"/>
          </a:p>
        </p:txBody>
      </p:sp>
      <p:sp>
        <p:nvSpPr>
          <p:cNvPr id="31" name="슬라이드 번호 개체 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55</a:t>
            </a:fld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8136904" cy="1080120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자녀의 고등학교 졸업 때까지 양육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경제적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사회적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정서적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을 책임지는 필요성은 꼭 필요하다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92.8%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여부는 갖고 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43.8%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2123728" y="3212976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&lt; </a:t>
            </a:r>
            <a:r>
              <a:rPr lang="ko-KR" altLang="en-US" sz="1200" b="1" dirty="0" smtClean="0"/>
              <a:t>필요성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자녀양육 책임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68144" y="3212976"/>
            <a:ext cx="7489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8" name="차트 7"/>
          <p:cNvGraphicFramePr/>
          <p:nvPr/>
        </p:nvGraphicFramePr>
        <p:xfrm>
          <a:off x="1331640" y="4005064"/>
          <a:ext cx="2314575" cy="17716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차트 8"/>
          <p:cNvGraphicFramePr/>
          <p:nvPr/>
        </p:nvGraphicFramePr>
        <p:xfrm>
          <a:off x="5580112" y="3861048"/>
          <a:ext cx="2476500" cy="21145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79712" y="4941168"/>
            <a:ext cx="85632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solidFill>
                  <a:schemeClr val="bg1"/>
                </a:solidFill>
              </a:rPr>
              <a:t>꼭 필요하다</a:t>
            </a:r>
            <a:endParaRPr lang="ko-KR" altLang="en-US" sz="10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1640" y="4149080"/>
            <a:ext cx="123944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하면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있으면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 좋다</a:t>
            </a:r>
            <a:endParaRPr lang="ko-KR" altLang="en-US" sz="1000" dirty="0"/>
          </a:p>
        </p:txBody>
      </p:sp>
      <p:sp>
        <p:nvSpPr>
          <p:cNvPr id="13" name="TextBox 12"/>
          <p:cNvSpPr txBox="1"/>
          <p:nvPr/>
        </p:nvSpPr>
        <p:spPr>
          <a:xfrm>
            <a:off x="7092280" y="4509120"/>
            <a:ext cx="108074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14" name="TextBox 13"/>
          <p:cNvSpPr txBox="1"/>
          <p:nvPr/>
        </p:nvSpPr>
        <p:spPr>
          <a:xfrm>
            <a:off x="6660232" y="5301208"/>
            <a:ext cx="146386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/>
              <a:t>안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못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갖고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하고</a:t>
            </a:r>
            <a:r>
              <a:rPr lang="en-US" altLang="ko-KR" sz="1000" dirty="0" smtClean="0"/>
              <a:t>) </a:t>
            </a:r>
            <a:r>
              <a:rPr lang="ko-KR" altLang="en-US" sz="1000" dirty="0" smtClean="0"/>
              <a:t>있다</a:t>
            </a:r>
            <a:endParaRPr lang="ko-KR" altLang="en-US" sz="1000" dirty="0"/>
          </a:p>
        </p:txBody>
      </p:sp>
      <p:sp>
        <p:nvSpPr>
          <p:cNvPr id="15" name="TextBox 21"/>
          <p:cNvSpPr txBox="1"/>
          <p:nvPr/>
        </p:nvSpPr>
        <p:spPr>
          <a:xfrm>
            <a:off x="5940152" y="4766955"/>
            <a:ext cx="6976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000" dirty="0" err="1" smtClean="0"/>
              <a:t>해당없다</a:t>
            </a:r>
            <a:endParaRPr lang="ko-KR" altLang="en-US" sz="1000" dirty="0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56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서구에 거주하면서 다른 지역과 비교하여 볼 때 만족도는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 척도 만족도 중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점이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25.7%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6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20.5%, 7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20.3%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지역사회 만족도는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 척도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(100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환산한 결과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5.52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(55.2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1988840"/>
            <a:ext cx="316835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지역사회 만족도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3568" y="1124744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+mj-ea"/>
                <a:ea typeface="+mj-ea"/>
              </a:rPr>
              <a:t>7</a:t>
            </a:r>
            <a:r>
              <a:rPr lang="en-US" altLang="ko-KR" b="1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지역사회에 대한 만족도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43608" y="3789040"/>
            <a:ext cx="15921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지역사회 만족도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660232" y="3789040"/>
            <a:ext cx="11560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10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점 척도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608" y="1556792"/>
            <a:ext cx="1273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+mj-ea"/>
                <a:ea typeface="+mj-ea"/>
              </a:rPr>
              <a:t>가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만족도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10" name="차트 9"/>
          <p:cNvGraphicFramePr/>
          <p:nvPr/>
        </p:nvGraphicFramePr>
        <p:xfrm>
          <a:off x="323528" y="4077072"/>
          <a:ext cx="4464496" cy="2213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차트 11"/>
          <p:cNvGraphicFramePr/>
          <p:nvPr/>
        </p:nvGraphicFramePr>
        <p:xfrm>
          <a:off x="6228184" y="4221088"/>
          <a:ext cx="1914524" cy="24292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39552" y="6309320"/>
            <a:ext cx="64633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b="1" dirty="0" err="1" smtClean="0"/>
              <a:t>열약하다</a:t>
            </a:r>
            <a:endParaRPr lang="ko-KR" altLang="en-US" sz="9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283968" y="6309320"/>
            <a:ext cx="41549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b="1" dirty="0" smtClean="0"/>
              <a:t>좋다</a:t>
            </a:r>
            <a:endParaRPr lang="ko-KR" altLang="en-US" sz="900" b="1" dirty="0"/>
          </a:p>
        </p:txBody>
      </p:sp>
      <p:cxnSp>
        <p:nvCxnSpPr>
          <p:cNvPr id="19" name="직선 화살표 연결선 18"/>
          <p:cNvCxnSpPr/>
          <p:nvPr/>
        </p:nvCxnSpPr>
        <p:spPr>
          <a:xfrm>
            <a:off x="1187624" y="6453336"/>
            <a:ext cx="309634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57</a:t>
            </a:fld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복지시설 부족은 대체로 심각하다가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35.9%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보통이다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32.4%,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대체로 심각하지 않다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13.4%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323528" y="1124744"/>
            <a:ext cx="1816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나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지역 문제점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528" y="3573016"/>
            <a:ext cx="1402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복지시설 부족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복지시설 부족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2060848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의료시설 부족은 보통이다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38.9%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대체로 심각하다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25.5%,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대체로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심각하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지 않다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18.8%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심각하다는 의견이 높게 조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의료시설 부족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932040" y="3573016"/>
            <a:ext cx="1402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의료시설 부족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1" name="차트 10"/>
          <p:cNvGraphicFramePr/>
          <p:nvPr/>
        </p:nvGraphicFramePr>
        <p:xfrm>
          <a:off x="179512" y="4005064"/>
          <a:ext cx="4281091" cy="21410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644008" y="4005064"/>
          <a:ext cx="4176464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58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850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쓰레기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매연 등 환경오염 문제는 대체로 심각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36.6%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보통이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28.5%,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매우 심각하다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20.0%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467544" y="3284984"/>
            <a:ext cx="25314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쓰레기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매연 등 환경오염 문제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288032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쓰레기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매연 등 환경오염 문제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범죄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학교폭력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치안 문제는 매우 심각하다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72.0%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보통이다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39.1%,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대체로 심각하다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29.7%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3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범죄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학교폭력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치안 문제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932040" y="3284984"/>
            <a:ext cx="21980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범죄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학교폭력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치안 문제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1" name="차트 10"/>
          <p:cNvGraphicFramePr/>
          <p:nvPr/>
        </p:nvGraphicFramePr>
        <p:xfrm>
          <a:off x="4788024" y="3933056"/>
          <a:ext cx="4176464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3" name="차트 12"/>
          <p:cNvGraphicFramePr/>
          <p:nvPr/>
        </p:nvGraphicFramePr>
        <p:xfrm>
          <a:off x="251520" y="3933056"/>
          <a:ext cx="4464496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59</a:t>
            </a:fld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850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주택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·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주거환경 열악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재개발 등 문제는 보통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이다가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34.4%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대체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심각하다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29.2%,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대체로 심각하지 않다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16.8%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539552" y="3212976"/>
            <a:ext cx="29674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주택 </a:t>
            </a:r>
            <a:r>
              <a:rPr lang="en-US" altLang="ko-KR" sz="1200" b="1" dirty="0" smtClean="0"/>
              <a:t>· </a:t>
            </a:r>
            <a:r>
              <a:rPr lang="ko-KR" altLang="en-US" sz="1200" b="1" dirty="0" smtClean="0"/>
              <a:t>주거환경 열악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재개발 등 문제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331236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주택 </a:t>
            </a:r>
            <a:r>
              <a:rPr lang="en-US" altLang="ko-KR" sz="1400" b="1" dirty="0" smtClean="0">
                <a:latin typeface="+mj-ea"/>
                <a:ea typeface="+mj-ea"/>
              </a:rPr>
              <a:t>· </a:t>
            </a:r>
            <a:r>
              <a:rPr lang="ko-KR" altLang="en-US" sz="1400" b="1" dirty="0" smtClean="0">
                <a:latin typeface="+mj-ea"/>
                <a:ea typeface="+mj-ea"/>
              </a:rPr>
              <a:t>주거환경 열악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재개발 등 문제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빈부격차 문제는 보통이다가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34.4%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높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대체로 심각하다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31.4%,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대체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심각하지 않다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21.3%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300" b="1" dirty="0"/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빈부격차 문제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932040" y="3212976"/>
            <a:ext cx="1402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빈부격차 문제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1" name="차트 10"/>
          <p:cNvGraphicFramePr/>
          <p:nvPr/>
        </p:nvGraphicFramePr>
        <p:xfrm>
          <a:off x="4860032" y="3789040"/>
          <a:ext cx="4104456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차트 12"/>
          <p:cNvGraphicFramePr/>
          <p:nvPr/>
        </p:nvGraphicFramePr>
        <p:xfrm>
          <a:off x="323528" y="3717032"/>
          <a:ext cx="4464496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60</a:t>
            </a:fld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200" b="1" dirty="0" smtClean="0"/>
              <a:t>차별의 문제는 보통이다가 </a:t>
            </a:r>
            <a:r>
              <a:rPr lang="en-US" altLang="ko-KR" sz="1200" b="1" dirty="0" smtClean="0"/>
              <a:t>41.1%</a:t>
            </a:r>
            <a:r>
              <a:rPr lang="ko-KR" altLang="en-US" sz="1200" b="1" dirty="0" smtClean="0"/>
              <a:t>로 가장 </a:t>
            </a:r>
            <a:endParaRPr lang="en-US" altLang="ko-KR" sz="12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200" b="1" dirty="0" smtClean="0"/>
              <a:t>    </a:t>
            </a:r>
            <a:r>
              <a:rPr lang="ko-KR" altLang="en-US" sz="1200" b="1" dirty="0" smtClean="0"/>
              <a:t>높게 나타났으며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대체로 심각하지 않다 </a:t>
            </a:r>
            <a:endParaRPr lang="en-US" altLang="ko-KR" sz="12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200" b="1" dirty="0" smtClean="0"/>
              <a:t>    28.7%,  </a:t>
            </a:r>
            <a:r>
              <a:rPr lang="ko-KR" altLang="en-US" sz="1200" b="1" dirty="0" smtClean="0"/>
              <a:t>대체로 심각하다 </a:t>
            </a:r>
            <a:r>
              <a:rPr lang="en-US" altLang="ko-KR" sz="1200" b="1" dirty="0" smtClean="0"/>
              <a:t>19.6% </a:t>
            </a:r>
            <a:r>
              <a:rPr lang="ko-KR" altLang="en-US" sz="1200" b="1" dirty="0" smtClean="0"/>
              <a:t>순으로 조</a:t>
            </a:r>
            <a:endParaRPr lang="en-US" altLang="ko-KR" sz="12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200" b="1" dirty="0" smtClean="0"/>
              <a:t>   </a:t>
            </a:r>
            <a:r>
              <a:rPr lang="ko-KR" altLang="en-US" sz="1200" b="1" dirty="0" err="1" smtClean="0"/>
              <a:t>사됨</a:t>
            </a:r>
            <a:r>
              <a:rPr lang="en-US" altLang="ko-KR" sz="1200" b="1" dirty="0" smtClean="0"/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9552" y="3212976"/>
            <a:ext cx="12490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차별의 문제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331236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차별의 문제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b="1" dirty="0" smtClean="0"/>
              <a:t>이웃과의 관계에 대한 문제는 보통이다가 </a:t>
            </a:r>
            <a:r>
              <a:rPr lang="en-US" altLang="ko-KR" sz="1200" b="1" dirty="0" smtClean="0"/>
              <a:t>43.1%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/>
              <a:t>   </a:t>
            </a:r>
            <a:r>
              <a:rPr lang="ko-KR" altLang="en-US" sz="1200" b="1" dirty="0" smtClean="0"/>
              <a:t>로 가장 높게 나타났으며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대체로 심각하지 않다 </a:t>
            </a:r>
            <a:endParaRPr lang="en-US" altLang="ko-KR" sz="1200" b="1" dirty="0" smtClean="0"/>
          </a:p>
          <a:p>
            <a:pPr>
              <a:lnSpc>
                <a:spcPct val="150000"/>
              </a:lnSpc>
            </a:pPr>
            <a:r>
              <a:rPr lang="en-US" altLang="ko-KR" sz="1200" b="1" dirty="0" smtClean="0"/>
              <a:t>   29.5%, </a:t>
            </a:r>
            <a:r>
              <a:rPr lang="ko-KR" altLang="en-US" sz="1200" b="1" dirty="0" smtClean="0"/>
              <a:t>대체로 심각하다</a:t>
            </a:r>
            <a:r>
              <a:rPr lang="en-US" altLang="ko-KR" sz="1200" b="1" dirty="0" smtClean="0"/>
              <a:t>16.6% </a:t>
            </a:r>
            <a:r>
              <a:rPr lang="ko-KR" altLang="en-US" sz="1200" b="1" dirty="0" smtClean="0"/>
              <a:t>순으로 긍정</a:t>
            </a:r>
            <a:endParaRPr lang="en-US" altLang="ko-KR" sz="1200" b="1" dirty="0" smtClean="0"/>
          </a:p>
          <a:p>
            <a:pPr>
              <a:lnSpc>
                <a:spcPct val="150000"/>
              </a:lnSpc>
            </a:pPr>
            <a:r>
              <a:rPr lang="en-US" altLang="ko-KR" sz="1200" b="1" dirty="0" smtClean="0"/>
              <a:t>   </a:t>
            </a:r>
            <a:r>
              <a:rPr lang="ko-KR" altLang="en-US" sz="1200" b="1" dirty="0" smtClean="0"/>
              <a:t>적 의견이 높게 조사됨</a:t>
            </a:r>
            <a:r>
              <a:rPr lang="en-US" altLang="ko-KR" sz="1200" b="1" dirty="0" smtClean="0"/>
              <a:t>. 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이웃과의 관계에 대한 문제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932040" y="3212976"/>
            <a:ext cx="22493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이웃과의 관계에 대한 문제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1" name="차트 10"/>
          <p:cNvGraphicFramePr/>
          <p:nvPr/>
        </p:nvGraphicFramePr>
        <p:xfrm>
          <a:off x="323528" y="3789040"/>
          <a:ext cx="4392488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차트 12"/>
          <p:cNvGraphicFramePr/>
          <p:nvPr/>
        </p:nvGraphicFramePr>
        <p:xfrm>
          <a:off x="4860032" y="3717032"/>
          <a:ext cx="4104456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61</a:t>
            </a:fld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85000"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인천기독교종합사회복지관의 인지도는 잘 모르겠다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69.3%,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이용경험은 이용한 적이 없다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91.6%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높았으며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52.5%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높게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323528" y="1124744"/>
            <a:ext cx="2590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다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사회복지 관련 시설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9552" y="3429000"/>
            <a:ext cx="22878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인천기독교종합사회복지관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인천기독교종합사회복지관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2060848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서구자원봉사센터 인지도는 잘 모르겠다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64.9%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이용경험은 이용한 적이 없다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93.1%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높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았으며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57.9%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높게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932040" y="1556792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서구자원봉사센터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36096" y="3429000"/>
            <a:ext cx="16722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서구자원봉사센터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1" name="차트 10"/>
          <p:cNvGraphicFramePr/>
          <p:nvPr/>
        </p:nvGraphicFramePr>
        <p:xfrm>
          <a:off x="251520" y="3717032"/>
          <a:ext cx="4464496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187624" y="6309320"/>
            <a:ext cx="6480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인지도</a:t>
            </a:r>
            <a:endParaRPr lang="ko-KR" altLang="en-US" sz="1100" dirty="0"/>
          </a:p>
        </p:txBody>
      </p:sp>
      <p:sp>
        <p:nvSpPr>
          <p:cNvPr id="20" name="TextBox 19"/>
          <p:cNvSpPr txBox="1"/>
          <p:nvPr/>
        </p:nvSpPr>
        <p:spPr>
          <a:xfrm>
            <a:off x="2267744" y="6309320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이용경험</a:t>
            </a:r>
            <a:endParaRPr lang="ko-KR" altLang="en-US" sz="1100" dirty="0"/>
          </a:p>
        </p:txBody>
      </p:sp>
      <p:sp>
        <p:nvSpPr>
          <p:cNvPr id="21" name="TextBox 20"/>
          <p:cNvSpPr txBox="1"/>
          <p:nvPr/>
        </p:nvSpPr>
        <p:spPr>
          <a:xfrm>
            <a:off x="3347864" y="6309320"/>
            <a:ext cx="12961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향후 이용의향</a:t>
            </a:r>
            <a:endParaRPr lang="ko-KR" altLang="en-US" sz="1100" dirty="0"/>
          </a:p>
        </p:txBody>
      </p:sp>
      <p:graphicFrame>
        <p:nvGraphicFramePr>
          <p:cNvPr id="22" name="차트 21"/>
          <p:cNvGraphicFramePr/>
          <p:nvPr/>
        </p:nvGraphicFramePr>
        <p:xfrm>
          <a:off x="4572000" y="3789040"/>
          <a:ext cx="4572000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24" name="직선 연결선 23"/>
          <p:cNvCxnSpPr/>
          <p:nvPr/>
        </p:nvCxnSpPr>
        <p:spPr>
          <a:xfrm>
            <a:off x="2241866" y="5932028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3195222" y="5932028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6614102" y="6142426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7584710" y="6133800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580112" y="6525344"/>
            <a:ext cx="6480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인지도</a:t>
            </a:r>
            <a:endParaRPr lang="ko-KR" altLang="en-US" sz="1100" dirty="0"/>
          </a:p>
        </p:txBody>
      </p:sp>
      <p:sp>
        <p:nvSpPr>
          <p:cNvPr id="29" name="TextBox 28"/>
          <p:cNvSpPr txBox="1"/>
          <p:nvPr/>
        </p:nvSpPr>
        <p:spPr>
          <a:xfrm>
            <a:off x="6660232" y="6525344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이용경험</a:t>
            </a:r>
            <a:endParaRPr lang="ko-KR" altLang="en-US" sz="1100" dirty="0"/>
          </a:p>
        </p:txBody>
      </p:sp>
      <p:sp>
        <p:nvSpPr>
          <p:cNvPr id="30" name="TextBox 29"/>
          <p:cNvSpPr txBox="1"/>
          <p:nvPr/>
        </p:nvSpPr>
        <p:spPr>
          <a:xfrm>
            <a:off x="7740352" y="6525344"/>
            <a:ext cx="12961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향후 이용의향</a:t>
            </a:r>
            <a:endParaRPr lang="ko-KR" altLang="en-US" sz="1100" dirty="0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62</a:t>
            </a:fld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서구 지역자활센터 인지도는 잘 모르겠다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70.8%,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이용경험은 이용한 적이 없다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97.0%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로 가장 높았으며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향후 이용 의향은 앞으로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이용안한다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62.6%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로 높게 조사됨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2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539552" y="3212976"/>
            <a:ext cx="17107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서구 지역자활센터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331236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서구 지역자활센터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4860032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서구 건강가정지원센터 인지도는 잘 모르겠다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69.8%,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이용경험은 이용한 적이 없다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97.0%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로 가장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높았으며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55.4%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로 높게 조사됨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서구 건강가정지원센터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932040" y="3212976"/>
            <a:ext cx="19800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서구 건강가정지원센터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1" name="차트 10"/>
          <p:cNvGraphicFramePr/>
          <p:nvPr/>
        </p:nvGraphicFramePr>
        <p:xfrm>
          <a:off x="179512" y="3861048"/>
          <a:ext cx="4608512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차트 12"/>
          <p:cNvGraphicFramePr/>
          <p:nvPr/>
        </p:nvGraphicFramePr>
        <p:xfrm>
          <a:off x="4788024" y="3861048"/>
          <a:ext cx="4176464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187624" y="6309320"/>
            <a:ext cx="6480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인지도</a:t>
            </a:r>
            <a:endParaRPr lang="ko-KR" altLang="en-US" sz="1100" dirty="0"/>
          </a:p>
        </p:txBody>
      </p:sp>
      <p:sp>
        <p:nvSpPr>
          <p:cNvPr id="15" name="TextBox 14"/>
          <p:cNvSpPr txBox="1"/>
          <p:nvPr/>
        </p:nvSpPr>
        <p:spPr>
          <a:xfrm>
            <a:off x="2267744" y="6309320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이용경험</a:t>
            </a:r>
            <a:endParaRPr lang="ko-KR" altLang="en-US" sz="1100" dirty="0"/>
          </a:p>
        </p:txBody>
      </p:sp>
      <p:sp>
        <p:nvSpPr>
          <p:cNvPr id="18" name="TextBox 17"/>
          <p:cNvSpPr txBox="1"/>
          <p:nvPr/>
        </p:nvSpPr>
        <p:spPr>
          <a:xfrm>
            <a:off x="3347864" y="6309320"/>
            <a:ext cx="12961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향후 이용의향</a:t>
            </a:r>
            <a:endParaRPr lang="ko-KR" altLang="en-US" sz="1100" dirty="0"/>
          </a:p>
        </p:txBody>
      </p:sp>
      <p:cxnSp>
        <p:nvCxnSpPr>
          <p:cNvPr id="19" name="직선 연결선 18"/>
          <p:cNvCxnSpPr/>
          <p:nvPr/>
        </p:nvCxnSpPr>
        <p:spPr>
          <a:xfrm>
            <a:off x="2233240" y="5923402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3221100" y="5906150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580112" y="6309320"/>
            <a:ext cx="6480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인지도</a:t>
            </a:r>
            <a:endParaRPr lang="ko-KR" altLang="en-US" sz="1100" dirty="0"/>
          </a:p>
        </p:txBody>
      </p:sp>
      <p:sp>
        <p:nvSpPr>
          <p:cNvPr id="22" name="TextBox 21"/>
          <p:cNvSpPr txBox="1"/>
          <p:nvPr/>
        </p:nvSpPr>
        <p:spPr>
          <a:xfrm>
            <a:off x="6660232" y="6309320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이용경험</a:t>
            </a:r>
            <a:endParaRPr lang="ko-KR" altLang="en-US" sz="1100" dirty="0"/>
          </a:p>
        </p:txBody>
      </p:sp>
      <p:sp>
        <p:nvSpPr>
          <p:cNvPr id="23" name="TextBox 22"/>
          <p:cNvSpPr txBox="1"/>
          <p:nvPr/>
        </p:nvSpPr>
        <p:spPr>
          <a:xfrm>
            <a:off x="7740352" y="6309320"/>
            <a:ext cx="12961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향후 이용의향</a:t>
            </a:r>
            <a:endParaRPr lang="ko-KR" altLang="en-US" sz="1100" dirty="0"/>
          </a:p>
        </p:txBody>
      </p:sp>
      <p:cxnSp>
        <p:nvCxnSpPr>
          <p:cNvPr id="24" name="직선 연결선 23"/>
          <p:cNvCxnSpPr/>
          <p:nvPr/>
        </p:nvCxnSpPr>
        <p:spPr>
          <a:xfrm>
            <a:off x="6668858" y="5906150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7544580" y="5906150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슬라이드 번호 개체 틀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63</a:t>
            </a:fld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서구 보건소 인지도는 잘 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74.8%,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이용경험은 이용한 적이 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69.8%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높았으며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85.1%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높게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9552" y="3212976"/>
            <a:ext cx="12490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서구 보건소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340768"/>
            <a:ext cx="331236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서구 보건소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932040" y="1340768"/>
            <a:ext cx="252028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서구 정신건강증진센터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932040" y="3212976"/>
            <a:ext cx="20185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서구 정신건강증진센터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서구 정신건강증진센터 인지도는 잘 모르겠다     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71.5%,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98.8%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가장 높았으며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60.6%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높게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179512" y="3789040"/>
          <a:ext cx="4464496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187624" y="6237312"/>
            <a:ext cx="6480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인지도</a:t>
            </a:r>
            <a:endParaRPr lang="ko-KR" altLang="en-US" sz="1100" dirty="0"/>
          </a:p>
        </p:txBody>
      </p:sp>
      <p:sp>
        <p:nvSpPr>
          <p:cNvPr id="18" name="TextBox 17"/>
          <p:cNvSpPr txBox="1"/>
          <p:nvPr/>
        </p:nvSpPr>
        <p:spPr>
          <a:xfrm>
            <a:off x="2195736" y="6237312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이용경험</a:t>
            </a:r>
            <a:endParaRPr lang="ko-KR" altLang="en-US" sz="1100" dirty="0"/>
          </a:p>
        </p:txBody>
      </p:sp>
      <p:sp>
        <p:nvSpPr>
          <p:cNvPr id="19" name="TextBox 18"/>
          <p:cNvSpPr txBox="1"/>
          <p:nvPr/>
        </p:nvSpPr>
        <p:spPr>
          <a:xfrm>
            <a:off x="3275856" y="6237312"/>
            <a:ext cx="12961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향후 이용의향</a:t>
            </a:r>
            <a:endParaRPr lang="ko-KR" altLang="en-US" sz="1100" dirty="0"/>
          </a:p>
        </p:txBody>
      </p:sp>
      <p:cxnSp>
        <p:nvCxnSpPr>
          <p:cNvPr id="20" name="직선 연결선 19"/>
          <p:cNvCxnSpPr/>
          <p:nvPr/>
        </p:nvCxnSpPr>
        <p:spPr>
          <a:xfrm>
            <a:off x="2121102" y="5851394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3097336" y="5851394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차트 30"/>
          <p:cNvGraphicFramePr/>
          <p:nvPr/>
        </p:nvGraphicFramePr>
        <p:xfrm>
          <a:off x="4788024" y="3501008"/>
          <a:ext cx="4355976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64</a:t>
            </a:fld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628800"/>
            <a:ext cx="784887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fontScale="925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서구</a:t>
            </a:r>
            <a:r>
              <a:rPr lang="ko-KR" altLang="en-US" sz="1400" b="1" dirty="0" smtClean="0"/>
              <a:t>에 위치한 사회복지관련 시설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혹은 프로그램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을 이용하는데 있어서 불편한 점은 대중교통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접근 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이용의 불편 </a:t>
            </a:r>
            <a:r>
              <a:rPr lang="en-US" altLang="ko-KR" sz="1400" b="1" dirty="0" smtClean="0"/>
              <a:t>33.7%</a:t>
            </a:r>
            <a:r>
              <a:rPr lang="ko-KR" altLang="en-US" sz="1400" b="1" dirty="0" smtClean="0"/>
              <a:t>로 가장 높게 나타났으며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정보 제공부족 </a:t>
            </a:r>
            <a:r>
              <a:rPr lang="en-US" altLang="ko-KR" sz="1400" b="1" dirty="0" smtClean="0"/>
              <a:t>21.8%, </a:t>
            </a:r>
            <a:r>
              <a:rPr lang="ko-KR" altLang="en-US" sz="1400" b="1" dirty="0" smtClean="0"/>
              <a:t>필요하거나 다양한 프로그램의 부족 </a:t>
            </a:r>
            <a:r>
              <a:rPr lang="en-US" altLang="ko-KR" sz="1400" b="1" dirty="0" smtClean="0"/>
              <a:t>15.6% </a:t>
            </a:r>
            <a:r>
              <a:rPr lang="ko-KR" altLang="en-US" sz="1400" b="1" dirty="0" smtClean="0"/>
              <a:t>순으로 조사됨</a:t>
            </a:r>
            <a:r>
              <a:rPr lang="en-US" altLang="ko-KR" sz="1400" b="1" dirty="0" smtClean="0"/>
              <a:t>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3528" y="1124744"/>
            <a:ext cx="35958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라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사회복지시설 이용 불편한 점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5576" y="2996952"/>
            <a:ext cx="24416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사회복지시설 이용 불편한 점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9" name="차트 8"/>
          <p:cNvGraphicFramePr/>
          <p:nvPr/>
        </p:nvGraphicFramePr>
        <p:xfrm>
          <a:off x="539552" y="3501008"/>
          <a:ext cx="8208912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65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628800"/>
            <a:ext cx="7848872" cy="936104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서구 복지향상을 위해 가장 필요한 서비스는 어르신을 위한 서비스가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24.8%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여성을 위한 서비스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13.6%,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고생을 위한 서비스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12.1%,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3528" y="1124744"/>
            <a:ext cx="3052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마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복지향상을 위한 서비스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71600" y="2780928"/>
            <a:ext cx="20954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복지향상을 위한 서비스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9" name="차트 8"/>
          <p:cNvGraphicFramePr/>
          <p:nvPr/>
        </p:nvGraphicFramePr>
        <p:xfrm>
          <a:off x="539552" y="3212976"/>
          <a:ext cx="7992888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66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636912"/>
            <a:ext cx="388843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지역자활센터 인지도는 잘 모르겠다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75.2%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없다가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97.7%,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 61.6%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2204864"/>
            <a:ext cx="316835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지역자활센터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3568" y="1412776"/>
            <a:ext cx="8595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>
                <a:latin typeface="+mj-ea"/>
                <a:ea typeface="+mj-ea"/>
              </a:rPr>
              <a:t>1</a:t>
            </a:r>
            <a:r>
              <a:rPr lang="en-US" altLang="ko-KR" sz="1600" b="1" dirty="0" smtClean="0">
                <a:latin typeface="+mj-ea"/>
                <a:ea typeface="+mj-ea"/>
              </a:rPr>
              <a:t>) </a:t>
            </a:r>
            <a:r>
              <a:rPr lang="ko-KR" altLang="en-US" sz="1600" b="1" dirty="0" smtClean="0">
                <a:latin typeface="+mj-ea"/>
                <a:ea typeface="+mj-ea"/>
              </a:rPr>
              <a:t>여성</a:t>
            </a:r>
            <a:endParaRPr lang="ko-KR" altLang="en-US" sz="1600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5536" y="4005064"/>
            <a:ext cx="1438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지역자활센터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88024" y="4005064"/>
            <a:ext cx="18549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여성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인력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개발센터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608" y="1772816"/>
            <a:ext cx="23214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>
                <a:latin typeface="+mj-ea"/>
                <a:ea typeface="+mj-ea"/>
              </a:rPr>
              <a:t>가</a:t>
            </a:r>
            <a:r>
              <a:rPr lang="en-US" altLang="ko-KR" sz="1600" b="1" dirty="0" smtClean="0">
                <a:latin typeface="+mj-ea"/>
                <a:ea typeface="+mj-ea"/>
              </a:rPr>
              <a:t>) </a:t>
            </a:r>
            <a:r>
              <a:rPr lang="ko-KR" altLang="en-US" sz="1600" b="1" dirty="0" smtClean="0">
                <a:latin typeface="+mj-ea"/>
                <a:ea typeface="+mj-ea"/>
              </a:rPr>
              <a:t>여성복지 관련 시설</a:t>
            </a:r>
            <a:endParaRPr lang="ko-KR" altLang="en-US" sz="1600" b="1" dirty="0">
              <a:latin typeface="+mj-ea"/>
              <a:ea typeface="+mj-ea"/>
            </a:endParaRPr>
          </a:p>
        </p:txBody>
      </p:sp>
      <p:sp>
        <p:nvSpPr>
          <p:cNvPr id="10" name="내용 개체 틀 2"/>
          <p:cNvSpPr txBox="1">
            <a:spLocks/>
          </p:cNvSpPr>
          <p:nvPr/>
        </p:nvSpPr>
        <p:spPr>
          <a:xfrm>
            <a:off x="4788024" y="2636912"/>
            <a:ext cx="3888432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여성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인력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개발센터 인지도는 잘 모르겠다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59.1%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이용경험은 이용한 적이           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95.7%,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           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46.5%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5004048" y="2204864"/>
            <a:ext cx="316835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여성</a:t>
            </a:r>
            <a:r>
              <a:rPr lang="en-US" altLang="ko-KR" sz="1400" b="1" dirty="0" smtClean="0">
                <a:latin typeface="+mj-ea"/>
                <a:ea typeface="+mj-ea"/>
              </a:rPr>
              <a:t>(</a:t>
            </a:r>
            <a:r>
              <a:rPr lang="ko-KR" altLang="en-US" sz="1400" b="1" dirty="0" smtClean="0">
                <a:latin typeface="+mj-ea"/>
                <a:ea typeface="+mj-ea"/>
              </a:rPr>
              <a:t>인력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  <a:r>
              <a:rPr lang="ko-KR" altLang="en-US" sz="1400" b="1" dirty="0" smtClean="0">
                <a:latin typeface="+mj-ea"/>
                <a:ea typeface="+mj-ea"/>
              </a:rPr>
              <a:t>개발센터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5536" y="1052736"/>
            <a:ext cx="44839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latin typeface="+mj-ea"/>
                <a:ea typeface="+mj-ea"/>
              </a:rPr>
              <a:t>2. </a:t>
            </a:r>
            <a:r>
              <a:rPr lang="ko-KR" altLang="en-US" sz="1600" b="1" dirty="0" smtClean="0">
                <a:latin typeface="+mj-ea"/>
                <a:ea typeface="+mj-ea"/>
              </a:rPr>
              <a:t>계층별 지역사회 서비스이용 인지도 및 수요</a:t>
            </a:r>
            <a:endParaRPr lang="ko-KR" altLang="en-US" sz="1600" b="1" dirty="0">
              <a:latin typeface="+mj-ea"/>
              <a:ea typeface="+mj-ea"/>
            </a:endParaRPr>
          </a:p>
        </p:txBody>
      </p:sp>
      <p:graphicFrame>
        <p:nvGraphicFramePr>
          <p:cNvPr id="15" name="차트 14"/>
          <p:cNvGraphicFramePr/>
          <p:nvPr/>
        </p:nvGraphicFramePr>
        <p:xfrm>
          <a:off x="179512" y="4221088"/>
          <a:ext cx="4536504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차트 17"/>
          <p:cNvGraphicFramePr/>
          <p:nvPr/>
        </p:nvGraphicFramePr>
        <p:xfrm>
          <a:off x="4788024" y="4293096"/>
          <a:ext cx="4248472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115616" y="6453336"/>
            <a:ext cx="6480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인지도</a:t>
            </a:r>
            <a:endParaRPr lang="ko-KR" altLang="en-US" sz="1100" dirty="0"/>
          </a:p>
        </p:txBody>
      </p:sp>
      <p:sp>
        <p:nvSpPr>
          <p:cNvPr id="20" name="TextBox 19"/>
          <p:cNvSpPr txBox="1"/>
          <p:nvPr/>
        </p:nvSpPr>
        <p:spPr>
          <a:xfrm>
            <a:off x="2267744" y="6453336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이용경험</a:t>
            </a:r>
            <a:endParaRPr lang="ko-KR" altLang="en-US" sz="1100" dirty="0"/>
          </a:p>
        </p:txBody>
      </p:sp>
      <p:sp>
        <p:nvSpPr>
          <p:cNvPr id="21" name="TextBox 20"/>
          <p:cNvSpPr txBox="1"/>
          <p:nvPr/>
        </p:nvSpPr>
        <p:spPr>
          <a:xfrm>
            <a:off x="3275856" y="6453336"/>
            <a:ext cx="12961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향후 이용의향</a:t>
            </a:r>
            <a:endParaRPr lang="ko-KR" altLang="en-US" sz="1100" dirty="0"/>
          </a:p>
        </p:txBody>
      </p:sp>
      <p:cxnSp>
        <p:nvCxnSpPr>
          <p:cNvPr id="22" name="직선 연결선 21"/>
          <p:cNvCxnSpPr/>
          <p:nvPr/>
        </p:nvCxnSpPr>
        <p:spPr>
          <a:xfrm>
            <a:off x="2198736" y="6130800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3157718" y="6130800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580112" y="6525344"/>
            <a:ext cx="6480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인지도</a:t>
            </a:r>
            <a:endParaRPr lang="ko-KR" altLang="en-US" sz="1100" dirty="0"/>
          </a:p>
        </p:txBody>
      </p:sp>
      <p:sp>
        <p:nvSpPr>
          <p:cNvPr id="25" name="TextBox 24"/>
          <p:cNvSpPr txBox="1"/>
          <p:nvPr/>
        </p:nvSpPr>
        <p:spPr>
          <a:xfrm>
            <a:off x="6732240" y="6525344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이용경험</a:t>
            </a:r>
            <a:endParaRPr lang="ko-KR" altLang="en-US" sz="1100" dirty="0"/>
          </a:p>
        </p:txBody>
      </p:sp>
      <p:sp>
        <p:nvSpPr>
          <p:cNvPr id="26" name="TextBox 25"/>
          <p:cNvSpPr txBox="1"/>
          <p:nvPr/>
        </p:nvSpPr>
        <p:spPr>
          <a:xfrm>
            <a:off x="7740352" y="6525344"/>
            <a:ext cx="12961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향후 이용의향</a:t>
            </a:r>
            <a:endParaRPr lang="ko-KR" altLang="en-US" sz="1100" dirty="0"/>
          </a:p>
        </p:txBody>
      </p:sp>
      <p:cxnSp>
        <p:nvCxnSpPr>
          <p:cNvPr id="27" name="직선 연결선 26"/>
          <p:cNvCxnSpPr/>
          <p:nvPr/>
        </p:nvCxnSpPr>
        <p:spPr>
          <a:xfrm>
            <a:off x="6711988" y="6194182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/>
          <p:cNvCxnSpPr/>
          <p:nvPr/>
        </p:nvCxnSpPr>
        <p:spPr>
          <a:xfrm>
            <a:off x="7587710" y="6176930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67</a:t>
            </a:fld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여성상담소 인지도는 잘 모르겠다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60.4%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97.2%,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앞으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이용안한다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56.8%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501008"/>
            <a:ext cx="1210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여성상담소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여성상담소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95232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여성문화센터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501008"/>
            <a:ext cx="1402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여성문화센터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여성문화센터 인지도는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조금안다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44.5%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89.0%,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앞으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이용한다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39.6%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4499992" y="4005064"/>
          <a:ext cx="4644008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179512" y="4005064"/>
          <a:ext cx="4320480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187624" y="6453336"/>
            <a:ext cx="6480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인지도</a:t>
            </a:r>
            <a:endParaRPr lang="ko-KR" altLang="en-US" sz="1100" dirty="0"/>
          </a:p>
        </p:txBody>
      </p:sp>
      <p:sp>
        <p:nvSpPr>
          <p:cNvPr id="18" name="TextBox 17"/>
          <p:cNvSpPr txBox="1"/>
          <p:nvPr/>
        </p:nvSpPr>
        <p:spPr>
          <a:xfrm>
            <a:off x="2195736" y="6453336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이용경험</a:t>
            </a:r>
            <a:endParaRPr lang="ko-KR" altLang="en-US" sz="1100" dirty="0"/>
          </a:p>
        </p:txBody>
      </p:sp>
      <p:sp>
        <p:nvSpPr>
          <p:cNvPr id="19" name="TextBox 18"/>
          <p:cNvSpPr txBox="1"/>
          <p:nvPr/>
        </p:nvSpPr>
        <p:spPr>
          <a:xfrm>
            <a:off x="3275856" y="6453336"/>
            <a:ext cx="12961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향후 이용의향</a:t>
            </a:r>
            <a:endParaRPr lang="ko-KR" altLang="en-US" sz="1100" dirty="0"/>
          </a:p>
        </p:txBody>
      </p:sp>
      <p:cxnSp>
        <p:nvCxnSpPr>
          <p:cNvPr id="20" name="직선 연결선 19"/>
          <p:cNvCxnSpPr/>
          <p:nvPr/>
        </p:nvCxnSpPr>
        <p:spPr>
          <a:xfrm>
            <a:off x="2077972" y="6119174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3028328" y="6119174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580112" y="6596390"/>
            <a:ext cx="6480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인지도</a:t>
            </a:r>
            <a:endParaRPr lang="ko-KR" altLang="en-US" sz="1100" dirty="0"/>
          </a:p>
        </p:txBody>
      </p:sp>
      <p:sp>
        <p:nvSpPr>
          <p:cNvPr id="23" name="TextBox 22"/>
          <p:cNvSpPr txBox="1"/>
          <p:nvPr/>
        </p:nvSpPr>
        <p:spPr>
          <a:xfrm>
            <a:off x="6588224" y="6596390"/>
            <a:ext cx="9361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이용경험</a:t>
            </a:r>
            <a:endParaRPr lang="ko-KR" altLang="en-US" sz="1100" dirty="0"/>
          </a:p>
        </p:txBody>
      </p:sp>
      <p:sp>
        <p:nvSpPr>
          <p:cNvPr id="24" name="TextBox 23"/>
          <p:cNvSpPr txBox="1"/>
          <p:nvPr/>
        </p:nvSpPr>
        <p:spPr>
          <a:xfrm>
            <a:off x="7668344" y="6596390"/>
            <a:ext cx="12961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향후 이용의향</a:t>
            </a:r>
            <a:endParaRPr lang="ko-KR" altLang="en-US" sz="1100" dirty="0"/>
          </a:p>
        </p:txBody>
      </p:sp>
      <p:cxnSp>
        <p:nvCxnSpPr>
          <p:cNvPr id="25" name="직선 연결선 24"/>
          <p:cNvCxnSpPr/>
          <p:nvPr/>
        </p:nvCxnSpPr>
        <p:spPr>
          <a:xfrm>
            <a:off x="6533468" y="6202808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7544580" y="6202808"/>
            <a:ext cx="0" cy="6206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68</a:t>
            </a:fld>
            <a:endParaRPr lang="ko-KR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건강가정지원센터 인지도는 잘 모르겠다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68.0%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97.4%,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58.6%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501008"/>
            <a:ext cx="16722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건강가정지원센터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건강가정지원센터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95232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다문화가족지원센터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501008"/>
            <a:ext cx="18646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다문화가족지원센터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다문화가족지원센터 인지도는 잘 모르겠다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52.2%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98.2%,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앞으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이용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68.5%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467544" y="3789040"/>
          <a:ext cx="3933825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644008" y="3789040"/>
          <a:ext cx="3886200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69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서부 여성회관 인지도는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조금안다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45.0%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88.0%,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38.4%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501008"/>
            <a:ext cx="14414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서부 여성회관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서부 여성회관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95232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서구 양재 </a:t>
            </a:r>
            <a:r>
              <a:rPr lang="ko-KR" altLang="en-US" sz="1400" b="1" dirty="0" err="1" smtClean="0">
                <a:latin typeface="+mj-ea"/>
                <a:ea typeface="+mj-ea"/>
              </a:rPr>
              <a:t>수강실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501008"/>
            <a:ext cx="16337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서구 양재 </a:t>
            </a:r>
            <a:r>
              <a:rPr lang="ko-KR" altLang="en-US" sz="1200" b="1" dirty="0" err="1" smtClean="0"/>
              <a:t>수강실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서구 양재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수강실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인지도는 잘 모르겠다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79.8%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98.5%,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앞으로 이용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62.7%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28.4%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aphicFrame>
        <p:nvGraphicFramePr>
          <p:cNvPr id="15" name="차트 14"/>
          <p:cNvGraphicFramePr/>
          <p:nvPr/>
        </p:nvGraphicFramePr>
        <p:xfrm>
          <a:off x="314474" y="3886950"/>
          <a:ext cx="3933825" cy="26383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차트 17"/>
          <p:cNvGraphicFramePr/>
          <p:nvPr/>
        </p:nvGraphicFramePr>
        <p:xfrm>
          <a:off x="4644008" y="3789040"/>
          <a:ext cx="3886200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70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서구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여성새로일하기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센터 인지도는 잘 모르겠다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79.8%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98.2%,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56.3%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501008"/>
            <a:ext cx="22878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서구 여성 </a:t>
            </a:r>
            <a:r>
              <a:rPr lang="ko-KR" altLang="en-US" sz="1200" b="1" dirty="0" err="1" smtClean="0"/>
              <a:t>새로일하기</a:t>
            </a:r>
            <a:r>
              <a:rPr lang="ko-KR" altLang="en-US" sz="1200" b="1" dirty="0" smtClean="0"/>
              <a:t> 센터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서구 </a:t>
            </a:r>
            <a:r>
              <a:rPr lang="ko-KR" altLang="en-US" sz="1400" b="1" dirty="0" err="1" smtClean="0">
                <a:latin typeface="+mj-ea"/>
                <a:ea typeface="+mj-ea"/>
              </a:rPr>
              <a:t>여성새로일하기</a:t>
            </a:r>
            <a:r>
              <a:rPr lang="ko-KR" altLang="en-US" sz="1400" b="1" dirty="0" smtClean="0">
                <a:latin typeface="+mj-ea"/>
                <a:ea typeface="+mj-ea"/>
              </a:rPr>
              <a:t> 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95232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여성 긴급전화</a:t>
            </a:r>
            <a:r>
              <a:rPr lang="en-US" altLang="ko-KR" sz="1400" b="1" dirty="0" smtClean="0">
                <a:latin typeface="+mj-ea"/>
                <a:ea typeface="+mj-ea"/>
              </a:rPr>
              <a:t>(1336)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501008"/>
            <a:ext cx="19463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여성 긴급전화</a:t>
            </a:r>
            <a:r>
              <a:rPr lang="en-US" altLang="ko-KR" sz="1200" b="1" dirty="0" smtClean="0"/>
              <a:t>(1336)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여성 긴급전화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(1336)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인지도는 잘 모르겠다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78.5%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99.0%,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앞으로 이용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51.2%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aphicFrame>
        <p:nvGraphicFramePr>
          <p:cNvPr id="14" name="차트 13"/>
          <p:cNvGraphicFramePr/>
          <p:nvPr/>
        </p:nvGraphicFramePr>
        <p:xfrm>
          <a:off x="251520" y="3861048"/>
          <a:ext cx="3933825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4788024" y="3789040"/>
          <a:ext cx="3886200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71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628800"/>
            <a:ext cx="784887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서구에</a:t>
            </a:r>
            <a:r>
              <a:rPr lang="ko-KR" altLang="en-US" sz="1400" b="1" dirty="0" smtClean="0"/>
              <a:t> 위치한 여성 대상의 사회복지관련 시설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혹은 프로그램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을 이용하는데 있어서 불편한 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점은 대중교통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접근이용의 불편이 </a:t>
            </a:r>
            <a:r>
              <a:rPr lang="en-US" altLang="ko-KR" sz="1400" b="1" dirty="0" smtClean="0"/>
              <a:t>35.8%</a:t>
            </a:r>
            <a:r>
              <a:rPr lang="ko-KR" altLang="en-US" sz="1400" b="1" dirty="0" smtClean="0"/>
              <a:t>로 가장 높게 나타났으며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정보제공부족 </a:t>
            </a:r>
            <a:r>
              <a:rPr lang="en-US" altLang="ko-KR" sz="1400" b="1" dirty="0" smtClean="0"/>
              <a:t>22.3%, </a:t>
            </a:r>
            <a:r>
              <a:rPr lang="ko-KR" altLang="en-US" sz="1400" b="1" dirty="0" smtClean="0"/>
              <a:t>필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/>
              <a:t>    </a:t>
            </a:r>
            <a:r>
              <a:rPr lang="ko-KR" altLang="en-US" sz="1400" b="1" dirty="0" smtClean="0"/>
              <a:t>요하거나 다양한 프로그램의 부족 </a:t>
            </a:r>
            <a:r>
              <a:rPr lang="en-US" altLang="ko-KR" sz="1400" b="1" dirty="0" smtClean="0"/>
              <a:t>14.1% </a:t>
            </a:r>
            <a:r>
              <a:rPr lang="ko-KR" altLang="en-US" sz="1400" b="1" dirty="0" smtClean="0"/>
              <a:t>순으로 조사됨</a:t>
            </a:r>
            <a:r>
              <a:rPr lang="en-US" altLang="ko-KR" sz="1400" b="1" dirty="0" smtClean="0"/>
              <a:t>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3528" y="1124744"/>
            <a:ext cx="49135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나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여성 대상의 사회복지시설 관련 불편한 점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5576" y="2996952"/>
            <a:ext cx="32880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여성 대상의 사회복지시설 관련 불편한 점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8" name="차트 7"/>
          <p:cNvGraphicFramePr/>
          <p:nvPr/>
        </p:nvGraphicFramePr>
        <p:xfrm>
          <a:off x="467544" y="3501008"/>
          <a:ext cx="7920880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72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72816"/>
            <a:ext cx="8064896" cy="1008112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서구</a:t>
            </a:r>
            <a:r>
              <a:rPr lang="ko-KR" altLang="en-US" sz="1400" b="1" dirty="0" smtClean="0"/>
              <a:t> 여성의 복지향상을 위해 가장 필요한 서비스는 문화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여가활동 관련 서비스가 </a:t>
            </a:r>
            <a:r>
              <a:rPr lang="en-US" altLang="ko-KR" sz="1400" b="1" dirty="0" smtClean="0"/>
              <a:t>43.0%</a:t>
            </a:r>
            <a:r>
              <a:rPr lang="ko-KR" altLang="en-US" sz="1400" b="1" dirty="0" smtClean="0"/>
              <a:t>로 가장 높게 나타났으며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건강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체육</a:t>
            </a:r>
            <a:r>
              <a:rPr lang="en-US" altLang="ko-KR" sz="1400" b="1" dirty="0" smtClean="0"/>
              <a:t>) </a:t>
            </a:r>
            <a:r>
              <a:rPr lang="ko-KR" altLang="en-US" sz="1400" b="1" dirty="0" smtClean="0"/>
              <a:t>및 의료서비스 </a:t>
            </a:r>
            <a:r>
              <a:rPr lang="en-US" altLang="ko-KR" sz="1400" b="1" dirty="0" smtClean="0"/>
              <a:t>27.0%, </a:t>
            </a:r>
            <a:r>
              <a:rPr lang="ko-KR" altLang="en-US" sz="1400" b="1" dirty="0" smtClean="0"/>
              <a:t>직업훈련 및 알선 서비스 </a:t>
            </a:r>
            <a:r>
              <a:rPr lang="en-US" altLang="ko-KR" sz="1400" b="1" dirty="0" smtClean="0"/>
              <a:t>19.9% </a:t>
            </a:r>
            <a:r>
              <a:rPr lang="ko-KR" altLang="en-US" sz="1400" b="1" dirty="0" smtClean="0"/>
              <a:t>순으로 조</a:t>
            </a:r>
            <a:r>
              <a:rPr lang="en-US" altLang="ko-KR" sz="1400" b="1" dirty="0" smtClean="0"/>
              <a:t>    </a:t>
            </a:r>
            <a:r>
              <a:rPr lang="ko-KR" altLang="en-US" sz="1400" b="1" dirty="0" err="1" smtClean="0"/>
              <a:t>사됨</a:t>
            </a:r>
            <a:r>
              <a:rPr lang="en-US" altLang="ko-KR" sz="1400" b="1" dirty="0" smtClean="0"/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5576" y="2996952"/>
            <a:ext cx="24416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여성 복지향상을 위한 서비스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268760"/>
            <a:ext cx="388843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여성 복지향상을 위한 서비스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8" name="차트 7"/>
          <p:cNvGraphicFramePr/>
          <p:nvPr/>
        </p:nvGraphicFramePr>
        <p:xfrm>
          <a:off x="611560" y="3501008"/>
          <a:ext cx="8136904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73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008112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자녀출산계획에 대해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94.9%,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5.1%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조사됨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528" y="3501008"/>
            <a:ext cx="1402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자녀출산계획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자녀출산계획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324036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출산 계획 자녀 수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501008"/>
            <a:ext cx="163378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출산 계획 자녀 수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008112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자녀 출산 계획 자녀 수는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명이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60.0%, 2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명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25.0%, 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3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명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15.0%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1" name="차트 10"/>
          <p:cNvGraphicFramePr/>
          <p:nvPr/>
        </p:nvGraphicFramePr>
        <p:xfrm>
          <a:off x="323528" y="3861048"/>
          <a:ext cx="4086200" cy="25237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716016" y="3861048"/>
          <a:ext cx="3960440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1835696" y="5373216"/>
            <a:ext cx="5040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solidFill>
                  <a:schemeClr val="bg1"/>
                </a:solidFill>
              </a:rPr>
              <a:t>없음</a:t>
            </a:r>
            <a:endParaRPr lang="ko-KR" altLang="en-US" sz="1100" dirty="0">
              <a:solidFill>
                <a:schemeClr val="bg1"/>
              </a:solidFill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74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080120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자녀출산계획이 없는 이유는 건강상의 문제로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33.7%,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양육비용이 부담되어서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33.4%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528" y="3501008"/>
            <a:ext cx="20954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자녀출산계획 없는 이유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자녀출산계획 없는 이유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324036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출산 장려 위해 바라는 정책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501008"/>
            <a:ext cx="290993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>
                <a:latin typeface="+mj-ea"/>
              </a:rPr>
              <a:t>출산 장려 위해 바라는 정책</a:t>
            </a:r>
            <a:r>
              <a:rPr lang="en-US" altLang="ko-KR" sz="1200" b="1" dirty="0" smtClean="0">
                <a:latin typeface="+mj-ea"/>
              </a:rPr>
              <a:t>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08012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출산 장려를 위해 바라는 정책은 양육지원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68.0%, 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임신출산지원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15.3%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5" name="차트 14"/>
          <p:cNvGraphicFramePr/>
          <p:nvPr/>
        </p:nvGraphicFramePr>
        <p:xfrm>
          <a:off x="179512" y="3933056"/>
          <a:ext cx="3921051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차트 10"/>
          <p:cNvGraphicFramePr/>
          <p:nvPr/>
        </p:nvGraphicFramePr>
        <p:xfrm>
          <a:off x="4499992" y="4149080"/>
          <a:ext cx="4497115" cy="20690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75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72816"/>
            <a:ext cx="8064896" cy="1008112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/>
              <a:t>여성친화도시 인지도는 전혀 들어보지 못했다 </a:t>
            </a:r>
            <a:r>
              <a:rPr lang="en-US" altLang="ko-KR" sz="1400" b="1" dirty="0" smtClean="0"/>
              <a:t>91.8%, </a:t>
            </a:r>
            <a:r>
              <a:rPr lang="ko-KR" altLang="en-US" sz="1400" b="1" dirty="0" smtClean="0"/>
              <a:t>들어는 봤으나 아는 바 없다 </a:t>
            </a:r>
            <a:r>
              <a:rPr lang="en-US" altLang="ko-KR" sz="1400" b="1" dirty="0" smtClean="0"/>
              <a:t>7.4%, </a:t>
            </a:r>
            <a:r>
              <a:rPr lang="ko-KR" altLang="en-US" sz="1400" b="1" dirty="0" smtClean="0"/>
              <a:t>대체로 알고 있다 </a:t>
            </a:r>
            <a:r>
              <a:rPr lang="en-US" altLang="ko-KR" sz="1400" b="1" dirty="0" smtClean="0"/>
              <a:t>0.8%</a:t>
            </a:r>
            <a:r>
              <a:rPr lang="ko-KR" altLang="en-US" sz="1400" b="1" dirty="0" smtClean="0"/>
              <a:t>순으로 조</a:t>
            </a:r>
            <a:r>
              <a:rPr lang="en-US" altLang="ko-KR" sz="1400" b="1" dirty="0" smtClean="0"/>
              <a:t> </a:t>
            </a:r>
            <a:r>
              <a:rPr lang="ko-KR" altLang="en-US" sz="1400" b="1" dirty="0" err="1" smtClean="0"/>
              <a:t>사됨</a:t>
            </a:r>
            <a:r>
              <a:rPr lang="en-US" altLang="ko-KR" sz="1400" b="1" dirty="0" smtClean="0"/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5576" y="2996952"/>
            <a:ext cx="19030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여성 친화도시 인지도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268760"/>
            <a:ext cx="388843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여성친화도시 인지도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452320" y="3645024"/>
            <a:ext cx="576064" cy="22322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2" name="차트 21"/>
          <p:cNvGraphicFramePr/>
          <p:nvPr/>
        </p:nvGraphicFramePr>
        <p:xfrm>
          <a:off x="755576" y="3356992"/>
          <a:ext cx="756084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76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72816"/>
            <a:ext cx="8064896" cy="1008112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서구</a:t>
            </a:r>
            <a:r>
              <a:rPr lang="ko-KR" altLang="en-US" sz="1400" b="1" dirty="0" smtClean="0"/>
              <a:t> 여성친화도시 조성에 있어 가장 중요한 영역은 문화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돌봄과 교육이 </a:t>
            </a:r>
            <a:r>
              <a:rPr lang="en-US" altLang="ko-KR" sz="1400" b="1" dirty="0" smtClean="0"/>
              <a:t>33.5%</a:t>
            </a:r>
            <a:r>
              <a:rPr lang="ko-KR" altLang="en-US" sz="1400" b="1" dirty="0" smtClean="0"/>
              <a:t>로 가장 높게 나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/>
              <a:t>    </a:t>
            </a:r>
            <a:r>
              <a:rPr lang="ko-KR" altLang="en-US" sz="1400" b="1" dirty="0" err="1" smtClean="0"/>
              <a:t>타났으며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여가활동 관련 서비스 </a:t>
            </a:r>
            <a:r>
              <a:rPr lang="en-US" altLang="ko-KR" sz="1400" b="1" dirty="0" smtClean="0"/>
              <a:t>16.9% </a:t>
            </a:r>
            <a:r>
              <a:rPr lang="ko-KR" altLang="en-US" sz="1400" b="1" dirty="0" smtClean="0"/>
              <a:t>순으로 조사됨</a:t>
            </a:r>
            <a:r>
              <a:rPr lang="en-US" altLang="ko-KR" sz="1400" b="1" dirty="0" smtClean="0"/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5576" y="2996952"/>
            <a:ext cx="290335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여성 친화도시 조성함에 중요한 영역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268760"/>
            <a:ext cx="388843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여성친화도시 조성함에 중요한 영역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8" name="차트 7"/>
          <p:cNvGraphicFramePr/>
          <p:nvPr/>
        </p:nvGraphicFramePr>
        <p:xfrm>
          <a:off x="755576" y="3573016"/>
          <a:ext cx="7416824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475656" y="5805264"/>
            <a:ext cx="3600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/>
              <a:t>도시기반시설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123728" y="5805264"/>
            <a:ext cx="3600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공공시설</a:t>
            </a:r>
            <a:endParaRPr lang="ko-KR" altLang="en-US" sz="1100" dirty="0"/>
          </a:p>
        </p:txBody>
      </p:sp>
      <p:sp>
        <p:nvSpPr>
          <p:cNvPr id="13" name="TextBox 12"/>
          <p:cNvSpPr txBox="1"/>
          <p:nvPr/>
        </p:nvSpPr>
        <p:spPr>
          <a:xfrm>
            <a:off x="2843808" y="5805264"/>
            <a:ext cx="3600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주거단지</a:t>
            </a:r>
            <a:endParaRPr lang="ko-KR" altLang="en-US" sz="1100" dirty="0"/>
          </a:p>
        </p:txBody>
      </p:sp>
      <p:sp>
        <p:nvSpPr>
          <p:cNvPr id="14" name="TextBox 13"/>
          <p:cNvSpPr txBox="1"/>
          <p:nvPr/>
        </p:nvSpPr>
        <p:spPr>
          <a:xfrm>
            <a:off x="3419872" y="5805264"/>
            <a:ext cx="360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일</a:t>
            </a:r>
            <a:endParaRPr lang="ko-KR" altLang="en-US" sz="1100" dirty="0"/>
          </a:p>
        </p:txBody>
      </p:sp>
      <p:sp>
        <p:nvSpPr>
          <p:cNvPr id="15" name="TextBox 14"/>
          <p:cNvSpPr txBox="1"/>
          <p:nvPr/>
        </p:nvSpPr>
        <p:spPr>
          <a:xfrm>
            <a:off x="4139952" y="5805264"/>
            <a:ext cx="36004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err="1" smtClean="0"/>
              <a:t>돌봄과교육</a:t>
            </a:r>
            <a:endParaRPr lang="ko-KR" altLang="en-US" sz="1100" dirty="0"/>
          </a:p>
        </p:txBody>
      </p:sp>
      <p:sp>
        <p:nvSpPr>
          <p:cNvPr id="17" name="TextBox 16"/>
          <p:cNvSpPr txBox="1"/>
          <p:nvPr/>
        </p:nvSpPr>
        <p:spPr>
          <a:xfrm>
            <a:off x="4788024" y="5733256"/>
            <a:ext cx="3600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여가문화</a:t>
            </a:r>
            <a:endParaRPr lang="ko-KR" altLang="en-US" sz="1100" dirty="0"/>
          </a:p>
        </p:txBody>
      </p:sp>
      <p:sp>
        <p:nvSpPr>
          <p:cNvPr id="18" name="TextBox 17"/>
          <p:cNvSpPr txBox="1"/>
          <p:nvPr/>
        </p:nvSpPr>
        <p:spPr>
          <a:xfrm>
            <a:off x="5508104" y="5733256"/>
            <a:ext cx="3600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건강</a:t>
            </a:r>
            <a:endParaRPr lang="ko-KR" altLang="en-US" sz="1100" dirty="0"/>
          </a:p>
        </p:txBody>
      </p:sp>
      <p:sp>
        <p:nvSpPr>
          <p:cNvPr id="19" name="TextBox 18"/>
          <p:cNvSpPr txBox="1"/>
          <p:nvPr/>
        </p:nvSpPr>
        <p:spPr>
          <a:xfrm>
            <a:off x="6156176" y="5733256"/>
            <a:ext cx="360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법</a:t>
            </a:r>
            <a:endParaRPr lang="ko-KR" altLang="en-US" sz="1100" dirty="0"/>
          </a:p>
        </p:txBody>
      </p:sp>
      <p:sp>
        <p:nvSpPr>
          <p:cNvPr id="20" name="TextBox 19"/>
          <p:cNvSpPr txBox="1"/>
          <p:nvPr/>
        </p:nvSpPr>
        <p:spPr>
          <a:xfrm>
            <a:off x="6804248" y="5733256"/>
            <a:ext cx="3600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/>
              <a:t>기타</a:t>
            </a:r>
            <a:endParaRPr lang="ko-KR" altLang="en-US" sz="1100" dirty="0"/>
          </a:p>
        </p:txBody>
      </p:sp>
      <p:sp>
        <p:nvSpPr>
          <p:cNvPr id="21" name="직사각형 20"/>
          <p:cNvSpPr/>
          <p:nvPr/>
        </p:nvSpPr>
        <p:spPr>
          <a:xfrm>
            <a:off x="7452320" y="3645024"/>
            <a:ext cx="576064" cy="22322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77</a:t>
            </a:fld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72816"/>
            <a:ext cx="8064896" cy="1008112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정책결정의 여성의견 반영은 </a:t>
            </a:r>
            <a:r>
              <a:rPr lang="ko-KR" altLang="en-US" sz="1400" b="1" dirty="0" smtClean="0"/>
              <a:t>그렇지 않다 </a:t>
            </a:r>
            <a:r>
              <a:rPr lang="en-US" altLang="ko-KR" sz="1400" b="1" dirty="0" smtClean="0"/>
              <a:t>47.1%,  </a:t>
            </a:r>
            <a:r>
              <a:rPr lang="ko-KR" altLang="en-US" sz="1400" b="1" dirty="0" smtClean="0"/>
              <a:t>보통이다 </a:t>
            </a:r>
            <a:r>
              <a:rPr lang="en-US" altLang="ko-KR" sz="1400" b="1" dirty="0" smtClean="0"/>
              <a:t>29.4%, </a:t>
            </a:r>
            <a:r>
              <a:rPr lang="ko-KR" altLang="en-US" sz="1400" b="1" dirty="0" smtClean="0"/>
              <a:t>전혀 그렇지 않다 </a:t>
            </a:r>
            <a:r>
              <a:rPr lang="en-US" altLang="ko-KR" sz="1400" b="1" dirty="0" smtClean="0"/>
              <a:t>13.3% </a:t>
            </a:r>
            <a:r>
              <a:rPr lang="ko-KR" altLang="en-US" sz="1400" b="1" dirty="0" smtClean="0"/>
              <a:t>순으로 조사됨</a:t>
            </a:r>
            <a:endParaRPr lang="en-US" altLang="ko-KR" sz="1400" b="1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755576" y="2996952"/>
            <a:ext cx="22108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정책결정의 여성의견 반영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268760"/>
            <a:ext cx="388843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정책결정의 여성의견 반영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452320" y="3645024"/>
            <a:ext cx="576064" cy="22322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9" name="차트 8"/>
          <p:cNvGraphicFramePr/>
          <p:nvPr/>
        </p:nvGraphicFramePr>
        <p:xfrm>
          <a:off x="539552" y="3284984"/>
          <a:ext cx="7848872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78</a:t>
            </a:fld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492896"/>
            <a:ext cx="3960440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아동도서관 인지도는 잘 안다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47.6%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59.0%,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앞으로 이용한다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80.0%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1988840"/>
            <a:ext cx="259228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아동도서관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3568" y="1124744"/>
            <a:ext cx="1636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2) </a:t>
            </a:r>
            <a:r>
              <a:rPr lang="ko-KR" altLang="en-US" b="1" dirty="0" smtClean="0">
                <a:latin typeface="+mj-ea"/>
                <a:ea typeface="+mj-ea"/>
              </a:rPr>
              <a:t>미취학아동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7544" y="3861048"/>
            <a:ext cx="12298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아동도서관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16016" y="3861048"/>
            <a:ext cx="1646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드림스타트센터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608" y="1556792"/>
            <a:ext cx="2590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+mj-ea"/>
                <a:ea typeface="+mj-ea"/>
              </a:rPr>
              <a:t>가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아동복지 관련 시설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0" name="내용 개체 틀 2"/>
          <p:cNvSpPr txBox="1">
            <a:spLocks/>
          </p:cNvSpPr>
          <p:nvPr/>
        </p:nvSpPr>
        <p:spPr>
          <a:xfrm>
            <a:off x="4716016" y="2492896"/>
            <a:ext cx="3960440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드림스타트센터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68.6%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가장높게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 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96.2%,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  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46.7%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860032" y="1988840"/>
            <a:ext cx="259228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latin typeface="+mj-ea"/>
                <a:ea typeface="+mj-ea"/>
              </a:rPr>
              <a:t>드림스타트센터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14" name="차트 13"/>
          <p:cNvGraphicFramePr/>
          <p:nvPr/>
        </p:nvGraphicFramePr>
        <p:xfrm>
          <a:off x="539552" y="4221088"/>
          <a:ext cx="3933825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4788024" y="4077072"/>
          <a:ext cx="3886200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79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어린이집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인지도는 잘 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87.6%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80.0%,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92.4%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높게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501008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err="1" smtClean="0"/>
              <a:t>어린이집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23224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어린이 집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16024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유치원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501008"/>
            <a:ext cx="9412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유치원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유치원 인지도는 잘 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81.0%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 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이용한적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53.3%,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87.6%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높게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467544" y="3717032"/>
          <a:ext cx="3933825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716016" y="3717032"/>
          <a:ext cx="3886200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80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개인아동양육시설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64.8%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99.0%,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61.9%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501008"/>
            <a:ext cx="17107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개인아동양육시설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개인아동양육시설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16024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공동생활가정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501008"/>
            <a:ext cx="1402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공동생활가정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공동생활가정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69.5%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97.1%,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이용안한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64.8%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899592" y="4005064"/>
          <a:ext cx="3933825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788024" y="3789040"/>
          <a:ext cx="3886200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81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72816"/>
            <a:ext cx="8064896" cy="86409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지역아동센터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52.4%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97.1%,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이용안한다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58.1%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7584" y="2780928"/>
            <a:ext cx="1402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지역아동센터</a:t>
            </a:r>
            <a:r>
              <a:rPr lang="en-US" altLang="ko-KR" sz="1200" b="1" dirty="0" smtClean="0"/>
              <a:t> 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268760"/>
            <a:ext cx="388843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지역아동센터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7" name="차트 6"/>
          <p:cNvGraphicFramePr/>
          <p:nvPr/>
        </p:nvGraphicFramePr>
        <p:xfrm>
          <a:off x="1187624" y="3645024"/>
          <a:ext cx="6840760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82</a:t>
            </a:fld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628800"/>
            <a:ext cx="784887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서구</a:t>
            </a:r>
            <a:r>
              <a:rPr lang="ko-KR" altLang="en-US" sz="1400" b="1" dirty="0" smtClean="0"/>
              <a:t>에 위치한 미취학 아동 대상의 사회복지관련 시설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혹은 프로그램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을 이용하는데 있어서 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/>
              <a:t>   </a:t>
            </a:r>
            <a:r>
              <a:rPr lang="ko-KR" altLang="en-US" sz="1400" b="1" dirty="0" smtClean="0"/>
              <a:t>불편한 점은 대중교통 접근 이용의 불편함 </a:t>
            </a:r>
            <a:r>
              <a:rPr lang="en-US" altLang="ko-KR" sz="1400" b="1" dirty="0" smtClean="0"/>
              <a:t>23.8%</a:t>
            </a:r>
            <a:r>
              <a:rPr lang="ko-KR" altLang="en-US" sz="1400" b="1" dirty="0" smtClean="0"/>
              <a:t>로 가장 높게 나타났으며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정보제공 부족 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/>
              <a:t>   20.0%, </a:t>
            </a:r>
            <a:r>
              <a:rPr lang="ko-KR" altLang="en-US" sz="1400" b="1" dirty="0" smtClean="0"/>
              <a:t>필요하거나 다양한 프로그램 부족 </a:t>
            </a:r>
            <a:r>
              <a:rPr lang="en-US" altLang="ko-KR" sz="1400" b="1" dirty="0" smtClean="0"/>
              <a:t>20.0% </a:t>
            </a:r>
            <a:r>
              <a:rPr lang="ko-KR" altLang="en-US" sz="1400" b="1" dirty="0" smtClean="0"/>
              <a:t>순으로 조사됨</a:t>
            </a:r>
            <a:r>
              <a:rPr lang="en-US" altLang="ko-KR" sz="1400" b="1" dirty="0" smtClean="0"/>
              <a:t>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3528" y="1124744"/>
            <a:ext cx="5687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나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미취학 아동 대상의 사회복지시설 관련 불편한 점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5576" y="2996952"/>
            <a:ext cx="37497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미취학 아동 대상의 사회복지시설 관련 불편한 점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8" name="차트 7"/>
          <p:cNvGraphicFramePr/>
          <p:nvPr/>
        </p:nvGraphicFramePr>
        <p:xfrm>
          <a:off x="467544" y="3429000"/>
          <a:ext cx="7776864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83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8417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취학 전 자녀양육과 관련하여 가장 필요한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서비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스는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영유아와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부모가 함께 할 수 있는 문화 공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간이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38.1%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시간 연장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형 교육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21.0%,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영유아전용도서관 확대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14.3%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501008"/>
            <a:ext cx="24801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취학 전 자녀양육 관련 서비스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644008" y="3501008"/>
            <a:ext cx="22108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결식아동급식사업 인지도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8417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결식아동급식사업에 대해 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59%,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모른다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41%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3528" y="1268760"/>
            <a:ext cx="3677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다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취학 전 자녀양육 관련 서비스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88024" y="1268760"/>
            <a:ext cx="3201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라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결식아동급식사업 인지도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12" name="차트 11"/>
          <p:cNvGraphicFramePr/>
          <p:nvPr/>
        </p:nvGraphicFramePr>
        <p:xfrm>
          <a:off x="395536" y="3717032"/>
          <a:ext cx="4104456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4572000" y="3933056"/>
          <a:ext cx="4392488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84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4788024" y="1268760"/>
            <a:ext cx="3168352" cy="432048"/>
          </a:xfrm>
          <a:prstGeom prst="rect">
            <a:avLst/>
          </a:prstGeom>
          <a:solidFill>
            <a:schemeClr val="accent1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결식아동급식사업의 적절성에 대해 보통이다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62.9%,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그렇지 않다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19.4%,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그렇다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16.1%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501008"/>
            <a:ext cx="2364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결식아동급식사업의 적절성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644008" y="3501008"/>
            <a:ext cx="20569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결식아동급식지원 방법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가장 적절한 결식아동급식지원 방법에 대해 도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시락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배달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46.7%,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전자카드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40.0%,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단체급식소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13.3%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3528" y="1268760"/>
            <a:ext cx="3432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마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결식아동급식사업의 적절성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88024" y="1268760"/>
            <a:ext cx="2970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바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결식아동급식지원 방법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18" name="차트 17"/>
          <p:cNvGraphicFramePr/>
          <p:nvPr/>
        </p:nvGraphicFramePr>
        <p:xfrm>
          <a:off x="251520" y="3789040"/>
          <a:ext cx="4392488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4572000" y="3789040"/>
          <a:ext cx="432048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85</a:t>
            </a:fld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4788024" y="1268760"/>
            <a:ext cx="3168352" cy="432048"/>
          </a:xfrm>
          <a:prstGeom prst="rect">
            <a:avLst/>
          </a:prstGeom>
          <a:solidFill>
            <a:schemeClr val="accent1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395536" y="1268760"/>
            <a:ext cx="3528392" cy="432048"/>
          </a:xfrm>
          <a:prstGeom prst="rect">
            <a:avLst/>
          </a:prstGeom>
          <a:solidFill>
            <a:schemeClr val="accent1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492896"/>
            <a:ext cx="3960440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청소년수련관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인지도는 조금 안다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44.5%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이용경험은 이용한 적이 없다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70.0%,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74.5%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1988840"/>
            <a:ext cx="259228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청소년수련관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3568" y="1124744"/>
            <a:ext cx="1406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3) </a:t>
            </a:r>
            <a:r>
              <a:rPr lang="ko-KR" altLang="en-US" b="1" dirty="0" smtClean="0">
                <a:latin typeface="+mj-ea"/>
                <a:ea typeface="+mj-ea"/>
              </a:rPr>
              <a:t>초등학생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7544" y="3861048"/>
            <a:ext cx="13837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청소년수련관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16016" y="3861048"/>
            <a:ext cx="1646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청소년 문화의 집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608" y="1556792"/>
            <a:ext cx="4221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+mj-ea"/>
                <a:ea typeface="+mj-ea"/>
              </a:rPr>
              <a:t>가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취학 아동 대상 사회복지 관련 시설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0" name="내용 개체 틀 2"/>
          <p:cNvSpPr txBox="1">
            <a:spLocks/>
          </p:cNvSpPr>
          <p:nvPr/>
        </p:nvSpPr>
        <p:spPr>
          <a:xfrm>
            <a:off x="4716016" y="2492896"/>
            <a:ext cx="3960440" cy="1224136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청소년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문화의집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인지도는 조금 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36.4%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가장 높게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85.5%,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64.5%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860032" y="1988840"/>
            <a:ext cx="259228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청소년 </a:t>
            </a:r>
            <a:r>
              <a:rPr lang="ko-KR" altLang="en-US" sz="1400" b="1" dirty="0" err="1" smtClean="0">
                <a:latin typeface="+mj-ea"/>
                <a:ea typeface="+mj-ea"/>
              </a:rPr>
              <a:t>문화의집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14" name="차트 13"/>
          <p:cNvGraphicFramePr/>
          <p:nvPr/>
        </p:nvGraphicFramePr>
        <p:xfrm>
          <a:off x="323528" y="4265712"/>
          <a:ext cx="3933825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4716016" y="4077072"/>
          <a:ext cx="3886200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86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도서관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인지도는 잘 안다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73.6%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76.4%,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93.6%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도서관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도서관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16024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latin typeface="+mj-ea"/>
                <a:ea typeface="+mj-ea"/>
              </a:rPr>
              <a:t>드림스타트센터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15568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err="1" smtClean="0"/>
              <a:t>드림스타트센터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드림스타트센터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59.1%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99.1%,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 안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한다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46.4%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611560" y="3573016"/>
          <a:ext cx="3933825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716016" y="3645024"/>
          <a:ext cx="3886200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87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아동상담소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51.8%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98.2%,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50.9%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210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아동상담소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아동상담소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73630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지역아동센터</a:t>
            </a:r>
            <a:r>
              <a:rPr lang="en-US" altLang="ko-KR" sz="1400" b="1" dirty="0" smtClean="0">
                <a:latin typeface="+mj-ea"/>
                <a:ea typeface="+mj-ea"/>
              </a:rPr>
              <a:t>(</a:t>
            </a:r>
            <a:r>
              <a:rPr lang="ko-KR" altLang="en-US" sz="1400" b="1" dirty="0" smtClean="0">
                <a:latin typeface="+mj-ea"/>
                <a:ea typeface="+mj-ea"/>
              </a:rPr>
              <a:t>방과후 교실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23102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지역아동센터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방과후교실</a:t>
            </a:r>
            <a:r>
              <a:rPr lang="en-US" altLang="ko-KR" sz="1200" b="1" dirty="0" smtClean="0"/>
              <a:t>)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지역아동센터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방과후 교실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센터 인지도는 조금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안다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40.0%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은 이용한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80.9%,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앞으로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이용안한다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42.7%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323528" y="3645024"/>
          <a:ext cx="3933825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788024" y="3645024"/>
          <a:ext cx="3886200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88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628800"/>
            <a:ext cx="784887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서구에 위치한 취학 아동 대상의 사회복지관련 시설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혹은 프로그램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을 이용하는데 있어서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불편한 점은 대중교통 접근 이용의 불편함이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29.1%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필요하거나 다양한 프로그램 부족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25.5%,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정보제공 부족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18.2%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3528" y="1124744"/>
            <a:ext cx="5456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나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취학 아동 대상의 사회복지시설 관련 불편한 점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5576" y="2996952"/>
            <a:ext cx="36343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취학 아동 대상의 사회복지시설 관련 불편한 점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8" name="차트 7"/>
          <p:cNvGraphicFramePr/>
          <p:nvPr/>
        </p:nvGraphicFramePr>
        <p:xfrm>
          <a:off x="539552" y="3501008"/>
          <a:ext cx="7776864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89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7920880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자녀양육과 관련하여 가장 필요한 서비스는 체험학습활동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28.2%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방과 후 학습지동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23.6%,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자녀교육비 지원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18.2%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501008"/>
            <a:ext cx="24416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자녀양육 관련 필요한 서비스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39552" y="1268760"/>
            <a:ext cx="32832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다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자녀양육에 관련한 서비스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12" name="차트 11"/>
          <p:cNvGraphicFramePr/>
          <p:nvPr/>
        </p:nvGraphicFramePr>
        <p:xfrm>
          <a:off x="395536" y="4005064"/>
          <a:ext cx="792088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90</a:t>
            </a:fld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420888"/>
            <a:ext cx="3960440" cy="1296144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청소년수련관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인지도는 조금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안다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45.6%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이용경험은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이용한 적이 없다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63.2%,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73.7%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1988840"/>
            <a:ext cx="259228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청소년수련관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3568" y="1124744"/>
            <a:ext cx="1861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4) </a:t>
            </a:r>
            <a:r>
              <a:rPr lang="ko-KR" altLang="en-US" b="1" dirty="0" smtClean="0">
                <a:latin typeface="+mj-ea"/>
                <a:ea typeface="+mj-ea"/>
              </a:rPr>
              <a:t>중 </a:t>
            </a:r>
            <a:r>
              <a:rPr lang="en-US" altLang="ko-KR" b="1" dirty="0" smtClean="0">
                <a:latin typeface="+mj-ea"/>
                <a:ea typeface="+mj-ea"/>
              </a:rPr>
              <a:t>· </a:t>
            </a:r>
            <a:r>
              <a:rPr lang="ko-KR" altLang="en-US" b="1" dirty="0" smtClean="0">
                <a:latin typeface="+mj-ea"/>
                <a:ea typeface="+mj-ea"/>
              </a:rPr>
              <a:t>고등학생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7544" y="3861048"/>
            <a:ext cx="1438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청소년수련관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16016" y="3861048"/>
            <a:ext cx="15921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청소년문화의 집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608" y="1556792"/>
            <a:ext cx="5681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+mj-ea"/>
                <a:ea typeface="+mj-ea"/>
              </a:rPr>
              <a:t>가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중 </a:t>
            </a:r>
            <a:r>
              <a:rPr lang="en-US" altLang="ko-KR" b="1" dirty="0" smtClean="0">
                <a:latin typeface="+mj-ea"/>
                <a:ea typeface="+mj-ea"/>
              </a:rPr>
              <a:t>· </a:t>
            </a:r>
            <a:r>
              <a:rPr lang="ko-KR" altLang="en-US" b="1" dirty="0" smtClean="0">
                <a:latin typeface="+mj-ea"/>
                <a:ea typeface="+mj-ea"/>
              </a:rPr>
              <a:t>고등학생 등 청소년 대상 사회복지 관련 시설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0" name="내용 개체 틀 2"/>
          <p:cNvSpPr txBox="1">
            <a:spLocks/>
          </p:cNvSpPr>
          <p:nvPr/>
        </p:nvSpPr>
        <p:spPr>
          <a:xfrm>
            <a:off x="4716016" y="2420888"/>
            <a:ext cx="3960440" cy="129614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청소년문화의 집 인지도는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조금안다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43.0%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없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81.6%,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64.0%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860032" y="1988840"/>
            <a:ext cx="259228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청소년문화의 집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14" name="차트 13"/>
          <p:cNvGraphicFramePr/>
          <p:nvPr/>
        </p:nvGraphicFramePr>
        <p:xfrm>
          <a:off x="467544" y="4077072"/>
          <a:ext cx="3933825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4788024" y="4077072"/>
          <a:ext cx="3886200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91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도서관 인지도는 잘 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78.1%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있다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77.2%,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 앞으로 이용한다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91.2%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9412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도서관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도서관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160240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지역아동센터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1402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지역아동센터</a:t>
            </a:r>
            <a:r>
              <a:rPr lang="en-US" altLang="ko-KR" sz="1200" b="1" dirty="0" smtClean="0"/>
              <a:t> 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지역아동센터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인지도는 조금 안다 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44.7%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93.9%,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이용안한다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53.5%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 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395536" y="3717032"/>
          <a:ext cx="3933825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860032" y="3717032"/>
          <a:ext cx="3886200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92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청소년상담복지센터 인지도는 잘 모르겠다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43.0%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93.0%,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41.2%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7876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청소년상담복지센터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청소년상담복지센터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latin typeface="+mj-ea"/>
                <a:ea typeface="+mj-ea"/>
              </a:rPr>
              <a:t>교육지원청</a:t>
            </a:r>
            <a:r>
              <a:rPr lang="ko-KR" altLang="en-US" sz="1400" b="1" dirty="0" smtClean="0">
                <a:latin typeface="+mj-ea"/>
                <a:ea typeface="+mj-ea"/>
              </a:rPr>
              <a:t> </a:t>
            </a:r>
            <a:r>
              <a:rPr lang="en-US" altLang="ko-KR" sz="1400" b="1" dirty="0" smtClean="0">
                <a:latin typeface="+mj-ea"/>
                <a:ea typeface="+mj-ea"/>
              </a:rPr>
              <a:t>Wee</a:t>
            </a:r>
            <a:r>
              <a:rPr lang="ko-KR" altLang="en-US" sz="1400" b="1" dirty="0" smtClean="0">
                <a:latin typeface="+mj-ea"/>
                <a:ea typeface="+mj-ea"/>
              </a:rPr>
              <a:t>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19447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err="1" smtClean="0"/>
              <a:t>교육지원청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Wee</a:t>
            </a:r>
            <a:r>
              <a:rPr lang="ko-KR" altLang="en-US" sz="1200" b="1" dirty="0" smtClean="0"/>
              <a:t>센터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교육지원청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Wee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센터 인지도는 잘 모르겠다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64.9%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97.4%,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앞으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이용한다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57.0%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4" name="차트 13"/>
          <p:cNvGraphicFramePr/>
          <p:nvPr/>
        </p:nvGraphicFramePr>
        <p:xfrm>
          <a:off x="395536" y="3861048"/>
          <a:ext cx="3933825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4644008" y="3933056"/>
          <a:ext cx="4104456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93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72816"/>
            <a:ext cx="8064896" cy="86409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자원봉사센터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54.4%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90.4%,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50.0%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7584" y="2780928"/>
            <a:ext cx="13644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자원봉사센터</a:t>
            </a:r>
            <a:r>
              <a:rPr lang="en-US" altLang="ko-KR" sz="1200" b="1" dirty="0" smtClean="0"/>
              <a:t> 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539552" y="1268760"/>
            <a:ext cx="388843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자원봉사센터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7" name="차트 6"/>
          <p:cNvGraphicFramePr/>
          <p:nvPr/>
        </p:nvGraphicFramePr>
        <p:xfrm>
          <a:off x="539552" y="3284984"/>
          <a:ext cx="7992888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94</a:t>
            </a:fld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628800"/>
            <a:ext cx="784887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서구</a:t>
            </a:r>
            <a:r>
              <a:rPr lang="ko-KR" altLang="en-US" sz="1400" b="1" dirty="0" smtClean="0"/>
              <a:t>에 위치한 중･고등학생 등 청소년 대상의 사회복지관련 시설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혹은 프로그램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을 이용하는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/>
              <a:t>   </a:t>
            </a:r>
            <a:r>
              <a:rPr lang="ko-KR" altLang="en-US" sz="1400" b="1" dirty="0" smtClean="0"/>
              <a:t>데 있어서 불편한 점은 대중교통 접근 이용의 불편함이 </a:t>
            </a:r>
            <a:r>
              <a:rPr lang="en-US" altLang="ko-KR" sz="1400" b="1" dirty="0" smtClean="0"/>
              <a:t>36.0%</a:t>
            </a:r>
            <a:r>
              <a:rPr lang="ko-KR" altLang="en-US" sz="1400" b="1" dirty="0" smtClean="0"/>
              <a:t>로 가장 높게 나타났으며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행정의 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/>
              <a:t>   </a:t>
            </a:r>
            <a:r>
              <a:rPr lang="ko-KR" altLang="en-US" sz="1400" b="1" dirty="0" smtClean="0"/>
              <a:t>불편 </a:t>
            </a:r>
            <a:r>
              <a:rPr lang="en-US" altLang="ko-KR" sz="1400" b="1" dirty="0" smtClean="0"/>
              <a:t>26.0%, </a:t>
            </a:r>
            <a:r>
              <a:rPr lang="ko-KR" altLang="en-US" sz="1400" b="1" dirty="0" smtClean="0"/>
              <a:t>프로그램부족 </a:t>
            </a:r>
            <a:r>
              <a:rPr lang="en-US" altLang="ko-KR" sz="1400" b="1" dirty="0" smtClean="0"/>
              <a:t>19.3%, </a:t>
            </a:r>
            <a:r>
              <a:rPr lang="ko-KR" altLang="en-US" sz="1400" b="1" dirty="0" smtClean="0"/>
              <a:t>정보제공 부족 </a:t>
            </a:r>
            <a:r>
              <a:rPr lang="en-US" altLang="ko-KR" sz="1400" b="1" dirty="0" smtClean="0"/>
              <a:t>12.3% </a:t>
            </a:r>
            <a:r>
              <a:rPr lang="ko-KR" altLang="en-US" sz="1400" b="1" dirty="0" smtClean="0"/>
              <a:t>순으로 조사됨</a:t>
            </a:r>
            <a:r>
              <a:rPr lang="en-US" altLang="ko-KR" sz="1400" b="1" dirty="0" smtClean="0"/>
              <a:t>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3528" y="1124744"/>
            <a:ext cx="5062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나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청소년대상의 사회복지시설 관련 불편한 점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5576" y="2996952"/>
            <a:ext cx="34034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청소년 대상의 사회복지시설 관련 불편한 점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8" name="차트 7"/>
          <p:cNvGraphicFramePr/>
          <p:nvPr/>
        </p:nvGraphicFramePr>
        <p:xfrm>
          <a:off x="611560" y="3501008"/>
          <a:ext cx="7704856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95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628800"/>
            <a:ext cx="7848872" cy="122413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400" b="1" dirty="0" smtClean="0"/>
              <a:t>중･고등학생 등 청소년에게 가장 필요한 서비스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프로그램</a:t>
            </a:r>
            <a:r>
              <a:rPr lang="en-US" altLang="ko-KR" sz="1400" b="1" dirty="0" smtClean="0"/>
              <a:t>)</a:t>
            </a:r>
            <a:r>
              <a:rPr lang="ko-KR" altLang="en-US" sz="1400" b="1" dirty="0" smtClean="0"/>
              <a:t>는 진로상담이 </a:t>
            </a:r>
            <a:r>
              <a:rPr lang="en-US" altLang="ko-KR" sz="1400" b="1" dirty="0" smtClean="0"/>
              <a:t>28.9%</a:t>
            </a:r>
            <a:r>
              <a:rPr lang="ko-KR" altLang="en-US" sz="1400" b="1" dirty="0" smtClean="0"/>
              <a:t>로 가장 높게 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/>
              <a:t>   </a:t>
            </a:r>
            <a:r>
              <a:rPr lang="ko-KR" altLang="en-US" sz="1400" b="1" dirty="0" smtClean="0"/>
              <a:t>나타났고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학습지도 및 학습능력 향상 </a:t>
            </a:r>
            <a:r>
              <a:rPr lang="en-US" altLang="ko-KR" sz="1400" b="1" dirty="0" smtClean="0"/>
              <a:t>19.3%, </a:t>
            </a:r>
            <a:r>
              <a:rPr lang="ko-KR" altLang="en-US" sz="1400" b="1" dirty="0" smtClean="0"/>
              <a:t>개인고민 상담 </a:t>
            </a:r>
            <a:r>
              <a:rPr lang="en-US" altLang="ko-KR" sz="1400" b="1" dirty="0" smtClean="0"/>
              <a:t>18.4% </a:t>
            </a:r>
            <a:r>
              <a:rPr lang="ko-KR" altLang="en-US" sz="1400" b="1" dirty="0" smtClean="0"/>
              <a:t>순으로 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조사됨</a:t>
            </a:r>
            <a:r>
              <a:rPr lang="en-US" altLang="ko-KR" sz="1400" b="1" dirty="0" smtClean="0"/>
              <a:t>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3528" y="1124744"/>
            <a:ext cx="32832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다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청소년에게 필요한 서비스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5576" y="2996952"/>
            <a:ext cx="22108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청소년에게 필요한 서비스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8" name="차트 7"/>
          <p:cNvGraphicFramePr/>
          <p:nvPr/>
        </p:nvGraphicFramePr>
        <p:xfrm>
          <a:off x="611560" y="3573016"/>
          <a:ext cx="7704856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96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420888"/>
            <a:ext cx="8064896" cy="79208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기본적 일상생활에서 수행 가능한 일은 모든 문항에 다른 사람의 도움 없이 혼자서 잘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한다가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장 높게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1988840"/>
            <a:ext cx="259228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기본적 일상생활에 관한 일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3568" y="1124744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5) </a:t>
            </a:r>
            <a:r>
              <a:rPr lang="ko-KR" altLang="en-US" b="1" dirty="0" smtClean="0">
                <a:latin typeface="+mj-ea"/>
                <a:ea typeface="+mj-ea"/>
              </a:rPr>
              <a:t>노인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9552" y="3284984"/>
            <a:ext cx="23711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기본적 일상생활에 관한 일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608" y="1556792"/>
            <a:ext cx="2129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latin typeface="+mj-ea"/>
                <a:ea typeface="+mj-ea"/>
              </a:rPr>
              <a:t>가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수행 가능한 일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12" name="차트 11"/>
          <p:cNvGraphicFramePr/>
          <p:nvPr/>
        </p:nvGraphicFramePr>
        <p:xfrm>
          <a:off x="611560" y="3717032"/>
          <a:ext cx="792088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97</a:t>
            </a:fld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72816"/>
            <a:ext cx="8064896" cy="79208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기타 일상생활에서 수행 가능한 일은 모든 문항에 다른 사람의 도움 없이 혼자서 잘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한다가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가장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높게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1268760"/>
            <a:ext cx="273630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>
                <a:latin typeface="+mj-ea"/>
                <a:ea typeface="+mj-ea"/>
              </a:rPr>
              <a:t>기타 일상생활에 관한 일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9552" y="2636912"/>
            <a:ext cx="22172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기타 일상생활에 관한 일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8" name="차트 7"/>
          <p:cNvGraphicFramePr/>
          <p:nvPr/>
        </p:nvGraphicFramePr>
        <p:xfrm>
          <a:off x="539552" y="3212976"/>
          <a:ext cx="7992888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98</a:t>
            </a:fld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71881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3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개월 이상 앓고 있는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근골격계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중 관절염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47%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신경통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21%,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디스크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13%,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골다공증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11%,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요통･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좌골통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656057"/>
            <a:ext cx="10182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err="1" smtClean="0"/>
              <a:t>근골격계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567825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latin typeface="+mj-ea"/>
                <a:ea typeface="+mj-ea"/>
              </a:rPr>
              <a:t>근골격계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567825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소화기계</a:t>
            </a:r>
            <a:r>
              <a:rPr lang="en-US" altLang="ko-KR" sz="1400" b="1" dirty="0" smtClean="0">
                <a:latin typeface="+mj-ea"/>
                <a:ea typeface="+mj-ea"/>
              </a:rPr>
              <a:t>/</a:t>
            </a:r>
            <a:r>
              <a:rPr lang="ko-KR" altLang="en-US" sz="1400" b="1" dirty="0" smtClean="0">
                <a:latin typeface="+mj-ea"/>
                <a:ea typeface="+mj-ea"/>
              </a:rPr>
              <a:t>내분비</a:t>
            </a:r>
            <a:r>
              <a:rPr lang="en-US" altLang="ko-KR" sz="1400" b="1" dirty="0" smtClean="0">
                <a:latin typeface="+mj-ea"/>
                <a:ea typeface="+mj-ea"/>
              </a:rPr>
              <a:t>/</a:t>
            </a:r>
            <a:r>
              <a:rPr lang="ko-KR" altLang="en-US" sz="1400" b="1" dirty="0" err="1" smtClean="0">
                <a:latin typeface="+mj-ea"/>
                <a:ea typeface="+mj-ea"/>
              </a:rPr>
              <a:t>대사성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656057"/>
            <a:ext cx="21242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소화기계</a:t>
            </a:r>
            <a:r>
              <a:rPr lang="en-US" altLang="ko-KR" sz="1200" b="1" dirty="0" smtClean="0"/>
              <a:t>/</a:t>
            </a:r>
            <a:r>
              <a:rPr lang="ko-KR" altLang="en-US" sz="1200" b="1" dirty="0" smtClean="0"/>
              <a:t>내분비</a:t>
            </a:r>
            <a:r>
              <a:rPr lang="en-US" altLang="ko-KR" sz="1200" b="1" dirty="0" smtClean="0"/>
              <a:t>/</a:t>
            </a:r>
            <a:r>
              <a:rPr lang="ko-KR" altLang="en-US" sz="1200" b="1" dirty="0" err="1" smtClean="0"/>
              <a:t>대사성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2071881"/>
            <a:ext cx="4032448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3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개월 이상 앓고 있는 소화기계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내분비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대사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성 중 당뇨병이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70%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소화성궤양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27%,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만성간염간경변증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3568" y="1124744"/>
            <a:ext cx="2129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나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앓고 있는 질병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14" name="차트 13"/>
          <p:cNvGraphicFramePr/>
          <p:nvPr/>
        </p:nvGraphicFramePr>
        <p:xfrm>
          <a:off x="395536" y="3861048"/>
          <a:ext cx="4194571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4572000" y="3789040"/>
          <a:ext cx="4392488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99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개월 이상 앓고 있는 순환기계 중 고혈압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77%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협심증･ 심근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경색증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11%,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중풍･뇌혈관 질환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9%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0567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순환기계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순환기계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호흡기계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호흡기계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4104456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3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개월 이상 앓고 있는 호흡기계 중 천식이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60%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만성기관지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염･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폐기종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20%,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폐결핵･결핵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20%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467544" y="3789040"/>
          <a:ext cx="4104456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644008" y="3789040"/>
          <a:ext cx="432048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100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844824"/>
            <a:ext cx="4104456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• 3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개월 이상 앓고 있는 눈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피부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골절 등에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 서는 백내장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73%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만성신장질환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14%,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녹내장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9%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7732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눈</a:t>
            </a:r>
            <a:r>
              <a:rPr lang="en-US" altLang="ko-KR" sz="1200" b="1" dirty="0" smtClean="0"/>
              <a:t>/</a:t>
            </a:r>
            <a:r>
              <a:rPr lang="ko-KR" altLang="en-US" sz="1200" b="1" dirty="0" smtClean="0"/>
              <a:t>귀</a:t>
            </a:r>
            <a:r>
              <a:rPr lang="en-US" altLang="ko-KR" sz="1200" b="1" dirty="0" smtClean="0"/>
              <a:t>/</a:t>
            </a:r>
            <a:r>
              <a:rPr lang="ko-KR" altLang="en-US" sz="1200" b="1" dirty="0" smtClean="0"/>
              <a:t>피부</a:t>
            </a:r>
            <a:r>
              <a:rPr lang="en-US" altLang="ko-KR" sz="1200" b="1" dirty="0" smtClean="0"/>
              <a:t>/</a:t>
            </a:r>
            <a:r>
              <a:rPr lang="ko-KR" altLang="en-US" sz="1200" b="1" dirty="0" smtClean="0"/>
              <a:t>골절 등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눈</a:t>
            </a:r>
            <a:r>
              <a:rPr lang="en-US" altLang="ko-KR" sz="1400" b="1" dirty="0" smtClean="0">
                <a:latin typeface="+mj-ea"/>
                <a:ea typeface="+mj-ea"/>
              </a:rPr>
              <a:t>/</a:t>
            </a:r>
            <a:r>
              <a:rPr lang="ko-KR" altLang="en-US" sz="1400" b="1" dirty="0" smtClean="0">
                <a:latin typeface="+mj-ea"/>
                <a:ea typeface="+mj-ea"/>
              </a:rPr>
              <a:t>귀</a:t>
            </a:r>
            <a:r>
              <a:rPr lang="en-US" altLang="ko-KR" sz="1400" b="1" dirty="0" smtClean="0">
                <a:latin typeface="+mj-ea"/>
                <a:ea typeface="+mj-ea"/>
              </a:rPr>
              <a:t>/</a:t>
            </a:r>
            <a:r>
              <a:rPr lang="ko-KR" altLang="en-US" sz="1400" b="1" dirty="0" smtClean="0">
                <a:latin typeface="+mj-ea"/>
                <a:ea typeface="+mj-ea"/>
              </a:rPr>
              <a:t>피부</a:t>
            </a:r>
            <a:r>
              <a:rPr lang="en-US" altLang="ko-KR" sz="1400" b="1" dirty="0" smtClean="0">
                <a:latin typeface="+mj-ea"/>
                <a:ea typeface="+mj-ea"/>
              </a:rPr>
              <a:t>/</a:t>
            </a:r>
            <a:r>
              <a:rPr lang="ko-KR" altLang="en-US" sz="1400" b="1" dirty="0" smtClean="0">
                <a:latin typeface="+mj-ea"/>
                <a:ea typeface="+mj-ea"/>
              </a:rPr>
              <a:t>골절 등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16016" y="3573016"/>
            <a:ext cx="14414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필요한 서비스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960440" cy="1728192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만약 앞으로 건강이 더 나빠져서 수발이 필요한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경우 받고 싶은 서비스는 집에서 방문도우미가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수발을 도와주는 것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56.7%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높았고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요양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시설로 들어가 생활하는 것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29.1%,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인근주간보호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센터에서 낮을 보내는 것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5.7%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88024" y="1340768"/>
            <a:ext cx="2047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다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필요한 서비스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14" name="차트 13"/>
          <p:cNvGraphicFramePr/>
          <p:nvPr/>
        </p:nvGraphicFramePr>
        <p:xfrm>
          <a:off x="395536" y="3717032"/>
          <a:ext cx="4104456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4716016" y="3861048"/>
          <a:ext cx="3933825" cy="2996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101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420888"/>
            <a:ext cx="3960440" cy="1296144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노인대학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노인학교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노인교실 인지도는 조금 안다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54.6%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이용경험은 이용한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적이 없다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87.9%,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50.4%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1988840"/>
            <a:ext cx="259228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노인대학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노인학교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노인교실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3568" y="1124744"/>
            <a:ext cx="2672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라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노인 복지 관련 시설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7544" y="3861048"/>
            <a:ext cx="25506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노인대학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노인학교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노인교실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16016" y="3861048"/>
            <a:ext cx="18549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노인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종합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복지회관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608" y="1556792"/>
            <a:ext cx="1489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(1) </a:t>
            </a:r>
            <a:r>
              <a:rPr lang="ko-KR" altLang="en-US" b="1" dirty="0" smtClean="0">
                <a:latin typeface="+mj-ea"/>
                <a:ea typeface="+mj-ea"/>
              </a:rPr>
              <a:t>여가영역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0" name="내용 개체 틀 2"/>
          <p:cNvSpPr txBox="1">
            <a:spLocks/>
          </p:cNvSpPr>
          <p:nvPr/>
        </p:nvSpPr>
        <p:spPr>
          <a:xfrm>
            <a:off x="4716016" y="2420888"/>
            <a:ext cx="3960440" cy="1296144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노인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종합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복지회관 인지도는 잘 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40.4%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85.8%,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36.9%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860032" y="1988840"/>
            <a:ext cx="259228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노인</a:t>
            </a:r>
            <a:r>
              <a:rPr lang="en-US" altLang="ko-KR" sz="1400" b="1" dirty="0" smtClean="0">
                <a:latin typeface="+mj-ea"/>
                <a:ea typeface="+mj-ea"/>
              </a:rPr>
              <a:t>(</a:t>
            </a:r>
            <a:r>
              <a:rPr lang="ko-KR" altLang="en-US" sz="1400" b="1" dirty="0" smtClean="0">
                <a:latin typeface="+mj-ea"/>
                <a:ea typeface="+mj-ea"/>
              </a:rPr>
              <a:t>종합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  <a:r>
              <a:rPr lang="ko-KR" altLang="en-US" sz="1400" b="1" dirty="0" smtClean="0">
                <a:latin typeface="+mj-ea"/>
                <a:ea typeface="+mj-ea"/>
              </a:rPr>
              <a:t>복지회관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14" name="차트 13"/>
          <p:cNvGraphicFramePr/>
          <p:nvPr/>
        </p:nvGraphicFramePr>
        <p:xfrm>
          <a:off x="539552" y="4077072"/>
          <a:ext cx="3933825" cy="2780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4716016" y="4077072"/>
          <a:ext cx="3886200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102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71881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경로당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노인정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인지도는 잘 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68.1%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있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0.0%,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60.3%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656057"/>
            <a:ext cx="15023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경로당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노인정</a:t>
            </a:r>
            <a:r>
              <a:rPr lang="en-US" altLang="ko-KR" sz="1200" b="1" dirty="0" smtClean="0"/>
              <a:t>) 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567825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경로당</a:t>
            </a:r>
            <a:r>
              <a:rPr lang="en-US" altLang="ko-KR" sz="1400" b="1" dirty="0" smtClean="0">
                <a:latin typeface="+mj-ea"/>
                <a:ea typeface="+mj-ea"/>
              </a:rPr>
              <a:t>(</a:t>
            </a:r>
            <a:r>
              <a:rPr lang="ko-KR" altLang="en-US" sz="1400" b="1" dirty="0" smtClean="0">
                <a:latin typeface="+mj-ea"/>
                <a:ea typeface="+mj-ea"/>
              </a:rPr>
              <a:t>노인정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567825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경로연금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656057"/>
            <a:ext cx="10567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경로연금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2071881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경로연금 인지도는 잘 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75.9%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높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있다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80.9%,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92.2%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355976" y="1124744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+mj-ea"/>
                <a:ea typeface="+mj-ea"/>
              </a:rPr>
              <a:t>2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소득 및 취업영역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15" name="차트 14"/>
          <p:cNvGraphicFramePr/>
          <p:nvPr/>
        </p:nvGraphicFramePr>
        <p:xfrm>
          <a:off x="4788024" y="3789040"/>
          <a:ext cx="3886200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차트 17"/>
          <p:cNvGraphicFramePr/>
          <p:nvPr/>
        </p:nvGraphicFramePr>
        <p:xfrm>
          <a:off x="395536" y="3861048"/>
          <a:ext cx="3933825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103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노인공동작업장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52.5%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97.9%,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이용안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한다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56.7%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5183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노인공동작업장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노인공동작업장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노인 인력개발센터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31021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노인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고령자</a:t>
            </a:r>
            <a:r>
              <a:rPr lang="en-US" altLang="ko-KR" sz="1200" b="1" dirty="0" smtClean="0"/>
              <a:t>) </a:t>
            </a:r>
            <a:r>
              <a:rPr lang="ko-KR" altLang="en-US" sz="1200" b="1" dirty="0" smtClean="0"/>
              <a:t>취업알선센터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인재은행</a:t>
            </a:r>
            <a:r>
              <a:rPr lang="en-US" altLang="ko-KR" sz="1200" b="1" dirty="0" smtClean="0"/>
              <a:t>)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노인 인력개발센터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63.8%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97.9%,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62.4%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323528" y="3645024"/>
          <a:ext cx="3933825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788024" y="3717032"/>
          <a:ext cx="3886200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104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노인공동작업장 인지도는 전혀 들어보지 못했다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67.8%,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들어는 봤으나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아는바가없다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28.2%,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대체로 알고있다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4.0%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5568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노숙인 복지정책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노숙인 복지정책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err="1" smtClean="0">
                <a:latin typeface="+mj-ea"/>
                <a:ea typeface="+mj-ea"/>
              </a:rPr>
              <a:t>노숙인을</a:t>
            </a:r>
            <a:r>
              <a:rPr lang="ko-KR" altLang="en-US" sz="1400" b="1" dirty="0" smtClean="0">
                <a:latin typeface="+mj-ea"/>
                <a:ea typeface="+mj-ea"/>
              </a:rPr>
              <a:t> 위한 필요한 서비스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24416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err="1" smtClean="0"/>
              <a:t>노숙인을</a:t>
            </a:r>
            <a:r>
              <a:rPr lang="ko-KR" altLang="en-US" sz="1200" b="1" dirty="0" smtClean="0"/>
              <a:t> 위한 필요한 서비스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노숙인을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위한 필요한 서비스로는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공공일자리제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공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54.2%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자활사업지원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22.3%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사회복귀지원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13.4%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aphicFrame>
        <p:nvGraphicFramePr>
          <p:cNvPr id="15" name="차트 14"/>
          <p:cNvGraphicFramePr/>
          <p:nvPr/>
        </p:nvGraphicFramePr>
        <p:xfrm>
          <a:off x="539552" y="3717032"/>
          <a:ext cx="3561011" cy="23570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차트 17"/>
          <p:cNvGraphicFramePr/>
          <p:nvPr/>
        </p:nvGraphicFramePr>
        <p:xfrm>
          <a:off x="4499992" y="4005064"/>
          <a:ext cx="4281091" cy="2429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105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71881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노인복지관 노인일자리사업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인지도는 잘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모르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51.8%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험은 이용한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95.7%,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앞으로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이용안한다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56.7%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656057"/>
            <a:ext cx="24256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노인복지관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노인일자리사업</a:t>
            </a:r>
            <a:r>
              <a:rPr lang="en-US" altLang="ko-KR" sz="1200" b="1" dirty="0" smtClean="0"/>
              <a:t>) 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567825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노인복지관 노인일자리사업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567825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노인전문병원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656057"/>
            <a:ext cx="13644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노인전문병원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2071881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노인전문병원 인지도는 조금 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35.5%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94.3%,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50.4%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355976" y="1124744"/>
            <a:ext cx="4496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3) </a:t>
            </a:r>
            <a:r>
              <a:rPr lang="ko-KR" altLang="en-US" b="1" dirty="0" smtClean="0">
                <a:latin typeface="+mj-ea"/>
                <a:ea typeface="+mj-ea"/>
              </a:rPr>
              <a:t>요양 및 보호시설</a:t>
            </a:r>
            <a:r>
              <a:rPr lang="en-US" altLang="ko-KR" b="1" dirty="0" smtClean="0">
                <a:latin typeface="+mj-ea"/>
                <a:ea typeface="+mj-ea"/>
              </a:rPr>
              <a:t>, </a:t>
            </a:r>
            <a:r>
              <a:rPr lang="ko-KR" altLang="en-US" b="1" dirty="0" smtClean="0">
                <a:latin typeface="+mj-ea"/>
                <a:ea typeface="+mj-ea"/>
              </a:rPr>
              <a:t>기타 건강 관련 영역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14" name="차트 13"/>
          <p:cNvGraphicFramePr/>
          <p:nvPr/>
        </p:nvGraphicFramePr>
        <p:xfrm>
          <a:off x="467544" y="4077072"/>
          <a:ext cx="3933825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4788024" y="3933056"/>
          <a:ext cx="4176464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106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노인요양시설 인지도는 조금 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39.0%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이용한적 없다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95.0%,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54.6%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3644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노인요양시설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노인요양시설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양로시설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10951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양로시설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4032448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양로시설 인지도는 조금 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46.1%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없다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98.6%,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이용안한다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40.4%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467544" y="3789040"/>
          <a:ext cx="3933825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716016" y="3789040"/>
          <a:ext cx="4320480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107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단기 보호시설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68.8%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99.3%,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이용안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한다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44.0%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4029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단기 보호시설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단기 보호시설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주간 보호시설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14414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주간 보호시설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주간 보호시설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70.2%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97.9%, 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44.7%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467544" y="3717032"/>
          <a:ext cx="3933825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788024" y="3717032"/>
          <a:ext cx="3886200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108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방문요양서비스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44.7%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97.2%,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41.6%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4798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방문요양서비스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방문요양서비스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방문목욕서비스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15183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방문목욕서비스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방문목욕서비스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 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40.4%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97.2%,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잘 모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르겠다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43.3%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8" name="차트 17"/>
          <p:cNvGraphicFramePr/>
          <p:nvPr/>
        </p:nvGraphicFramePr>
        <p:xfrm>
          <a:off x="395536" y="3861048"/>
          <a:ext cx="4176464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4716016" y="3861048"/>
          <a:ext cx="417646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109</a:t>
            </a:fld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844824"/>
            <a:ext cx="4104456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방문간호서비스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51.1%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94.3%,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47.5%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5183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방문간호서비스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서구치매센터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13260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서구치매센터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서구치매센터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70.2%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98.0%,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잘 모르겠다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46.8%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9552" y="1340768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bg1"/>
                </a:solidFill>
              </a:rPr>
              <a:t>방문간호서비스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graphicFrame>
        <p:nvGraphicFramePr>
          <p:cNvPr id="18" name="차트 17"/>
          <p:cNvGraphicFramePr/>
          <p:nvPr/>
        </p:nvGraphicFramePr>
        <p:xfrm>
          <a:off x="395536" y="3789040"/>
          <a:ext cx="3933825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4427984" y="3789040"/>
          <a:ext cx="4392488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110</a:t>
            </a:fld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844824"/>
            <a:ext cx="4176464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경로식당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무료급식 인지도는 조금 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47.5%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93.6%,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잘 모르겠다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39.7%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7059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경로식당</a:t>
            </a:r>
            <a:r>
              <a:rPr lang="en-US" altLang="ko-KR" sz="1200" b="1" dirty="0" smtClean="0"/>
              <a:t>/</a:t>
            </a:r>
            <a:r>
              <a:rPr lang="ko-KR" altLang="en-US" sz="1200" b="1" dirty="0" smtClean="0"/>
              <a:t>무료급식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경로식당 </a:t>
            </a:r>
            <a:r>
              <a:rPr lang="en-US" altLang="ko-KR" sz="1400" b="1" dirty="0" smtClean="0">
                <a:latin typeface="+mj-ea"/>
                <a:ea typeface="+mj-ea"/>
              </a:rPr>
              <a:t>/ </a:t>
            </a:r>
            <a:r>
              <a:rPr lang="ko-KR" altLang="en-US" sz="1400" b="1" dirty="0" smtClean="0">
                <a:latin typeface="+mj-ea"/>
                <a:ea typeface="+mj-ea"/>
              </a:rPr>
              <a:t>무료급식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도시락배달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11721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도시락배달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도시락배달 인지도는 조금 안다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44.0%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적이없다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94.3%,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잘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36.2%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5" name="차트 14"/>
          <p:cNvGraphicFramePr/>
          <p:nvPr/>
        </p:nvGraphicFramePr>
        <p:xfrm>
          <a:off x="395536" y="3717032"/>
          <a:ext cx="3933825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차트 17"/>
          <p:cNvGraphicFramePr/>
          <p:nvPr/>
        </p:nvGraphicFramePr>
        <p:xfrm>
          <a:off x="4355976" y="371703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111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가사지원서비스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53.9%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 없다 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95.7%,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40.4%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4798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가사지원서비스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가사지원서비스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구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  <a:r>
              <a:rPr lang="ko-KR" altLang="en-US" sz="1400" b="1" dirty="0" smtClean="0">
                <a:latin typeface="+mj-ea"/>
                <a:ea typeface="+mj-ea"/>
              </a:rPr>
              <a:t>가정봉사원 파견사업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21259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구</a:t>
            </a:r>
            <a:r>
              <a:rPr lang="en-US" altLang="ko-KR" sz="1200" b="1" dirty="0" smtClean="0"/>
              <a:t>)</a:t>
            </a:r>
            <a:r>
              <a:rPr lang="ko-KR" altLang="en-US" sz="1200" b="1" dirty="0" smtClean="0"/>
              <a:t>가정봉사원 파견사업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구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가정봉사원 파견사업 인지도는 잘 모르겠다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64.5%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 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98.6%,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잘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41.4%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5" name="차트 14"/>
          <p:cNvGraphicFramePr/>
          <p:nvPr/>
        </p:nvGraphicFramePr>
        <p:xfrm>
          <a:off x="395536" y="3717032"/>
          <a:ext cx="3886200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차트 17"/>
          <p:cNvGraphicFramePr/>
          <p:nvPr/>
        </p:nvGraphicFramePr>
        <p:xfrm>
          <a:off x="4716016" y="3717032"/>
          <a:ext cx="3933825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112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556792"/>
            <a:ext cx="8064896" cy="79208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노인복지시설을 이용함에 있어 어려움은 거리가 멀고 교통이 불편함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29.8%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이용방법을 잘 모름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25.5%,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거동이 불편함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16.3%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43608" y="2492896"/>
            <a:ext cx="22621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노인복지시설 이용 어려움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0" y="1124744"/>
            <a:ext cx="32832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마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노인복지시설 이용 어려움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8" name="차트 7"/>
          <p:cNvGraphicFramePr/>
          <p:nvPr/>
        </p:nvGraphicFramePr>
        <p:xfrm>
          <a:off x="683568" y="2924944"/>
          <a:ext cx="7992888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113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556792"/>
            <a:ext cx="8064896" cy="79208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노인 복지 향상을 위해 가장 필요한 서비스는 복지제공 및 상담이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24.8%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개인별 맞춤 상담 지원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14.2%,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가사지원서비스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12.8%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43608" y="2492896"/>
            <a:ext cx="25250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노인 복지 향상을 위한 서비스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0" y="1124744"/>
            <a:ext cx="3677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바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노인 복지 향상을 위한 서비스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9" name="차트 8"/>
          <p:cNvGraphicFramePr/>
          <p:nvPr/>
        </p:nvGraphicFramePr>
        <p:xfrm>
          <a:off x="611560" y="2996952"/>
          <a:ext cx="7920880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114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자원봉사 참여 경험이 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9.2%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90.8%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7107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자원봉사 참여 경험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자원봉사 참여 경험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자원봉사 참여 계기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17876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자원봉사 참여 방법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자원봉사 참여 계기는 종교기관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38.5%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복지기관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30.8%, 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봉사모임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23.1%,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기타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7.7%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4" name="차트 13"/>
          <p:cNvGraphicFramePr/>
          <p:nvPr/>
        </p:nvGraphicFramePr>
        <p:xfrm>
          <a:off x="251520" y="371703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4644008" y="4149080"/>
          <a:ext cx="4065067" cy="21410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115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547664" y="5085184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</a:rPr>
              <a:t>있다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55776" y="4077072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</a:rPr>
              <a:t>없다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자원봉사 참여 의향이 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7.8%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92.2%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7107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자원봉사 참여 의향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자원봉사 참여 의향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어려움 발생시 상의대상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12490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어려움 발생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graphicFrame>
        <p:nvGraphicFramePr>
          <p:cNvPr id="14" name="차트 13"/>
          <p:cNvGraphicFramePr/>
          <p:nvPr/>
        </p:nvGraphicFramePr>
        <p:xfrm>
          <a:off x="251520" y="371703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차트 17"/>
          <p:cNvGraphicFramePr/>
          <p:nvPr/>
        </p:nvGraphicFramePr>
        <p:xfrm>
          <a:off x="0" y="386104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9" name="차트 18"/>
          <p:cNvGraphicFramePr/>
          <p:nvPr/>
        </p:nvGraphicFramePr>
        <p:xfrm>
          <a:off x="4355976" y="4077072"/>
          <a:ext cx="4425107" cy="20690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내용 개체 틀 2"/>
          <p:cNvSpPr txBox="1">
            <a:spLocks/>
          </p:cNvSpPr>
          <p:nvPr/>
        </p:nvSpPr>
        <p:spPr>
          <a:xfrm>
            <a:off x="4716016" y="1844824"/>
            <a:ext cx="4032448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 marL="365760" marR="0" lvl="0" indent="-256032" algn="l" defTabSz="914400" rtl="0" eaLnBrk="1" fontAlgn="auto" latinLnBrk="1" hangingPunct="1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kumimoji="0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• </a:t>
            </a:r>
            <a:r>
              <a:rPr kumimoji="0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어려움이 있을 경우 상의하는 대상은 자녀</a:t>
            </a:r>
            <a:endParaRPr kumimoji="0" lang="en-US" altLang="ko-KR" sz="13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365760" marR="0" lvl="0" indent="-256032" algn="l" defTabSz="914400" rtl="0" eaLnBrk="1" fontAlgn="auto" latinLnBrk="1" hangingPunct="1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kumimoji="0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43.3%, </a:t>
            </a:r>
            <a:r>
              <a:rPr kumimoji="0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배우자 </a:t>
            </a:r>
            <a:r>
              <a:rPr kumimoji="0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33.3%, </a:t>
            </a:r>
            <a:r>
              <a:rPr kumimoji="0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동료노인 </a:t>
            </a:r>
            <a:r>
              <a:rPr kumimoji="0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7.8% </a:t>
            </a:r>
            <a:r>
              <a:rPr kumimoji="0" lang="ko-KR" alt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순으로</a:t>
            </a:r>
            <a:endParaRPr kumimoji="0" lang="en-US" altLang="ko-KR" sz="13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365760" marR="0" lvl="0" indent="-256032" algn="l" defTabSz="914400" rtl="0" eaLnBrk="1" fontAlgn="auto" latinLnBrk="1" hangingPunct="1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나타남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kumimoji="0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116</a:t>
            </a:fld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2267744" y="4293096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</a:rPr>
              <a:t>있다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47664" y="5229200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</a:rPr>
              <a:t>없다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420888"/>
            <a:ext cx="3960440" cy="1440160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사회적 차별로 인한 어려움은 매우 심각하다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 26.9%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가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대체로 심각하지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않다와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보통이다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19.4%,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대체로 심각하다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18.3%, </a:t>
            </a:r>
          </a:p>
          <a:p>
            <a:pPr>
              <a:lnSpc>
                <a:spcPct val="150000"/>
              </a:lnSpc>
              <a:buNone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 전혀 심각하지 않다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11.8%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1988840"/>
            <a:ext cx="259228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사회적 차별로 인한 어려움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3568" y="1187460"/>
            <a:ext cx="1175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6) </a:t>
            </a:r>
            <a:r>
              <a:rPr lang="ko-KR" altLang="en-US" b="1" dirty="0" smtClean="0">
                <a:latin typeface="+mj-ea"/>
                <a:ea typeface="+mj-ea"/>
              </a:rPr>
              <a:t>장애인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7544" y="3861048"/>
            <a:ext cx="23711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사회적 차별로 인한 어려움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16016" y="3861048"/>
            <a:ext cx="26789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취업이나 경제적 활동의 어려움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43608" y="1556792"/>
            <a:ext cx="1273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가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어려움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0" name="내용 개체 틀 2"/>
          <p:cNvSpPr txBox="1">
            <a:spLocks/>
          </p:cNvSpPr>
          <p:nvPr/>
        </p:nvSpPr>
        <p:spPr>
          <a:xfrm>
            <a:off x="4716016" y="2420888"/>
            <a:ext cx="3960440" cy="1440160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취업이나 경제적 활동의 어려움은 매우 심각하다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49.5%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대체로 심각하다      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19.4%,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보통이다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14.0%,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대체로 심각하지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않다   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8.6%,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전혀 심각하지 않다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5.4%,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잘 모르겠다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3.2%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860032" y="1988840"/>
            <a:ext cx="3024336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>
                <a:latin typeface="+mj-ea"/>
                <a:ea typeface="+mj-ea"/>
              </a:rPr>
              <a:t>취업이나 경제적 활동의 어려움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14" name="차트 13"/>
          <p:cNvGraphicFramePr/>
          <p:nvPr/>
        </p:nvGraphicFramePr>
        <p:xfrm>
          <a:off x="467544" y="4221088"/>
          <a:ext cx="4392488" cy="22850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4572000" y="4221088"/>
          <a:ext cx="4353099" cy="24290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117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저소득으로 인한 경제적 어려움은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매우심각하다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47.3%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대체로 심각하다가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29.0%,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보통이다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11.8%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25571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저소득으로 인한 경제적 어려움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저소득으로 인한 경제적 어려움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자녀양육의 어려움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17491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자녀양육의 어려움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자녀양육의 어려움은 전혀 심각하지 않다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40.9%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매우 심각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하다와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대체로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심각하다가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15.1%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같으며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보통이다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11.8%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251520" y="4005064"/>
          <a:ext cx="4785147" cy="2213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499992" y="4077072"/>
          <a:ext cx="4857155" cy="2213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118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장애로 인한 스트레스 및 가족들 간의 불화는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대체로 심각하다가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26.9%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나타났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매우심각하다와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전혀 심각하지 않다가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21.5%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같고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보통이다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16.1%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32880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장애로 인한 스트레스 및 가족들 간의 불화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388843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장애로 인한 스트레스 및 가족들 간의 불화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309634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교육을 받는 것에 대한 어려움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24801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교육을 받는 것에 대한 어려움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교육을 받는 것에 대한 어려움은 전혀 심각하지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않다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26.9%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보통이다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와 매우 심각하다가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20.4%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같고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대체로 심각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하다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15.1%,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대체로 심각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하지않다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10.8%,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잘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6.5%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611560" y="3933056"/>
          <a:ext cx="3921051" cy="21410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572000" y="3789040"/>
          <a:ext cx="4353099" cy="2573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119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장애의 재활치료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의료서비스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이용의 어려움은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매우 심각하다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32.3%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대체로 심각하다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29.0%,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대체로 심각하지 않다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14.0%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25571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장애의 재활치료 이용의 어려움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331236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smtClean="0">
                <a:latin typeface="+mj-ea"/>
                <a:ea typeface="+mj-ea"/>
              </a:rPr>
              <a:t>장애의 재활치료 이용의 어려움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309634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이성교제 및 결혼의 어려움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22878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이성교제 및 결혼의 어려움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이성교제 및 결혼의 어려움은 전혀 심각 하지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않다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37.6%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매우 심각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하다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24.7%,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보통이다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15.1%,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467544" y="4149080"/>
          <a:ext cx="4464496" cy="21410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788024" y="4221088"/>
          <a:ext cx="4176464" cy="20690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120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여가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취미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문화 활동의 어려움은 매우 심각하다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25.8%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대체로 심각하다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24.7%,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보통이다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22.6%,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전혀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심각하지않다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11.8%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25058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여가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취미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문화 활동의 어려움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331236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여가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취미</a:t>
            </a:r>
            <a:r>
              <a:rPr lang="en-US" altLang="ko-KR" sz="1400" b="1" dirty="0" smtClean="0">
                <a:latin typeface="+mj-ea"/>
                <a:ea typeface="+mj-ea"/>
              </a:rPr>
              <a:t>, </a:t>
            </a:r>
            <a:r>
              <a:rPr lang="ko-KR" altLang="en-US" sz="1400" b="1" dirty="0" smtClean="0">
                <a:latin typeface="+mj-ea"/>
                <a:ea typeface="+mj-ea"/>
              </a:rPr>
              <a:t>문화 활동의 어려움 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309634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이동 및 교통수단 이용의 어려움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25955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이동 및 교통수단 이용의 어려움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이동 및 교통수단 이용의 어려움은 매우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심각하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36.6%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보통이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23.7%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467544" y="4221088"/>
          <a:ext cx="4209083" cy="19970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716016" y="4077072"/>
          <a:ext cx="3993059" cy="21410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121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71881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종합사회복지관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50.5%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81.7%,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38.7%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656057"/>
            <a:ext cx="15183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종합사회복지관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567825"/>
            <a:ext cx="2808312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종합사회복지관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567825"/>
            <a:ext cx="237626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장애인 복지관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656057"/>
            <a:ext cx="14414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장애인 복지관 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2071881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장애인 복지관 인지도는 조금 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36.6%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71.0%,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이용한다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45.2%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1560" y="1124744"/>
            <a:ext cx="3677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나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장애인 대상 복지 관련 서비스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14" name="차트 13"/>
          <p:cNvGraphicFramePr/>
          <p:nvPr/>
        </p:nvGraphicFramePr>
        <p:xfrm>
          <a:off x="539552" y="3933056"/>
          <a:ext cx="3933825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5" name="차트 14"/>
          <p:cNvGraphicFramePr/>
          <p:nvPr/>
        </p:nvGraphicFramePr>
        <p:xfrm>
          <a:off x="4716016" y="4005064"/>
          <a:ext cx="3886200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122</a:t>
            </a:fld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장애인 거주시설 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71.0%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96.8%,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앞으로 이용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53.8%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4093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장애인 거주시설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331236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장애인 거주시설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309634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공동생활 가정</a:t>
            </a:r>
            <a:r>
              <a:rPr lang="en-US" altLang="ko-KR" sz="1400" b="1" dirty="0" smtClean="0">
                <a:latin typeface="+mj-ea"/>
                <a:ea typeface="+mj-ea"/>
              </a:rPr>
              <a:t>(</a:t>
            </a:r>
            <a:r>
              <a:rPr lang="ko-KR" altLang="en-US" sz="1400" b="1" dirty="0" smtClean="0">
                <a:latin typeface="+mj-ea"/>
                <a:ea typeface="+mj-ea"/>
              </a:rPr>
              <a:t>그룹 홈</a:t>
            </a:r>
            <a:r>
              <a:rPr lang="en-US" altLang="ko-KR" sz="1400" b="1" dirty="0" smtClean="0">
                <a:latin typeface="+mj-ea"/>
                <a:ea typeface="+mj-ea"/>
              </a:rPr>
              <a:t>)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20794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 </a:t>
            </a:r>
            <a:r>
              <a:rPr lang="ko-KR" altLang="en-US" sz="1200" b="1" dirty="0" smtClean="0"/>
              <a:t>공동생활 가정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그룹 홈</a:t>
            </a:r>
            <a:r>
              <a:rPr lang="en-US" altLang="ko-KR" sz="1200" b="1" dirty="0" smtClean="0"/>
              <a:t>) 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공동생활 가정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그룹 홈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인지도는 잘 모르겠다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75.3%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96.8%,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앞으로 이용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65.6%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467544" y="3789040"/>
          <a:ext cx="3933825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644008" y="3789040"/>
          <a:ext cx="3886200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123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주간･단기 보호 시설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낮병원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포함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인지도는 잘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74.1%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험은 이용한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95.7%,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은 앞으로 이용안한다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53.8%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3429000"/>
            <a:ext cx="18389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주간 </a:t>
            </a:r>
            <a:r>
              <a:rPr lang="en-US" altLang="ko-KR" sz="1200" b="1" dirty="0" smtClean="0"/>
              <a:t>· </a:t>
            </a:r>
            <a:r>
              <a:rPr lang="ko-KR" altLang="en-US" sz="1200" b="1" dirty="0" smtClean="0"/>
              <a:t>단기 보호 시설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331236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주간 </a:t>
            </a:r>
            <a:r>
              <a:rPr lang="en-US" altLang="ko-KR" sz="1400" b="1" dirty="0" smtClean="0">
                <a:latin typeface="+mj-ea"/>
                <a:ea typeface="+mj-ea"/>
              </a:rPr>
              <a:t>· </a:t>
            </a:r>
            <a:r>
              <a:rPr lang="ko-KR" altLang="en-US" sz="1400" b="1" dirty="0" smtClean="0">
                <a:latin typeface="+mj-ea"/>
                <a:ea typeface="+mj-ea"/>
              </a:rPr>
              <a:t>단기 보호 시설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309634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장애인 직업재활 시설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4008" y="3429000"/>
            <a:ext cx="35926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장애인 직업재활 시설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근로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보호 작업시설 등</a:t>
            </a:r>
            <a:r>
              <a:rPr lang="en-US" altLang="ko-KR" sz="1200" b="1" dirty="0" smtClean="0"/>
              <a:t>) &gt;</a:t>
            </a:r>
            <a:endParaRPr lang="ko-KR" altLang="en-US" sz="1200" b="1" dirty="0"/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장애인 직업재활 시설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근로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보호 작업시설 등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60.2%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나타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91.4%,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후 이용 의향은 앞으로 이용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47.3%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1" name="차트 10"/>
          <p:cNvGraphicFramePr/>
          <p:nvPr/>
        </p:nvGraphicFramePr>
        <p:xfrm>
          <a:off x="395536" y="3861048"/>
          <a:ext cx="3933825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/>
        </p:nvGraphicFramePr>
        <p:xfrm>
          <a:off x="4860032" y="3789040"/>
          <a:ext cx="3886200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124</a:t>
            </a:fld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7704856" cy="1080120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장애인자립생활지원센터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인지도는 잘 모르겠다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78.5%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이용경험은 이용한 적이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94.6%,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향후 이용 의향은 앞으로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이용안한다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51.6%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9552" y="3140968"/>
            <a:ext cx="20954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&lt;</a:t>
            </a:r>
            <a:r>
              <a:rPr lang="ko-KR" altLang="en-US" sz="1200" b="1" dirty="0" smtClean="0"/>
              <a:t>장애인자립생활지원센터</a:t>
            </a:r>
            <a:r>
              <a:rPr lang="en-US" altLang="ko-KR" sz="1200" b="1" dirty="0" smtClean="0"/>
              <a:t>&gt;</a:t>
            </a:r>
            <a:endParaRPr lang="ko-KR" altLang="en-US" sz="1200" b="1" dirty="0"/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331236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장애인 자립생활지원센터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15" name="차트 14"/>
          <p:cNvGraphicFramePr/>
          <p:nvPr/>
        </p:nvGraphicFramePr>
        <p:xfrm>
          <a:off x="611560" y="3645024"/>
          <a:ext cx="7632848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125</a:t>
            </a:fld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556792"/>
            <a:ext cx="8064896" cy="79208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장애인복지시설을 이용하는데 있어서 어려움은 거리가 멀고 교통이 불편함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32.3%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나타났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거동이 불편함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23.7%,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이용방법 모름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17.2%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43608" y="2492896"/>
            <a:ext cx="24705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장애인복지시설 이용 어려움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0" y="1124744"/>
            <a:ext cx="3514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다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장애인복지시설 이용 어려움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8" name="차트 7"/>
          <p:cNvGraphicFramePr/>
          <p:nvPr/>
        </p:nvGraphicFramePr>
        <p:xfrm>
          <a:off x="539552" y="2996952"/>
          <a:ext cx="7992888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126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556792"/>
            <a:ext cx="8064896" cy="79208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장애인에게 가장 필요한 서비스는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20.4%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복지정보제공 및 상담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17.2%,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재활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훈련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17.2%,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일상생활지원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11.8%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43608" y="2492896"/>
            <a:ext cx="23166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장애인에게 필요한 서비스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0" y="1124744"/>
            <a:ext cx="32832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latin typeface="+mj-ea"/>
                <a:ea typeface="+mj-ea"/>
              </a:rPr>
              <a:t>라</a:t>
            </a:r>
            <a:r>
              <a:rPr lang="en-US" altLang="ko-KR" b="1" dirty="0" smtClean="0">
                <a:latin typeface="+mj-ea"/>
                <a:ea typeface="+mj-ea"/>
              </a:rPr>
              <a:t>) </a:t>
            </a:r>
            <a:r>
              <a:rPr lang="ko-KR" altLang="en-US" b="1" dirty="0" smtClean="0">
                <a:latin typeface="+mj-ea"/>
                <a:ea typeface="+mj-ea"/>
              </a:rPr>
              <a:t>장애인에게 필요한 서비스</a:t>
            </a:r>
            <a:endParaRPr lang="ko-KR" altLang="en-US" b="1" dirty="0">
              <a:latin typeface="+mj-ea"/>
              <a:ea typeface="+mj-ea"/>
            </a:endParaRPr>
          </a:p>
        </p:txBody>
      </p:sp>
      <p:graphicFrame>
        <p:nvGraphicFramePr>
          <p:cNvPr id="8" name="차트 7"/>
          <p:cNvGraphicFramePr/>
          <p:nvPr/>
        </p:nvGraphicFramePr>
        <p:xfrm>
          <a:off x="539552" y="3212976"/>
          <a:ext cx="7632848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127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4032448" cy="1512168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노숙인 복지정책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인지도는 전혀 들어보지 못했다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67.8%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높게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들어는 봤으나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아는 바 없다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28.2%,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대체로 알고 있다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4.0%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331236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노숙인 복지정책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716016" y="1340768"/>
            <a:ext cx="3096344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 smtClean="0">
                <a:latin typeface="+mj-ea"/>
                <a:ea typeface="+mj-ea"/>
              </a:rPr>
              <a:t>노숙인에게</a:t>
            </a:r>
            <a:r>
              <a:rPr lang="ko-KR" altLang="en-US" sz="1400" b="1" dirty="0" smtClean="0">
                <a:latin typeface="+mj-ea"/>
                <a:ea typeface="+mj-ea"/>
              </a:rPr>
              <a:t> 필요한 서비스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3" name="내용 개체 틀 2"/>
          <p:cNvSpPr txBox="1">
            <a:spLocks/>
          </p:cNvSpPr>
          <p:nvPr/>
        </p:nvSpPr>
        <p:spPr>
          <a:xfrm>
            <a:off x="4716016" y="1844824"/>
            <a:ext cx="3888432" cy="1512168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vert="horz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노숙인에게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필요한 서비스는 공공일자리 제공이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54.2%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가장 높았으며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자활사업지원이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22.3%</a:t>
            </a:r>
          </a:p>
          <a:p>
            <a:pPr>
              <a:lnSpc>
                <a:spcPct val="150000"/>
              </a:lnSpc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의 순으로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조사됨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graphicFrame>
        <p:nvGraphicFramePr>
          <p:cNvPr id="15" name="차트 14"/>
          <p:cNvGraphicFramePr/>
          <p:nvPr/>
        </p:nvGraphicFramePr>
        <p:xfrm>
          <a:off x="251520" y="3645024"/>
          <a:ext cx="4392488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8" name="차트 17"/>
          <p:cNvGraphicFramePr/>
          <p:nvPr/>
        </p:nvGraphicFramePr>
        <p:xfrm>
          <a:off x="4572000" y="3573016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128</a:t>
            </a:fld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67544" y="980728"/>
            <a:ext cx="1175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7) </a:t>
            </a:r>
            <a:r>
              <a:rPr lang="ko-KR" altLang="en-US" b="1" dirty="0" smtClean="0">
                <a:latin typeface="+mj-ea"/>
                <a:ea typeface="+mj-ea"/>
              </a:rPr>
              <a:t>노숙인</a:t>
            </a:r>
            <a:endParaRPr lang="ko-KR" altLang="en-US" b="1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7776864" cy="1080120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노숙인 일자리종합지원센터의 필요성에 대해서는 그렇다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59.4%,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매우 그렇다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25.7%,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보통이다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10.6%,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그렇지 않다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3.5%,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전혀 그렇지 않다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0.7%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순으로 조사 됨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331236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노숙인 일자리종합지원센터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11" name="차트 10"/>
          <p:cNvGraphicFramePr/>
          <p:nvPr/>
        </p:nvGraphicFramePr>
        <p:xfrm>
          <a:off x="467544" y="3284984"/>
          <a:ext cx="7776864" cy="3031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129</a:t>
            </a:fld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78160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844824"/>
            <a:ext cx="7776864" cy="1080120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종합사회복지관의 필요성에 대해서는 그렇다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40.8%,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매우 그렇다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47.3%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긍정적인 의견이 대부분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으로 조사됨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95536" y="1340768"/>
            <a:ext cx="331236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종합사회복지관의 필요성</a:t>
            </a:r>
            <a:endParaRPr lang="ko-KR" altLang="en-US" sz="1400" b="1" dirty="0">
              <a:latin typeface="+mj-ea"/>
              <a:ea typeface="+mj-ea"/>
            </a:endParaRPr>
          </a:p>
        </p:txBody>
      </p:sp>
      <p:graphicFrame>
        <p:nvGraphicFramePr>
          <p:cNvPr id="7" name="차트 6"/>
          <p:cNvGraphicFramePr/>
          <p:nvPr/>
        </p:nvGraphicFramePr>
        <p:xfrm>
          <a:off x="611560" y="3356992"/>
          <a:ext cx="7776864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130</a:t>
            </a:fld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67544" y="980728"/>
            <a:ext cx="2098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8) </a:t>
            </a:r>
            <a:r>
              <a:rPr lang="ko-KR" altLang="en-US" b="1" dirty="0" smtClean="0">
                <a:latin typeface="+mj-ea"/>
                <a:ea typeface="+mj-ea"/>
              </a:rPr>
              <a:t>종합사회복지관</a:t>
            </a:r>
            <a:endParaRPr lang="ko-KR" altLang="en-US" b="1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8064896" cy="2808312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서구 지역사회 만족도는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10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점 척도로 환산한 결과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5.52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점으로 나타남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서구에 위치한 사회복지관련 시설을 이용하는데 있어서 불편한 점은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대중교통 접근 이용의 불편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정보제공 부족으로 나타남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서구 복지향상을 위해 가장 필요한 서비스는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어르신을 위한 서비스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여성을 위한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서비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스로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나타남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서구 지역 문제점의 심각성은 범죄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학교폭력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치안문제가 가장 높고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쓰레기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매연 등 환경오염 문제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복지시설 부족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주택 및 주거환경 열악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재개발 등 문제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빈부격차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의료시설 부족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차별의 문제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이웃과의 관계에 대한 문제 순으로 나타남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899592" y="1556792"/>
            <a:ext cx="511256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지역주민 생활실태 및 여건</a:t>
            </a:r>
            <a:r>
              <a:rPr lang="en-US" altLang="ko-KR" sz="1400" b="1" dirty="0" smtClean="0">
                <a:latin typeface="+mj-ea"/>
                <a:ea typeface="+mj-ea"/>
              </a:rPr>
              <a:t>- </a:t>
            </a:r>
            <a:r>
              <a:rPr lang="ko-KR" altLang="en-US" sz="1400" b="1" dirty="0" smtClean="0">
                <a:latin typeface="+mj-ea"/>
                <a:ea typeface="+mj-ea"/>
              </a:rPr>
              <a:t>만족도 및 복지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3568" y="1124744"/>
            <a:ext cx="922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+mj-ea"/>
                <a:ea typeface="+mj-ea"/>
              </a:rPr>
              <a:t>3. </a:t>
            </a:r>
            <a:r>
              <a:rPr lang="ko-KR" altLang="en-US" b="1" dirty="0" smtClean="0">
                <a:latin typeface="+mj-ea"/>
                <a:ea typeface="+mj-ea"/>
              </a:rPr>
              <a:t>요약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131</a:t>
            </a:fld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72816"/>
            <a:ext cx="8064896" cy="4464496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u="sng" dirty="0" smtClean="0">
                <a:latin typeface="맑은 고딕" pitchFamily="50" charset="-127"/>
                <a:ea typeface="맑은 고딕" pitchFamily="50" charset="-127"/>
              </a:rPr>
              <a:t>여성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여성 대상의 사회복지관련 시설을 이용하는데 있어서 불편한 점은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대중교통 접근이용의 불편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정보제공의 부족으로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여성의 복지향상을 위해 가장 필요한 서비스는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 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문화ㆍ여가활동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관련 서비스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건강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체육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및 의료 서비스로 나타남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u="sng" dirty="0" smtClean="0">
                <a:latin typeface="맑은 고딕" pitchFamily="50" charset="-127"/>
                <a:ea typeface="맑은 고딕" pitchFamily="50" charset="-127"/>
              </a:rPr>
              <a:t>취학 전 아동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미취학 아동 대상의 사회복지관련 시설을 이용하는데 있어서 불편한 점은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대중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교통 접근이용 불편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정보제공 부족 및 프로그램의 부족으로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자녀양육과 관련하여 가장 필요한 서비스는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영유아와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부모가 함께 할 수 있는 문화공간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시간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연장형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교육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종일제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반일제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등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으로 나타남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u="sng" dirty="0" smtClean="0">
                <a:latin typeface="맑은 고딕" pitchFamily="50" charset="-127"/>
                <a:ea typeface="맑은 고딕" pitchFamily="50" charset="-127"/>
              </a:rPr>
              <a:t>초등학생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취학 아동 대상의 사회복지관련 시설을 이용하는데 있어서 불편한 점은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대중교통 접 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근이용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불편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필요하거나 다양한 프로그램 부족으로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자녀양육과 관련하여 가장 필요한 서비스는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체험학습 활동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방과 후 학습지도로 나타남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 </a:t>
            </a:r>
            <a:r>
              <a:rPr lang="ko-KR" altLang="en-US" sz="1300" b="1" u="sng" dirty="0" smtClean="0">
                <a:latin typeface="맑은 고딕" pitchFamily="50" charset="-127"/>
                <a:ea typeface="맑은 고딕" pitchFamily="50" charset="-127"/>
              </a:rPr>
              <a:t>청소년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청소년 대상의 사회복지시설을 이용하는데 불편한 점은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대중교통 접근이용의 불편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위 접수처리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등록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환불 등 행정의 불편으로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가장 필요한 서비스는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진로상담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학습지도 및 학습능력 향상으로 나타남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132</a:t>
            </a:fld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755576" y="1196752"/>
            <a:ext cx="511256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계층별 지역사회 서비스 이용 인지도 및 수요</a:t>
            </a:r>
            <a:endParaRPr lang="ko-KR" altLang="en-US" sz="1400" b="1" dirty="0"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욕구 조사결과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72816"/>
            <a:ext cx="8064896" cy="3888432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300" b="1" u="sng" dirty="0" smtClean="0">
                <a:latin typeface="맑은 고딕" pitchFamily="50" charset="-127"/>
                <a:ea typeface="맑은 고딕" pitchFamily="50" charset="-127"/>
              </a:rPr>
              <a:t>노인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만약 앞으로 건강이 더 나빠져서 수발이 필요한 경우 받고 싶은 서비스는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집에서 방문도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우미가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수발을 도와주는 것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요양시설로 들어가 생활하는 것으로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노인복지시설을 이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용함에 있어서 어려운 점은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거리가 멀고 교통이 불편함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이용방법을 잘 모름으로 나타남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또한 노인 복지 향상을 위해 가장 필요한 서비스는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복지정보제공 및 상담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개인별 맞춤 상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담 지원으로 나타남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</a:t>
            </a:r>
            <a:r>
              <a:rPr lang="en-US" altLang="ko-KR" sz="1300" b="1" u="sng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u="sng" dirty="0" smtClean="0">
                <a:latin typeface="맑은 고딕" pitchFamily="50" charset="-127"/>
                <a:ea typeface="맑은 고딕" pitchFamily="50" charset="-127"/>
              </a:rPr>
              <a:t>장애인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장애인복지시설을 이용하는데 있어서 어려운 점은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거리가 멀고 교통이 불편함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거동이 불편함으로 나타났으며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장애인에게 가장 필요한 서비스는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고용지원 서비스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복지정보 제공 및 상담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재활훈련으로 나타남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</a:t>
            </a:r>
            <a:r>
              <a:rPr lang="en-US" altLang="ko-KR" sz="1300" b="1" u="sng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u="sng" dirty="0" smtClean="0">
                <a:latin typeface="맑은 고딕" pitchFamily="50" charset="-127"/>
                <a:ea typeface="맑은 고딕" pitchFamily="50" charset="-127"/>
              </a:rPr>
              <a:t>노숙인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300" b="1" dirty="0" err="1" smtClean="0">
                <a:latin typeface="맑은 고딕" pitchFamily="50" charset="-127"/>
                <a:ea typeface="맑은 고딕" pitchFamily="50" charset="-127"/>
              </a:rPr>
              <a:t>노숙인에게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 필요한 서비스는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공공일자리 제공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, 2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순위 자활사업지원으로 나타남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•</a:t>
            </a:r>
            <a:r>
              <a:rPr lang="en-US" altLang="ko-KR" sz="1300" b="1" u="sng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u="sng" dirty="0" smtClean="0">
                <a:latin typeface="맑은 고딕" pitchFamily="50" charset="-127"/>
                <a:ea typeface="맑은 고딕" pitchFamily="50" charset="-127"/>
              </a:rPr>
              <a:t>종합사회복지관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–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종합사회복지관의 필요성에 대해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88.1%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가 그렇다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매우 그렇다 포함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</a:rPr>
              <a:t>로 나타남</a:t>
            </a:r>
            <a:endParaRPr lang="en-US" altLang="ko-KR" sz="13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55576" y="1196752"/>
            <a:ext cx="5112568" cy="36004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latin typeface="+mj-ea"/>
                <a:ea typeface="+mj-ea"/>
              </a:rPr>
              <a:t>계층별 지역사회 서비스 이용 인지도 및 수요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133</a:t>
            </a:fld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0" y="116632"/>
            <a:ext cx="7377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Ⅳ</a:t>
            </a:r>
            <a:endParaRPr lang="ko-KR" altLang="en-US" sz="4400" b="1" dirty="0"/>
          </a:p>
          <a:p>
            <a:pPr fontAlgn="base"/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2195736" y="2232023"/>
            <a:ext cx="694826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/>
        </p:nvCxnSpPr>
        <p:spPr>
          <a:xfrm>
            <a:off x="2195736" y="2276872"/>
            <a:ext cx="69482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051720" y="1628800"/>
            <a:ext cx="3046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Ⅴ. </a:t>
            </a:r>
            <a:r>
              <a:rPr lang="ko-KR" altLang="en-US" sz="2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복지자원 현황</a:t>
            </a:r>
            <a:endParaRPr lang="ko-KR" altLang="en-US" sz="28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7744" y="1916832"/>
            <a:ext cx="51125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AutoNum type="arabicPeriod"/>
            </a:pPr>
            <a:endParaRPr lang="en-US" altLang="ko-KR" b="1" i="1" dirty="0" smtClean="0"/>
          </a:p>
          <a:p>
            <a:pPr marL="342900" indent="-342900">
              <a:lnSpc>
                <a:spcPct val="250000"/>
              </a:lnSpc>
              <a:buAutoNum type="arabicPeriod"/>
            </a:pPr>
            <a:r>
              <a:rPr lang="ko-KR" altLang="en-US" b="1" i="1" dirty="0" smtClean="0"/>
              <a:t>복지자원 분야별 현황</a:t>
            </a:r>
            <a:endParaRPr lang="en-US" altLang="ko-KR" b="1" i="1" dirty="0" smtClean="0"/>
          </a:p>
          <a:p>
            <a:pPr marL="342900" indent="-342900">
              <a:lnSpc>
                <a:spcPct val="250000"/>
              </a:lnSpc>
              <a:buFontTx/>
              <a:buAutoNum type="arabicPeriod"/>
            </a:pPr>
            <a:r>
              <a:rPr lang="ko-KR" altLang="en-US" b="1" i="1" dirty="0" smtClean="0"/>
              <a:t>복지자원 지역별 현황</a:t>
            </a:r>
            <a:endParaRPr lang="en-US" altLang="ko-KR" b="1" i="1" dirty="0" smtClean="0"/>
          </a:p>
          <a:p>
            <a:pPr marL="342900" indent="-342900">
              <a:lnSpc>
                <a:spcPct val="250000"/>
              </a:lnSpc>
              <a:buFontTx/>
              <a:buAutoNum type="arabicPeriod"/>
            </a:pPr>
            <a:r>
              <a:rPr lang="ko-KR" altLang="en-US" b="1" i="1" dirty="0" smtClean="0"/>
              <a:t>복지자원 이용생활시설 현황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134</a:t>
            </a:fld>
            <a:endParaRPr lang="ko-KR" altLang="en-US"/>
          </a:p>
        </p:txBody>
      </p:sp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복지자원 현황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1296144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endParaRPr lang="en-US" altLang="ko-KR" sz="16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• 2013.12.31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기준 서구 복지자원은 노인관련복지시설이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59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곳으로 가장 많으며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아동 관련</a:t>
            </a:r>
            <a:endParaRPr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시설이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34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곳 순으로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나타남</a:t>
            </a:r>
            <a:endParaRPr lang="ko-KR" altLang="en-US" sz="15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196752"/>
            <a:ext cx="2922595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 smtClean="0">
                <a:latin typeface="+mj-ea"/>
                <a:ea typeface="+mj-ea"/>
              </a:rPr>
              <a:t>1. </a:t>
            </a:r>
            <a:r>
              <a:rPr lang="ko-KR" altLang="en-US" sz="1900" b="1" dirty="0" smtClean="0">
                <a:latin typeface="+mj-ea"/>
                <a:ea typeface="+mj-ea"/>
              </a:rPr>
              <a:t>복지 자원 분야별 현황</a:t>
            </a:r>
            <a:endParaRPr lang="ko-KR" altLang="en-US" sz="1900" b="1" dirty="0"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83568" y="1700808"/>
            <a:ext cx="4176464" cy="504056"/>
          </a:xfrm>
          <a:prstGeom prst="rect">
            <a:avLst/>
          </a:prstGeom>
          <a:gradFill flip="none" rotWithShape="1">
            <a:gsLst>
              <a:gs pos="0">
                <a:srgbClr val="A3C25E">
                  <a:shade val="30000"/>
                  <a:satMod val="115000"/>
                </a:srgbClr>
              </a:gs>
              <a:gs pos="50000">
                <a:srgbClr val="A3C25E">
                  <a:shade val="67500"/>
                  <a:satMod val="115000"/>
                </a:srgbClr>
              </a:gs>
              <a:gs pos="100000">
                <a:srgbClr val="A3C25E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b="1" dirty="0" smtClean="0">
                <a:latin typeface="+mj-ea"/>
                <a:ea typeface="+mj-ea"/>
              </a:rPr>
              <a:t>복지자원</a:t>
            </a:r>
            <a:r>
              <a:rPr lang="en-US" altLang="ko-KR" b="1" dirty="0" smtClean="0">
                <a:latin typeface="+mj-ea"/>
                <a:ea typeface="+mj-ea"/>
              </a:rPr>
              <a:t>(</a:t>
            </a:r>
            <a:r>
              <a:rPr lang="ko-KR" altLang="en-US" b="1" dirty="0" smtClean="0">
                <a:latin typeface="+mj-ea"/>
                <a:ea typeface="+mj-ea"/>
              </a:rPr>
              <a:t>복지 분야별 분류</a:t>
            </a:r>
            <a:r>
              <a:rPr lang="en-US" altLang="ko-KR" b="1" dirty="0" smtClean="0">
                <a:latin typeface="+mj-ea"/>
                <a:ea typeface="+mj-ea"/>
              </a:rPr>
              <a:t>)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135</a:t>
            </a:fld>
            <a:endParaRPr lang="ko-KR" altLang="en-US"/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539552" y="3284984"/>
          <a:ext cx="4248472" cy="332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3221"/>
                <a:gridCol w="1585251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복지 자원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기관 수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rgbClr val="0070C0"/>
                          </a:solidFill>
                        </a:rPr>
                        <a:t>아동 관련시설</a:t>
                      </a:r>
                      <a:endParaRPr lang="ko-KR" altLang="en-US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0070C0"/>
                          </a:solidFill>
                        </a:rPr>
                        <a:t>34</a:t>
                      </a:r>
                      <a:endParaRPr lang="ko-KR" altLang="en-US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청소년 관련 시설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지역주민 관련 시설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가족</a:t>
                      </a:r>
                      <a:r>
                        <a:rPr lang="en-US" altLang="ko-KR" dirty="0" smtClean="0"/>
                        <a:t>,</a:t>
                      </a:r>
                      <a:r>
                        <a:rPr lang="ko-KR" altLang="en-US" dirty="0" smtClean="0"/>
                        <a:t>여성 관련 시설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>
                          <a:solidFill>
                            <a:srgbClr val="FF0000"/>
                          </a:solidFill>
                        </a:rPr>
                        <a:t>노인 관련 시설</a:t>
                      </a:r>
                      <a:endParaRPr lang="ko-KR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FF0000"/>
                          </a:solidFill>
                        </a:rPr>
                        <a:t>59</a:t>
                      </a:r>
                      <a:endParaRPr lang="ko-KR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장애인 관련 시설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15</a:t>
                      </a:r>
                      <a:endParaRPr lang="ko-KR" altLang="en-US" dirty="0"/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정신보건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노숙인 시설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</a:t>
                      </a:r>
                      <a:endParaRPr lang="ko-KR" altLang="en-US" dirty="0"/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합계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122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모서리가 둥근 직사각형 12"/>
          <p:cNvSpPr/>
          <p:nvPr/>
        </p:nvSpPr>
        <p:spPr>
          <a:xfrm>
            <a:off x="5364088" y="4365104"/>
            <a:ext cx="2808312" cy="129614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5652120" y="4581128"/>
            <a:ext cx="2232248" cy="9233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※ </a:t>
            </a:r>
            <a:r>
              <a:rPr lang="ko-KR" altLang="en-US" dirty="0" err="1" smtClean="0"/>
              <a:t>어린이집</a:t>
            </a:r>
            <a:r>
              <a:rPr lang="ko-KR" altLang="en-US" dirty="0" smtClean="0"/>
              <a:t> </a:t>
            </a:r>
            <a:r>
              <a:rPr lang="en-US" altLang="ko-KR" dirty="0" smtClean="0"/>
              <a:t>: 465</a:t>
            </a:r>
          </a:p>
          <a:p>
            <a:r>
              <a:rPr lang="en-US" altLang="ko-KR" dirty="0" smtClean="0"/>
              <a:t>      </a:t>
            </a:r>
            <a:r>
              <a:rPr lang="ko-KR" altLang="en-US" dirty="0" smtClean="0"/>
              <a:t>유 치 원  </a:t>
            </a:r>
            <a:r>
              <a:rPr lang="en-US" altLang="ko-KR" dirty="0" smtClean="0"/>
              <a:t>:   77</a:t>
            </a:r>
          </a:p>
          <a:p>
            <a:r>
              <a:rPr lang="en-US" altLang="ko-KR" dirty="0" smtClean="0"/>
              <a:t>      </a:t>
            </a:r>
            <a:r>
              <a:rPr lang="ko-KR" altLang="en-US" dirty="0" smtClean="0"/>
              <a:t>경 </a:t>
            </a:r>
            <a:r>
              <a:rPr lang="ko-KR" altLang="en-US" dirty="0" err="1" smtClean="0"/>
              <a:t>로</a:t>
            </a:r>
            <a:r>
              <a:rPr lang="ko-KR" altLang="en-US" dirty="0" smtClean="0"/>
              <a:t> 당  </a:t>
            </a:r>
            <a:r>
              <a:rPr lang="en-US" altLang="ko-KR" dirty="0" smtClean="0"/>
              <a:t>:  238</a:t>
            </a:r>
            <a:endParaRPr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Ⅴ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복지자원조사 분석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1296144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endParaRPr lang="en-US" altLang="ko-KR" sz="16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• 2013.12.31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기준 서구 복지자원은 노인관련복지시설이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59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곳으로 가장 많으며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아동 관련</a:t>
            </a:r>
            <a:endParaRPr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시설이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34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곳 순으로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나타남</a:t>
            </a:r>
            <a:endParaRPr lang="ko-KR" altLang="en-US" sz="15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Ⅴ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196752"/>
            <a:ext cx="3007555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 smtClean="0">
                <a:latin typeface="+mj-ea"/>
                <a:ea typeface="+mj-ea"/>
              </a:rPr>
              <a:t>1. </a:t>
            </a:r>
            <a:r>
              <a:rPr lang="ko-KR" altLang="en-US" sz="1900" b="1" dirty="0" smtClean="0">
                <a:latin typeface="+mj-ea"/>
                <a:ea typeface="+mj-ea"/>
              </a:rPr>
              <a:t>복지 자원 분야별 현황 </a:t>
            </a:r>
            <a:endParaRPr lang="ko-KR" altLang="en-US" sz="1900" b="1" dirty="0"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83568" y="1700808"/>
            <a:ext cx="4176464" cy="504056"/>
          </a:xfrm>
          <a:prstGeom prst="rect">
            <a:avLst/>
          </a:prstGeom>
          <a:gradFill flip="none" rotWithShape="1">
            <a:gsLst>
              <a:gs pos="0">
                <a:srgbClr val="A3C25E">
                  <a:shade val="30000"/>
                  <a:satMod val="115000"/>
                </a:srgbClr>
              </a:gs>
              <a:gs pos="50000">
                <a:srgbClr val="A3C25E">
                  <a:shade val="67500"/>
                  <a:satMod val="115000"/>
                </a:srgbClr>
              </a:gs>
              <a:gs pos="100000">
                <a:srgbClr val="A3C25E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b="1" dirty="0" smtClean="0">
                <a:latin typeface="+mj-ea"/>
                <a:ea typeface="+mj-ea"/>
              </a:rPr>
              <a:t>복지자원</a:t>
            </a:r>
            <a:r>
              <a:rPr lang="en-US" altLang="ko-KR" b="1" dirty="0" smtClean="0">
                <a:latin typeface="+mj-ea"/>
                <a:ea typeface="+mj-ea"/>
              </a:rPr>
              <a:t>(</a:t>
            </a:r>
            <a:r>
              <a:rPr lang="ko-KR" altLang="en-US" b="1" dirty="0" smtClean="0">
                <a:latin typeface="+mj-ea"/>
                <a:ea typeface="+mj-ea"/>
              </a:rPr>
              <a:t>분야별 분류</a:t>
            </a:r>
            <a:r>
              <a:rPr lang="en-US" altLang="ko-KR" b="1" dirty="0" smtClean="0">
                <a:latin typeface="+mj-ea"/>
                <a:ea typeface="+mj-ea"/>
              </a:rPr>
              <a:t>)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136</a:t>
            </a:fld>
            <a:endParaRPr lang="ko-KR" altLang="en-US"/>
          </a:p>
        </p:txBody>
      </p:sp>
      <p:graphicFrame>
        <p:nvGraphicFramePr>
          <p:cNvPr id="14" name="차트 13"/>
          <p:cNvGraphicFramePr/>
          <p:nvPr/>
        </p:nvGraphicFramePr>
        <p:xfrm>
          <a:off x="611560" y="3429000"/>
          <a:ext cx="8064896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복지자원조사 분석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1296144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endParaRPr lang="en-US" altLang="ko-KR" sz="16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서구 복지자원의 지역별 현황을 보면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중부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1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지역이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44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곳으로 가장 많으며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서부 지역이</a:t>
            </a:r>
            <a:endParaRPr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  1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곳으로 가장 </a:t>
            </a:r>
            <a:r>
              <a:rPr lang="ko-KR" altLang="en-US" sz="1500" b="1" dirty="0" err="1" smtClean="0">
                <a:latin typeface="맑은 고딕" pitchFamily="50" charset="-127"/>
                <a:ea typeface="맑은 고딕" pitchFamily="50" charset="-127"/>
              </a:rPr>
              <a:t>적은로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 것으로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나타남</a:t>
            </a:r>
            <a:endParaRPr lang="ko-KR" altLang="en-US" sz="15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196752"/>
            <a:ext cx="2922595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 smtClean="0">
                <a:latin typeface="+mj-ea"/>
                <a:ea typeface="+mj-ea"/>
              </a:rPr>
              <a:t>2. </a:t>
            </a:r>
            <a:r>
              <a:rPr lang="ko-KR" altLang="en-US" sz="1900" b="1" dirty="0" smtClean="0">
                <a:latin typeface="+mj-ea"/>
                <a:ea typeface="+mj-ea"/>
              </a:rPr>
              <a:t>복지 자원 지역별 현황</a:t>
            </a:r>
            <a:endParaRPr lang="ko-KR" altLang="en-US" sz="1900" b="1" dirty="0"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83568" y="1700808"/>
            <a:ext cx="4176464" cy="504056"/>
          </a:xfrm>
          <a:prstGeom prst="rect">
            <a:avLst/>
          </a:prstGeom>
          <a:gradFill flip="none" rotWithShape="1">
            <a:gsLst>
              <a:gs pos="0">
                <a:srgbClr val="A3C25E">
                  <a:shade val="30000"/>
                  <a:satMod val="115000"/>
                </a:srgbClr>
              </a:gs>
              <a:gs pos="50000">
                <a:srgbClr val="A3C25E">
                  <a:shade val="67500"/>
                  <a:satMod val="115000"/>
                </a:srgbClr>
              </a:gs>
              <a:gs pos="100000">
                <a:srgbClr val="A3C25E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b="1" dirty="0" smtClean="0">
                <a:latin typeface="+mj-ea"/>
                <a:ea typeface="+mj-ea"/>
              </a:rPr>
              <a:t>복지자원</a:t>
            </a:r>
            <a:r>
              <a:rPr lang="en-US" altLang="ko-KR" b="1" dirty="0" smtClean="0">
                <a:latin typeface="+mj-ea"/>
                <a:ea typeface="+mj-ea"/>
              </a:rPr>
              <a:t>(</a:t>
            </a:r>
            <a:r>
              <a:rPr lang="ko-KR" altLang="en-US" b="1" dirty="0" smtClean="0">
                <a:latin typeface="+mj-ea"/>
                <a:ea typeface="+mj-ea"/>
              </a:rPr>
              <a:t>지역별 분류</a:t>
            </a:r>
            <a:r>
              <a:rPr lang="en-US" altLang="ko-KR" b="1" dirty="0" smtClean="0">
                <a:latin typeface="+mj-ea"/>
                <a:ea typeface="+mj-ea"/>
              </a:rPr>
              <a:t>)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137</a:t>
            </a:fld>
            <a:endParaRPr lang="ko-KR" altLang="en-US"/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395536" y="3501008"/>
          <a:ext cx="324036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4266"/>
                <a:gridCol w="1906094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지역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복지자원 수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FF0000"/>
                          </a:solidFill>
                        </a:rPr>
                        <a:t>중부</a:t>
                      </a:r>
                      <a:r>
                        <a:rPr lang="en-US" altLang="ko-KR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FF0000"/>
                          </a:solidFill>
                        </a:rPr>
                        <a:t>44</a:t>
                      </a:r>
                      <a:endParaRPr lang="ko-KR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중부</a:t>
                      </a:r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남부</a:t>
                      </a:r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19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남부</a:t>
                      </a:r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19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FF0000"/>
                          </a:solidFill>
                        </a:rPr>
                        <a:t>서부</a:t>
                      </a:r>
                      <a:endParaRPr lang="ko-KR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북부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34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합계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122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차트 11"/>
          <p:cNvGraphicFramePr/>
          <p:nvPr/>
        </p:nvGraphicFramePr>
        <p:xfrm>
          <a:off x="4283968" y="3573016"/>
          <a:ext cx="4248472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Ⅴ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복지자원 현황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1296144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endParaRPr lang="en-US" altLang="ko-KR" sz="16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서구 복지자원의 지역별 분포는 아래 표와 같으며 지역별로 복지시설이 고르게 분포되어 있지 않음을 알 수 있음</a:t>
            </a:r>
            <a:endParaRPr lang="ko-KR" altLang="en-US" sz="15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196752"/>
            <a:ext cx="2922595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 smtClean="0">
                <a:latin typeface="+mj-ea"/>
                <a:ea typeface="+mj-ea"/>
              </a:rPr>
              <a:t>2. </a:t>
            </a:r>
            <a:r>
              <a:rPr lang="ko-KR" altLang="en-US" sz="1900" b="1" dirty="0" smtClean="0">
                <a:latin typeface="+mj-ea"/>
                <a:ea typeface="+mj-ea"/>
              </a:rPr>
              <a:t>복지 자원 지역별 현황</a:t>
            </a:r>
            <a:endParaRPr lang="ko-KR" altLang="en-US" sz="1900" b="1" dirty="0"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83568" y="1700808"/>
            <a:ext cx="4896544" cy="504056"/>
          </a:xfrm>
          <a:prstGeom prst="rect">
            <a:avLst/>
          </a:prstGeom>
          <a:gradFill flip="none" rotWithShape="1">
            <a:gsLst>
              <a:gs pos="0">
                <a:srgbClr val="A3C25E">
                  <a:shade val="30000"/>
                  <a:satMod val="115000"/>
                </a:srgbClr>
              </a:gs>
              <a:gs pos="50000">
                <a:srgbClr val="A3C25E">
                  <a:shade val="67500"/>
                  <a:satMod val="115000"/>
                </a:srgbClr>
              </a:gs>
              <a:gs pos="100000">
                <a:srgbClr val="A3C25E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b="1" dirty="0" smtClean="0">
                <a:latin typeface="+mj-ea"/>
                <a:ea typeface="+mj-ea"/>
              </a:rPr>
              <a:t>복지자원</a:t>
            </a:r>
            <a:r>
              <a:rPr lang="en-US" altLang="ko-KR" b="1" dirty="0" smtClean="0">
                <a:latin typeface="+mj-ea"/>
                <a:ea typeface="+mj-ea"/>
              </a:rPr>
              <a:t>(</a:t>
            </a:r>
            <a:r>
              <a:rPr lang="ko-KR" altLang="en-US" b="1" dirty="0" smtClean="0">
                <a:latin typeface="+mj-ea"/>
                <a:ea typeface="+mj-ea"/>
              </a:rPr>
              <a:t>지역별 복지시설 분류</a:t>
            </a:r>
            <a:r>
              <a:rPr lang="en-US" altLang="ko-KR" b="1" dirty="0" smtClean="0">
                <a:latin typeface="+mj-ea"/>
                <a:ea typeface="+mj-ea"/>
              </a:rPr>
              <a:t>)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138</a:t>
            </a:fld>
            <a:endParaRPr lang="ko-KR" altLang="en-US"/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467544" y="3356992"/>
          <a:ext cx="8136903" cy="302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1152128"/>
                <a:gridCol w="864096"/>
                <a:gridCol w="1008112"/>
                <a:gridCol w="1008112"/>
                <a:gridCol w="864096"/>
                <a:gridCol w="936104"/>
                <a:gridCol w="864095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지역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아동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청소년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지역주민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가족여성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노인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장애인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노숙인</a:t>
                      </a:r>
                      <a:endParaRPr lang="ko-KR" alt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중부</a:t>
                      </a:r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6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중부</a:t>
                      </a:r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남부</a:t>
                      </a:r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6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남부</a:t>
                      </a:r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              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12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서부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북부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9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24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endParaRPr lang="ko-KR" altLang="en-US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-</a:t>
                      </a:r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　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합계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34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5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          </a:t>
                      </a:r>
                      <a:r>
                        <a:rPr lang="en-US" altLang="ko-KR" sz="14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3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59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         </a:t>
                      </a:r>
                      <a:r>
                        <a:rPr lang="en-US" altLang="ko-KR" sz="1400" b="0" i="0" u="none" strike="noStrike">
                          <a:solidFill>
                            <a:srgbClr val="000000"/>
                          </a:solidFill>
                          <a:latin typeface="맑은 고딕"/>
                        </a:rPr>
                        <a:t>15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3 </a:t>
                      </a:r>
                      <a:endParaRPr lang="en-US" altLang="ko-KR" sz="14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Ⅴ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복지자원 현황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1296144"/>
          </a:xfrm>
          <a:solidFill>
            <a:schemeClr val="bg1">
              <a:lumMod val="95000"/>
            </a:schemeClr>
          </a:solidFill>
          <a:ln w="28575"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endParaRPr lang="en-US" altLang="ko-KR" sz="1600" b="1" dirty="0" smtClean="0"/>
          </a:p>
          <a:p>
            <a:pPr>
              <a:lnSpc>
                <a:spcPct val="150000"/>
              </a:lnSpc>
              <a:buNone/>
            </a:pP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서구 복지자원의 지역별 이용 및 생활시설 현황을 보면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생활시설이 가장 많은 곳은 중부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1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및 북부 지역으로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24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곳이며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이용시설이 가장 많은 곳은 중부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로 </a:t>
            </a:r>
            <a:r>
              <a:rPr lang="en-US" altLang="ko-KR" sz="1500" b="1" dirty="0" smtClean="0">
                <a:latin typeface="맑은 고딕" pitchFamily="50" charset="-127"/>
                <a:ea typeface="맑은 고딕" pitchFamily="50" charset="-127"/>
              </a:rPr>
              <a:t>20</a:t>
            </a:r>
            <a:r>
              <a:rPr lang="ko-KR" altLang="en-US" sz="1500" b="1" dirty="0" smtClean="0">
                <a:latin typeface="맑은 고딕" pitchFamily="50" charset="-127"/>
                <a:ea typeface="맑은 고딕" pitchFamily="50" charset="-127"/>
              </a:rPr>
              <a:t>곳으로 조사됨</a:t>
            </a:r>
            <a:endParaRPr lang="ko-KR" altLang="en-US" sz="15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1196752"/>
            <a:ext cx="3760966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900" b="1" dirty="0" smtClean="0">
                <a:latin typeface="+mj-ea"/>
                <a:ea typeface="+mj-ea"/>
              </a:rPr>
              <a:t>3. </a:t>
            </a:r>
            <a:r>
              <a:rPr lang="ko-KR" altLang="en-US" sz="1900" b="1" dirty="0" smtClean="0">
                <a:latin typeface="+mj-ea"/>
                <a:ea typeface="+mj-ea"/>
              </a:rPr>
              <a:t>복지 자원 이용</a:t>
            </a:r>
            <a:r>
              <a:rPr lang="en-US" altLang="ko-KR" sz="1900" b="1" dirty="0" smtClean="0">
                <a:latin typeface="+mj-ea"/>
                <a:ea typeface="+mj-ea"/>
              </a:rPr>
              <a:t>/</a:t>
            </a:r>
            <a:r>
              <a:rPr lang="ko-KR" altLang="en-US" sz="1900" b="1" dirty="0" smtClean="0">
                <a:latin typeface="+mj-ea"/>
                <a:ea typeface="+mj-ea"/>
              </a:rPr>
              <a:t>생활시설 현황</a:t>
            </a:r>
            <a:endParaRPr lang="ko-KR" altLang="en-US" sz="1900" b="1" dirty="0"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83568" y="1700808"/>
            <a:ext cx="4896544" cy="504056"/>
          </a:xfrm>
          <a:prstGeom prst="rect">
            <a:avLst/>
          </a:prstGeom>
          <a:gradFill flip="none" rotWithShape="1">
            <a:gsLst>
              <a:gs pos="0">
                <a:srgbClr val="A3C25E">
                  <a:shade val="30000"/>
                  <a:satMod val="115000"/>
                </a:srgbClr>
              </a:gs>
              <a:gs pos="50000">
                <a:srgbClr val="A3C25E">
                  <a:shade val="67500"/>
                  <a:satMod val="115000"/>
                </a:srgbClr>
              </a:gs>
              <a:gs pos="100000">
                <a:srgbClr val="A3C25E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3175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ko-KR" altLang="en-US" b="1" dirty="0" smtClean="0">
                <a:latin typeface="+mj-ea"/>
                <a:ea typeface="+mj-ea"/>
              </a:rPr>
              <a:t>복지자원</a:t>
            </a:r>
            <a:r>
              <a:rPr lang="en-US" altLang="ko-KR" b="1" dirty="0" smtClean="0">
                <a:latin typeface="+mj-ea"/>
                <a:ea typeface="+mj-ea"/>
              </a:rPr>
              <a:t>(</a:t>
            </a:r>
            <a:r>
              <a:rPr lang="ko-KR" altLang="en-US" b="1" dirty="0" smtClean="0">
                <a:latin typeface="+mj-ea"/>
                <a:ea typeface="+mj-ea"/>
              </a:rPr>
              <a:t>지역별 이용</a:t>
            </a:r>
            <a:r>
              <a:rPr lang="en-US" altLang="ko-KR" b="1" dirty="0" smtClean="0">
                <a:latin typeface="+mj-ea"/>
                <a:ea typeface="+mj-ea"/>
              </a:rPr>
              <a:t>/</a:t>
            </a:r>
            <a:r>
              <a:rPr lang="ko-KR" altLang="en-US" b="1" dirty="0" smtClean="0">
                <a:latin typeface="+mj-ea"/>
                <a:ea typeface="+mj-ea"/>
              </a:rPr>
              <a:t>생활시설</a:t>
            </a:r>
            <a:r>
              <a:rPr lang="en-US" altLang="ko-KR" b="1" dirty="0" smtClean="0">
                <a:latin typeface="+mj-ea"/>
                <a:ea typeface="+mj-ea"/>
              </a:rPr>
              <a:t>)</a:t>
            </a:r>
            <a:endParaRPr lang="ko-KR" altLang="en-US" b="1" dirty="0">
              <a:latin typeface="+mj-ea"/>
              <a:ea typeface="+mj-ea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139</a:t>
            </a:fld>
            <a:endParaRPr lang="ko-KR" altLang="en-US"/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467544" y="3356992"/>
          <a:ext cx="396044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0770"/>
                <a:gridCol w="1164835"/>
                <a:gridCol w="1164835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지역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생활시설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이용시설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FF0000"/>
                          </a:solidFill>
                        </a:rPr>
                        <a:t>중부</a:t>
                      </a:r>
                      <a:r>
                        <a:rPr lang="en-US" altLang="ko-KR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FF0000"/>
                          </a:solidFill>
                        </a:rPr>
                        <a:t>24</a:t>
                      </a:r>
                      <a:endParaRPr lang="ko-KR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ko-KR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중부</a:t>
                      </a:r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남부</a:t>
                      </a:r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8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11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남부</a:t>
                      </a:r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16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tx1"/>
                          </a:solidFill>
                        </a:rPr>
                        <a:t>서부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rgbClr val="FF0000"/>
                          </a:solidFill>
                        </a:rPr>
                        <a:t>북부</a:t>
                      </a:r>
                      <a:endParaRPr lang="ko-KR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FF0000"/>
                          </a:solidFill>
                        </a:rPr>
                        <a:t>24</a:t>
                      </a:r>
                      <a:endParaRPr lang="ko-KR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>
                          <a:solidFill>
                            <a:srgbClr val="FF0000"/>
                          </a:solidFill>
                        </a:rPr>
                        <a:t>10</a:t>
                      </a:r>
                      <a:endParaRPr lang="ko-KR" altLang="en-U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합계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60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62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차트 11"/>
          <p:cNvGraphicFramePr/>
          <p:nvPr/>
        </p:nvGraphicFramePr>
        <p:xfrm>
          <a:off x="4572000" y="34290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Ⅴ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2195736" y="2232023"/>
            <a:ext cx="694826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/>
        </p:nvCxnSpPr>
        <p:spPr>
          <a:xfrm>
            <a:off x="2195736" y="2276872"/>
            <a:ext cx="69482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051720" y="1628800"/>
            <a:ext cx="4937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Ⅵ. </a:t>
            </a:r>
            <a:r>
              <a:rPr lang="ko-KR" altLang="en-US" sz="2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전문가집단 면접조사</a:t>
            </a:r>
            <a:r>
              <a:rPr lang="en-US" altLang="ko-KR" sz="2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(FGI)</a:t>
            </a:r>
            <a:endParaRPr lang="ko-KR" altLang="en-US" sz="28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7744" y="1700808"/>
            <a:ext cx="5112568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AutoNum type="arabicPeriod"/>
            </a:pPr>
            <a:endParaRPr lang="en-US" altLang="ko-KR" b="1" i="1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b="1" i="1" dirty="0" smtClean="0"/>
              <a:t>저소득복지 분야</a:t>
            </a:r>
            <a:endParaRPr lang="en-US" altLang="ko-KR" b="1" i="1" dirty="0" smtClean="0"/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b="1" i="1" dirty="0" err="1" smtClean="0"/>
              <a:t>영유아복지</a:t>
            </a:r>
            <a:r>
              <a:rPr lang="ko-KR" altLang="en-US" b="1" i="1" dirty="0" smtClean="0"/>
              <a:t> 분야</a:t>
            </a:r>
            <a:endParaRPr lang="en-US" altLang="ko-KR" b="1" i="1" dirty="0" smtClean="0"/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b="1" i="1" dirty="0" smtClean="0"/>
              <a:t>아동청소년복지 분야</a:t>
            </a:r>
            <a:endParaRPr lang="en-US" altLang="ko-KR" b="1" i="1" dirty="0" smtClean="0"/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b="1" i="1" dirty="0" smtClean="0"/>
              <a:t>여성</a:t>
            </a:r>
            <a:r>
              <a:rPr lang="en-US" altLang="ko-KR" b="1" i="1" dirty="0" smtClean="0"/>
              <a:t>,</a:t>
            </a:r>
            <a:r>
              <a:rPr lang="ko-KR" altLang="en-US" b="1" i="1" dirty="0" smtClean="0"/>
              <a:t>가족</a:t>
            </a:r>
            <a:r>
              <a:rPr lang="en-US" altLang="ko-KR" b="1" i="1" dirty="0" smtClean="0"/>
              <a:t>,</a:t>
            </a:r>
            <a:r>
              <a:rPr lang="ko-KR" altLang="en-US" b="1" i="1" dirty="0" smtClean="0"/>
              <a:t>다문화복지 분야</a:t>
            </a:r>
            <a:endParaRPr lang="en-US" altLang="ko-KR" b="1" i="1" dirty="0" smtClean="0"/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b="1" i="1" dirty="0" smtClean="0"/>
              <a:t>장애인복지 분야</a:t>
            </a:r>
            <a:endParaRPr lang="en-US" altLang="ko-KR" b="1" i="1" dirty="0" smtClean="0"/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b="1" i="1" dirty="0" smtClean="0"/>
              <a:t>노인복지 분야</a:t>
            </a:r>
            <a:endParaRPr lang="en-US" altLang="ko-KR" b="1" i="1" dirty="0" smtClean="0"/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b="1" i="1" dirty="0" smtClean="0"/>
              <a:t>평생교육 분야</a:t>
            </a:r>
            <a:endParaRPr lang="en-US" altLang="ko-KR" b="1" i="1" dirty="0" smtClean="0"/>
          </a:p>
          <a:p>
            <a:pPr marL="342900" indent="-342900">
              <a:lnSpc>
                <a:spcPct val="150000"/>
              </a:lnSpc>
              <a:buFontTx/>
              <a:buAutoNum type="arabicPeriod"/>
            </a:pPr>
            <a:r>
              <a:rPr lang="ko-KR" altLang="en-US" b="1" i="1" dirty="0" smtClean="0"/>
              <a:t>지역복지 분야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140</a:t>
            </a:fld>
            <a:endParaRPr lang="ko-KR" altLang="en-US"/>
          </a:p>
        </p:txBody>
      </p:sp>
    </p:spTree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51520" y="1124744"/>
            <a:ext cx="21579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저소득복지 분야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9552" y="1700808"/>
            <a:ext cx="1944216" cy="72008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취약계층 취업지원사업</a:t>
            </a:r>
            <a:endParaRPr lang="en-US" altLang="ko-KR" sz="1200" b="1" dirty="0" smtClean="0"/>
          </a:p>
          <a:p>
            <a:pPr algn="ctr"/>
            <a:r>
              <a:rPr lang="ko-KR" altLang="en-US" sz="1200" b="1" dirty="0" smtClean="0"/>
              <a:t> 확대</a:t>
            </a:r>
            <a:endParaRPr lang="en-US" altLang="ko-KR" sz="1200" b="1" dirty="0" smtClean="0"/>
          </a:p>
        </p:txBody>
      </p:sp>
      <p:sp>
        <p:nvSpPr>
          <p:cNvPr id="9" name="직사각형 8"/>
          <p:cNvSpPr/>
          <p:nvPr/>
        </p:nvSpPr>
        <p:spPr>
          <a:xfrm>
            <a:off x="539552" y="2708920"/>
            <a:ext cx="1944216" cy="72008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/>
              <a:t>수급권자</a:t>
            </a:r>
            <a:r>
              <a:rPr lang="ko-KR" altLang="en-US" sz="1200" b="1" dirty="0" smtClean="0"/>
              <a:t> 선정 및 </a:t>
            </a:r>
            <a:endParaRPr lang="en-US" altLang="ko-KR" sz="1200" b="1" dirty="0" smtClean="0"/>
          </a:p>
          <a:p>
            <a:pPr algn="ctr"/>
            <a:r>
              <a:rPr lang="ko-KR" altLang="en-US" sz="1200" b="1" dirty="0" smtClean="0"/>
              <a:t>관리 개선</a:t>
            </a:r>
            <a:endParaRPr lang="ko-KR" altLang="en-US" sz="1200" b="1" dirty="0"/>
          </a:p>
        </p:txBody>
      </p:sp>
      <p:sp>
        <p:nvSpPr>
          <p:cNvPr id="10" name="직사각형 9"/>
          <p:cNvSpPr/>
          <p:nvPr/>
        </p:nvSpPr>
        <p:spPr>
          <a:xfrm>
            <a:off x="539552" y="3717032"/>
            <a:ext cx="1944216" cy="72008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중복 서비스 방지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39552" y="4725144"/>
            <a:ext cx="1944216" cy="72008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차상위계층을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위한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서비스 확충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699792" y="1700808"/>
            <a:ext cx="5616624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저소득층에 도움이 되는 복지사업 확충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저소득층에게 맞는 일자리 창출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 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저소득층 공공취약계층에 대한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사회참여형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직접지원 일자리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699792" y="2708920"/>
            <a:ext cx="5616624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수급자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선정의 신중 및 선정된 수급자의 지속적 관리 필요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수급권을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벗어나기 위한 동기부여 필요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사각지대로 존재하는 클라이언트 발굴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2699792" y="3717032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수급자에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대한 혜택이 크며 중복되는 사례가 있음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필요한 사람에게 서비스가 전달되도록 중복 방지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699792" y="4725144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기초수급자에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비해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차상위계층에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대한 지원은 상대적으로 인색한 편임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차상위계층을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중심으로 저소득층 분야의 복지가 발전되어야 함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443599" y="3244334"/>
            <a:ext cx="256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dirty="0" smtClean="0"/>
              <a:t>·</a:t>
            </a:r>
            <a:endParaRPr lang="en-US" altLang="ko-KR" dirty="0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2699792" y="5733256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차상위계층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발굴을 위한 인력 수급 필요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업무의 중복 방지를 위한 인력 수급 필요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39552" y="5733256"/>
            <a:ext cx="1944216" cy="72008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복지 인력 수급 지원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전문가집단 면접조사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(FGI)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Ⅵ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51520" y="1124744"/>
            <a:ext cx="21579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영유아복지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분야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9552" y="1700808"/>
            <a:ext cx="1944216" cy="72008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/>
              <a:t>영유아</a:t>
            </a:r>
            <a:r>
              <a:rPr lang="ko-KR" altLang="en-US" sz="1200" b="1" dirty="0" smtClean="0"/>
              <a:t> 통합지원센터 운영</a:t>
            </a:r>
            <a:endParaRPr lang="en-US" altLang="ko-KR" sz="1200" b="1" dirty="0" smtClean="0"/>
          </a:p>
          <a:p>
            <a:pPr algn="ctr"/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육아종합지원센터</a:t>
            </a:r>
            <a:r>
              <a:rPr lang="en-US" altLang="ko-KR" sz="1200" b="1" dirty="0" smtClean="0"/>
              <a:t>)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539552" y="2708920"/>
            <a:ext cx="1944216" cy="72008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보육교사 처우 및 질 향상</a:t>
            </a:r>
            <a:endParaRPr lang="ko-KR" altLang="en-US" sz="1200" b="1" dirty="0"/>
          </a:p>
        </p:txBody>
      </p:sp>
      <p:sp>
        <p:nvSpPr>
          <p:cNvPr id="10" name="직사각형 9"/>
          <p:cNvSpPr/>
          <p:nvPr/>
        </p:nvSpPr>
        <p:spPr>
          <a:xfrm>
            <a:off x="539552" y="3717032"/>
            <a:ext cx="1944216" cy="72008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친환경 급식 지원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699792" y="1700808"/>
            <a:ext cx="5616624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가정어린이집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및 소규모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민간어린이집의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운영 곤란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정확한 보육대상자 실태파악 등 정보제공 필요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699792" y="2708920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보육교사 질 향상을 위한 지원책 마련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보육과 교육을 담당하는 보육교사의 중요성 인식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2699792" y="3717032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급간식비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항목 분리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각종 지원금 증액 등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부모모니터링 제도 개선 등 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443599" y="3244334"/>
            <a:ext cx="256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dirty="0" smtClean="0"/>
              <a:t>·</a:t>
            </a:r>
            <a:endParaRPr lang="en-US" altLang="ko-KR" dirty="0"/>
          </a:p>
        </p:txBody>
      </p:sp>
      <p:sp>
        <p:nvSpPr>
          <p:cNvPr id="15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전문가집단 면접조사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(FGI)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Ⅵ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539552" y="4797152"/>
            <a:ext cx="1944216" cy="720080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국</a:t>
            </a:r>
            <a:r>
              <a:rPr lang="en-US" altLang="ko-KR" sz="1200" dirty="0" smtClean="0"/>
              <a:t>·</a:t>
            </a:r>
            <a:r>
              <a:rPr lang="ko-KR" altLang="en-US" sz="1200" b="1" dirty="0" smtClean="0"/>
              <a:t>공립 </a:t>
            </a:r>
            <a:r>
              <a:rPr lang="ko-KR" altLang="en-US" sz="1200" b="1" dirty="0" err="1" smtClean="0"/>
              <a:t>어린이집</a:t>
            </a:r>
            <a:r>
              <a:rPr lang="ko-KR" altLang="en-US" sz="1200" b="1" dirty="0" smtClean="0"/>
              <a:t> 증설</a:t>
            </a:r>
            <a:endParaRPr lang="en-US" altLang="ko-KR" sz="1200" b="1" dirty="0" smtClean="0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2699792" y="4797152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국</a:t>
            </a:r>
            <a:r>
              <a:rPr lang="en-US" altLang="ko-KR" sz="1200" dirty="0" smtClean="0"/>
              <a:t>·</a:t>
            </a:r>
            <a:r>
              <a:rPr lang="ko-KR" altLang="en-US" sz="1200" dirty="0" smtClean="0"/>
              <a:t>공립 </a:t>
            </a:r>
            <a:r>
              <a:rPr lang="ko-KR" altLang="en-US" sz="1200" dirty="0" err="1" smtClean="0"/>
              <a:t>어린이집</a:t>
            </a:r>
            <a:r>
              <a:rPr lang="ko-KR" altLang="en-US" sz="1200" dirty="0" smtClean="0"/>
              <a:t> 비율이 인천시의 경우 </a:t>
            </a:r>
            <a:r>
              <a:rPr lang="en-US" altLang="ko-KR" sz="1200" dirty="0" smtClean="0"/>
              <a:t>5.3% </a:t>
            </a:r>
            <a:r>
              <a:rPr lang="ko-KR" altLang="en-US" sz="1200" dirty="0" smtClean="0"/>
              <a:t>정도 인데</a:t>
            </a:r>
            <a:r>
              <a:rPr lang="en-US" altLang="ko-KR" sz="1200" dirty="0" smtClean="0"/>
              <a:t>,  </a:t>
            </a:r>
            <a:r>
              <a:rPr lang="ko-KR" altLang="en-US" sz="1200" dirty="0" smtClean="0"/>
              <a:t>서구는 </a:t>
            </a:r>
            <a:r>
              <a:rPr lang="en-US" altLang="ko-KR" sz="1200" dirty="0" smtClean="0"/>
              <a:t>3.2%</a:t>
            </a:r>
            <a:r>
              <a:rPr lang="ko-KR" altLang="en-US" sz="1200" dirty="0" smtClean="0"/>
              <a:t> 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구립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어린이집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증설 필요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51520" y="1124744"/>
            <a:ext cx="26196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아동청소년복지 분야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9552" y="1700808"/>
            <a:ext cx="1944216" cy="72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아동청소년 상담센터 확대</a:t>
            </a:r>
            <a:endParaRPr lang="en-US" altLang="ko-KR" sz="1200" b="1" dirty="0" smtClean="0"/>
          </a:p>
        </p:txBody>
      </p:sp>
      <p:sp>
        <p:nvSpPr>
          <p:cNvPr id="9" name="직사각형 8"/>
          <p:cNvSpPr/>
          <p:nvPr/>
        </p:nvSpPr>
        <p:spPr>
          <a:xfrm>
            <a:off x="539552" y="2708920"/>
            <a:ext cx="1944216" cy="72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청소년수련 시설 운영</a:t>
            </a:r>
            <a:endParaRPr lang="ko-KR" altLang="en-US" sz="1200" b="1" dirty="0"/>
          </a:p>
        </p:txBody>
      </p:sp>
      <p:sp>
        <p:nvSpPr>
          <p:cNvPr id="10" name="직사각형 9"/>
          <p:cNvSpPr/>
          <p:nvPr/>
        </p:nvSpPr>
        <p:spPr>
          <a:xfrm>
            <a:off x="539552" y="3717032"/>
            <a:ext cx="1944216" cy="72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지역아동센터 이용자의 연령별 세분화 개선 강화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39552" y="4725144"/>
            <a:ext cx="1944216" cy="7200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진로직업 체험 지원 강화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699792" y="1700808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학교의뢰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학부모의뢰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청소년 직접의뢰 등 상담수요 증가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상담 대기시간이 길어지고 상담실이 부족함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699792" y="2708920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청소년이 건전하게 이용할 수 있는 쉼터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문화공간 부족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특히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가좌동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석남동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등은 청소년수련원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접근성이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떨어짐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2699792" y="3717032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지역아동센터의 경우 초등학생부터 고등학생까지 폭넓게 이용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이에 따라 프로그램과 서비스가 효율적으로 제공되지 못하고 있음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699792" y="4725144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우수한 대학교 연계 교육기부 서비스가 기관뿐 가정방문으로도 확대해야 함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재능기부단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멘토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등의 자원봉사자를 활용한 프로그램 활성화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443599" y="3244334"/>
            <a:ext cx="256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dirty="0" smtClean="0"/>
              <a:t>·</a:t>
            </a:r>
            <a:endParaRPr lang="en-US" altLang="ko-KR" dirty="0"/>
          </a:p>
        </p:txBody>
      </p: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전문가집단 면접조사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(FGI)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Ⅵ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51520" y="1124744"/>
            <a:ext cx="32031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4.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여성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가족</a:t>
            </a: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다문화복지 분야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39552" y="1844824"/>
            <a:ext cx="1944216" cy="7200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문화스포츠센터  건립</a:t>
            </a:r>
            <a:endParaRPr lang="ko-KR" altLang="en-US" sz="1200" b="1" dirty="0"/>
          </a:p>
        </p:txBody>
      </p:sp>
      <p:sp>
        <p:nvSpPr>
          <p:cNvPr id="10" name="직사각형 9"/>
          <p:cNvSpPr/>
          <p:nvPr/>
        </p:nvSpPr>
        <p:spPr>
          <a:xfrm>
            <a:off x="539552" y="2852936"/>
            <a:ext cx="1944216" cy="7200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여성일자리지원센터 신설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39552" y="3861048"/>
            <a:ext cx="1944216" cy="7200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가족상담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기능 강화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39552" y="4869160"/>
            <a:ext cx="1944216" cy="7200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여성친화도시 추진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699792" y="1844824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민간부문 및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공공기관에서 운영하는 문화센터는 인구에 비해 부족한 편임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2699792" y="2852936"/>
            <a:ext cx="5616624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경력단절여성을 위한 지원 필요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체계적 지원을 위하여 여성일자리지원센터 신설 등 대책 마련해야 함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가정 병행 일자리 창출사업 발굴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699792" y="3861048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가족상담을 위한 건강가정지원센터 역할이 중요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가족상담이 가능한 여건 마련 절실 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2699792" y="4869160"/>
            <a:ext cx="5616624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아동과 여성이 즐겁고 행복하게 살 수 있는 친화적인 환경도시 희망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복지시설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문화시설 등 인프라 조성이 중요함 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공동육아 활성화 사업 지원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전문가집단 면접조사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(FGI)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Ⅵ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51520" y="1124744"/>
            <a:ext cx="21579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5.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장애인복지 분야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9552" y="1700808"/>
            <a:ext cx="1944216" cy="72008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성인장애인을 위한 </a:t>
            </a:r>
            <a:endParaRPr lang="en-US" altLang="ko-KR" sz="1200" b="1" dirty="0" smtClean="0"/>
          </a:p>
          <a:p>
            <a:pPr algn="ctr"/>
            <a:r>
              <a:rPr lang="ko-KR" altLang="en-US" sz="1200" b="1" dirty="0" smtClean="0"/>
              <a:t>시설 개선</a:t>
            </a:r>
            <a:endParaRPr lang="en-US" altLang="ko-KR" sz="1200" b="1" dirty="0" smtClean="0"/>
          </a:p>
        </p:txBody>
      </p:sp>
      <p:sp>
        <p:nvSpPr>
          <p:cNvPr id="9" name="직사각형 8"/>
          <p:cNvSpPr/>
          <p:nvPr/>
        </p:nvSpPr>
        <p:spPr>
          <a:xfrm>
            <a:off x="539552" y="2708920"/>
            <a:ext cx="1944216" cy="72008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장애인 일자리 확충</a:t>
            </a:r>
            <a:endParaRPr lang="ko-KR" altLang="en-US" sz="1200" b="1" dirty="0"/>
          </a:p>
        </p:txBody>
      </p:sp>
      <p:sp>
        <p:nvSpPr>
          <p:cNvPr id="10" name="직사각형 9"/>
          <p:cNvSpPr/>
          <p:nvPr/>
        </p:nvSpPr>
        <p:spPr>
          <a:xfrm>
            <a:off x="539552" y="3717032"/>
            <a:ext cx="1944216" cy="72008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찾아가는 민원서비스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운영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39552" y="4725144"/>
            <a:ext cx="1944216" cy="72008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평생교육 지원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699792" y="1700808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장애아동에 비해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상대적으로 성인장애인을 위한 시설은 열악함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699792" y="2708920"/>
            <a:ext cx="5616624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생활이 가능한 급여수준이 되지 않으므로 현실화 필요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일자리를 통한 사회참여 확대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2699792" y="3717032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행정편의주의가 여전히 존재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찾아가는 민원센터 등 장애인을 위한 서비스 필요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699792" y="4725144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고교졸업 후 지원이 끊기며 비장애인이 이용하는 시설을 같이 이용해야 함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평생교육 차원에서 교육이나 재활 지원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443599" y="3244334"/>
            <a:ext cx="256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dirty="0" smtClean="0"/>
              <a:t>·</a:t>
            </a:r>
            <a:endParaRPr lang="en-US" altLang="ko-KR" dirty="0"/>
          </a:p>
        </p:txBody>
      </p:sp>
      <p:sp>
        <p:nvSpPr>
          <p:cNvPr id="13" name="직사각형 12"/>
          <p:cNvSpPr/>
          <p:nvPr/>
        </p:nvSpPr>
        <p:spPr>
          <a:xfrm>
            <a:off x="539552" y="5733256"/>
            <a:ext cx="1944216" cy="720080"/>
          </a:xfrm>
          <a:prstGeom prst="rect">
            <a:avLst/>
          </a:prstGeom>
          <a:solidFill>
            <a:srgbClr val="92D05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장애인 이동권 확보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699792" y="5733256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주민센터의 경사로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형식적인 점자도로 등에 대한 점검 요망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장애인의 이동권이 확보되지 않아 장애인이 교통사고로 사망한 사례가 있음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9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전문가집단 면접조사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(FGI)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Ⅵ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51520" y="1124744"/>
            <a:ext cx="1927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노인복지 분야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9552" y="1700808"/>
            <a:ext cx="1944216" cy="7200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어르신 빈곤 탈출 지원</a:t>
            </a:r>
            <a:endParaRPr lang="en-US" altLang="ko-KR" sz="1200" b="1" dirty="0" smtClean="0"/>
          </a:p>
        </p:txBody>
      </p:sp>
      <p:sp>
        <p:nvSpPr>
          <p:cNvPr id="9" name="직사각형 8"/>
          <p:cNvSpPr/>
          <p:nvPr/>
        </p:nvSpPr>
        <p:spPr>
          <a:xfrm>
            <a:off x="539552" y="2708920"/>
            <a:ext cx="1944216" cy="7200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관</a:t>
            </a:r>
            <a:r>
              <a:rPr lang="en-US" altLang="ko-KR" sz="1200" b="1" dirty="0" smtClean="0"/>
              <a:t>/</a:t>
            </a:r>
            <a:r>
              <a:rPr lang="ko-KR" altLang="en-US" sz="1200" b="1" dirty="0" smtClean="0"/>
              <a:t>민의 사례관리 </a:t>
            </a:r>
            <a:endParaRPr lang="en-US" altLang="ko-KR" sz="1200" b="1" dirty="0" smtClean="0"/>
          </a:p>
          <a:p>
            <a:pPr algn="ctr"/>
            <a:r>
              <a:rPr lang="ko-KR" altLang="en-US" sz="1200" b="1" dirty="0" smtClean="0"/>
              <a:t>공유 활성화</a:t>
            </a:r>
            <a:endParaRPr lang="ko-KR" altLang="en-US" sz="1200" b="1" dirty="0"/>
          </a:p>
        </p:txBody>
      </p:sp>
      <p:sp>
        <p:nvSpPr>
          <p:cNvPr id="10" name="직사각형 9"/>
          <p:cNvSpPr/>
          <p:nvPr/>
        </p:nvSpPr>
        <p:spPr>
          <a:xfrm>
            <a:off x="539552" y="3717032"/>
            <a:ext cx="1944216" cy="7200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고령자 취업지원센터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운영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39552" y="4725144"/>
            <a:ext cx="1944216" cy="7200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노인 복지 센터 확충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699792" y="1700808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욕구는 있으나 개인 비용으로 기관을 이용할 수 없는 사각지대 노인 존재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이들을 지원할 수 있는 방안 필요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699792" y="2708920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현재 관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민의 사례공유 노력이 부족함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사례회의 등을 통해 함께 관리하면 중복을 방지하고 효율성이 좋아질 것임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2699792" y="3717032"/>
            <a:ext cx="5616624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젊은 노인들은 경력을 활용할 수 있는 괜찮은 일자리를 원함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전문성 있는 다양한 일자리를 창출하여 노인들의 삶의 질 개선 필요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경력 재활용 가능한 사회공헌 일자리 확대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699792" y="4725144"/>
            <a:ext cx="5616624" cy="9361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노인복지관이 소통의 장이 되어야 함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현재는 어르신들과 지역주민 사이에 단절된 상태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사각지대 해소와 통합적 서비스 제공을 위함 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전문가집단 면접조사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(FGI)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Ⅵ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51520" y="1124744"/>
            <a:ext cx="1845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7.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평생교육분야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9552" y="1700808"/>
            <a:ext cx="1944216" cy="720080"/>
          </a:xfrm>
          <a:prstGeom prst="rect">
            <a:avLst/>
          </a:prstGeom>
          <a:solidFill>
            <a:srgbClr val="99FFCC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평생교육센터  건립</a:t>
            </a:r>
            <a:endParaRPr lang="en-US" altLang="ko-KR" sz="1200" b="1" dirty="0" smtClean="0"/>
          </a:p>
        </p:txBody>
      </p:sp>
      <p:sp>
        <p:nvSpPr>
          <p:cNvPr id="9" name="직사각형 8"/>
          <p:cNvSpPr/>
          <p:nvPr/>
        </p:nvSpPr>
        <p:spPr>
          <a:xfrm>
            <a:off x="539552" y="2708920"/>
            <a:ext cx="1944216" cy="720080"/>
          </a:xfrm>
          <a:prstGeom prst="rect">
            <a:avLst/>
          </a:prstGeom>
          <a:solidFill>
            <a:srgbClr val="99FFCC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창업교육 강화</a:t>
            </a:r>
            <a:endParaRPr lang="ko-KR" altLang="en-US" sz="1200" b="1" dirty="0"/>
          </a:p>
        </p:txBody>
      </p:sp>
      <p:sp>
        <p:nvSpPr>
          <p:cNvPr id="10" name="직사각형 9"/>
          <p:cNvSpPr/>
          <p:nvPr/>
        </p:nvSpPr>
        <p:spPr>
          <a:xfrm>
            <a:off x="539552" y="3717032"/>
            <a:ext cx="1944216" cy="720080"/>
          </a:xfrm>
          <a:prstGeom prst="rect">
            <a:avLst/>
          </a:prstGeom>
          <a:solidFill>
            <a:srgbClr val="99FFCC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거점학습관 증설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39552" y="4797152"/>
            <a:ext cx="1944216" cy="720080"/>
          </a:xfrm>
          <a:prstGeom prst="rect">
            <a:avLst/>
          </a:prstGeom>
          <a:solidFill>
            <a:srgbClr val="99FFCC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저소득가정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다문화가정 등 평생교육 지원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699792" y="1700808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타 지역에 비해 평생교육이 활성화되어 있다고 보기는 어려움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평생교육활성화를 위해서는 평생교육센터가 있어야 함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699792" y="2708920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직업능력개발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창업교육 등 경제적 측면에서의 평생교육이 필요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최소한 동기부여라도 할 수 있는 교육프로그램이 뒷받침되어야 함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2699792" y="3717032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지역별로 거점이 되는 학습관이 있어야 함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거점학습관의 효과가 확인되고 있으므로 점차 확산해야 함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699792" y="4725144"/>
            <a:ext cx="5616624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저소득가정의 경우 공교육상의 진학을 할 수 있는 지원이 절실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일반 아이들에게는 다른 나라의 문화를 배우게 하고 다문화가정 아이들은 엄마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또는 아빠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나라의 문화에 대한 자존심을 갖도록 하는 통합적 수업 필요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443599" y="3244334"/>
            <a:ext cx="256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dirty="0" smtClean="0"/>
              <a:t>·</a:t>
            </a:r>
            <a:endParaRPr lang="en-US" altLang="ko-KR" dirty="0"/>
          </a:p>
        </p:txBody>
      </p: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755576" y="278160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전문가집단 면접조사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(FGI)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Ⅵ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79512" y="1124744"/>
            <a:ext cx="1927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8.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지역복지 분야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9552" y="1700808"/>
            <a:ext cx="1944216" cy="7200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종합복지관의 필요성 증대</a:t>
            </a:r>
            <a:endParaRPr lang="en-US" altLang="ko-KR" sz="1200" b="1" dirty="0" smtClean="0"/>
          </a:p>
        </p:txBody>
      </p:sp>
      <p:sp>
        <p:nvSpPr>
          <p:cNvPr id="9" name="직사각형 8"/>
          <p:cNvSpPr/>
          <p:nvPr/>
        </p:nvSpPr>
        <p:spPr>
          <a:xfrm>
            <a:off x="539552" y="2708920"/>
            <a:ext cx="1944216" cy="7200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노숙인 생활시설 지원</a:t>
            </a:r>
            <a:endParaRPr lang="ko-KR" altLang="en-US" sz="1200" b="1" dirty="0"/>
          </a:p>
        </p:txBody>
      </p:sp>
      <p:sp>
        <p:nvSpPr>
          <p:cNvPr id="10" name="직사각형 9"/>
          <p:cNvSpPr/>
          <p:nvPr/>
        </p:nvSpPr>
        <p:spPr>
          <a:xfrm>
            <a:off x="539552" y="3717032"/>
            <a:ext cx="1944216" cy="7200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복지 대상자 통합 관리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39552" y="4725144"/>
            <a:ext cx="1944216" cy="7200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민민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파트너십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공조 강화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699792" y="1700808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종합복지관은 지역복지의 중심축이 됨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종합복지관이 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개 뿐이므로 추가건립 또는 거점복지사무소 운영 필요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699792" y="2708920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서구에 있는 노숙인 시설은 실질적으로 생활시설이나 이용시설로 간주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생활시설의 관점에서 지원이 필요 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2699792" y="3717032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청라지역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검단지역 등 인구의 급격한 유입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주민센터를 복지중심으로 기능을 바꾸는 등 지역별 편중에 대한 해결책 모색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699792" y="4725144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민관의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파트너십은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양호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협의체에서는 공동으로 박람회를 하는 등 양호하지만 그 외에는 공조 부족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443599" y="3244334"/>
            <a:ext cx="256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ko-KR" dirty="0" smtClean="0"/>
              <a:t>·</a:t>
            </a:r>
            <a:endParaRPr lang="en-US" altLang="ko-KR" dirty="0"/>
          </a:p>
        </p:txBody>
      </p:sp>
      <p:sp>
        <p:nvSpPr>
          <p:cNvPr id="13" name="직사각형 12"/>
          <p:cNvSpPr/>
          <p:nvPr/>
        </p:nvSpPr>
        <p:spPr>
          <a:xfrm>
            <a:off x="539552" y="5733256"/>
            <a:ext cx="1944216" cy="7200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가족 기능 강화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2699792" y="5733256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도서관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노인문화센터 등 가족단위 프로그램 활성화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가족단위 프로그램은 지역주민의 소통과 교류의 기회를 제공함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9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전문가집단 면접조사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(FGI)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Ⅵ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/>
        </p:nvCxnSpPr>
        <p:spPr>
          <a:xfrm>
            <a:off x="2195736" y="2232023"/>
            <a:ext cx="694826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/>
        </p:nvCxnSpPr>
        <p:spPr>
          <a:xfrm>
            <a:off x="2195736" y="2276872"/>
            <a:ext cx="694826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051720" y="1628800"/>
            <a:ext cx="35317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Ⅶ. </a:t>
            </a:r>
            <a:r>
              <a:rPr lang="ko-KR" altLang="en-US" sz="2800" b="1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맑은 고딕" pitchFamily="50" charset="-127"/>
                <a:ea typeface="맑은 고딕" pitchFamily="50" charset="-127"/>
              </a:rPr>
              <a:t>비전 및 세부사업</a:t>
            </a:r>
            <a:endParaRPr lang="ko-KR" altLang="en-US" sz="28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67744" y="1916832"/>
            <a:ext cx="51125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50000"/>
              </a:lnSpc>
              <a:buAutoNum type="arabicPeriod"/>
            </a:pPr>
            <a:endParaRPr lang="en-US" altLang="ko-KR" b="1" i="1" dirty="0" smtClean="0"/>
          </a:p>
          <a:p>
            <a:pPr marL="342900" indent="-342900">
              <a:lnSpc>
                <a:spcPct val="250000"/>
              </a:lnSpc>
              <a:buAutoNum type="arabicPeriod"/>
            </a:pPr>
            <a:r>
              <a:rPr lang="ko-KR" altLang="en-US" b="1" i="1" dirty="0" smtClean="0"/>
              <a:t>문제점 및 개선방향</a:t>
            </a:r>
            <a:endParaRPr lang="en-US" altLang="ko-KR" b="1" i="1" dirty="0" smtClean="0"/>
          </a:p>
          <a:p>
            <a:pPr marL="342900" indent="-342900">
              <a:lnSpc>
                <a:spcPct val="250000"/>
              </a:lnSpc>
              <a:buAutoNum type="arabicPeriod"/>
            </a:pPr>
            <a:r>
              <a:rPr lang="ko-KR" altLang="en-US" b="1" i="1" dirty="0" smtClean="0"/>
              <a:t>지역사회복지계획의  비전 및 세부사업 </a:t>
            </a:r>
            <a:endParaRPr lang="en-US" altLang="ko-KR" b="1" i="1" dirty="0" smtClean="0"/>
          </a:p>
          <a:p>
            <a:pPr marL="342900" indent="-342900">
              <a:lnSpc>
                <a:spcPct val="250000"/>
              </a:lnSpc>
              <a:buAutoNum type="arabicPeriod"/>
            </a:pPr>
            <a:r>
              <a:rPr lang="ko-KR" altLang="en-US" b="1" i="1" dirty="0" smtClean="0"/>
              <a:t>향후 추진계획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149</a:t>
            </a:fld>
            <a:endParaRPr lang="ko-KR" altLang="en-US"/>
          </a:p>
        </p:txBody>
      </p:sp>
    </p:spTree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150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55776" y="1484784"/>
            <a:ext cx="32993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/>
              <a:t>&lt;</a:t>
            </a:r>
            <a:r>
              <a:rPr lang="ko-KR" altLang="en-US" sz="1600" b="1" dirty="0" smtClean="0"/>
              <a:t>서구 지역사회복지 문제점 도출</a:t>
            </a:r>
            <a:r>
              <a:rPr lang="en-US" altLang="ko-KR" sz="1600" b="1" dirty="0" smtClean="0"/>
              <a:t>&gt;</a:t>
            </a:r>
            <a:endParaRPr lang="ko-KR" altLang="en-US" sz="1600" b="1" dirty="0"/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539552" y="1844824"/>
          <a:ext cx="6768752" cy="2168652"/>
        </p:xfrm>
        <a:graphic>
          <a:graphicData uri="http://schemas.openxmlformats.org/drawingml/2006/table">
            <a:tbl>
              <a:tblPr firstRow="1">
                <a:tableStyleId>{775DCB02-9BB8-47FD-8907-85C794F793BA}</a:tableStyleId>
              </a:tblPr>
              <a:tblGrid>
                <a:gridCol w="3384376"/>
                <a:gridCol w="3384376"/>
              </a:tblGrid>
              <a:tr h="3384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/>
                        <a:t>H/W</a:t>
                      </a:r>
                      <a:endParaRPr lang="en-US" sz="10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/>
                        <a:t>S/W</a:t>
                      </a:r>
                      <a:endParaRPr lang="en-US" sz="10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/>
                </a:tc>
              </a:tr>
              <a:tr h="1575581">
                <a:tc>
                  <a:txBody>
                    <a:bodyPr/>
                    <a:lstStyle/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"/>
                      </a:pPr>
                      <a:r>
                        <a:rPr lang="ko-KR" altLang="en-US" sz="1400" b="1" kern="0" spc="0" dirty="0"/>
                        <a:t>접근이용 불편</a:t>
                      </a:r>
                      <a:endParaRPr lang="ko-KR" altLang="en-US" sz="1000" b="1" kern="0" spc="0" dirty="0"/>
                    </a:p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"/>
                      </a:pPr>
                      <a:r>
                        <a:rPr lang="ko-KR" altLang="en-US" sz="1400" b="1" kern="0" spc="0" dirty="0"/>
                        <a:t>치안범죄</a:t>
                      </a:r>
                      <a:r>
                        <a:rPr lang="en-US" altLang="ko-KR" sz="1400" b="1" kern="0" spc="0" dirty="0"/>
                        <a:t>(</a:t>
                      </a:r>
                      <a:r>
                        <a:rPr lang="ko-KR" altLang="en-US" sz="1400" b="1" kern="0" spc="0" dirty="0"/>
                        <a:t>안전</a:t>
                      </a:r>
                      <a:r>
                        <a:rPr lang="en-US" altLang="ko-KR" sz="1400" b="1" kern="0" spc="0" dirty="0"/>
                        <a:t>)</a:t>
                      </a:r>
                      <a:endParaRPr lang="ko-KR" altLang="en-US" sz="1000" b="1" kern="0" spc="0" dirty="0"/>
                    </a:p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"/>
                      </a:pPr>
                      <a:r>
                        <a:rPr lang="ko-KR" altLang="en-US" sz="1400" b="1" kern="0" spc="0" dirty="0"/>
                        <a:t>쓰레기 </a:t>
                      </a:r>
                      <a:r>
                        <a:rPr lang="en-US" altLang="ko-KR" sz="1400" b="1" kern="0" spc="0" dirty="0"/>
                        <a:t>· </a:t>
                      </a:r>
                      <a:r>
                        <a:rPr lang="ko-KR" altLang="en-US" sz="1400" b="1" kern="0" spc="0" dirty="0"/>
                        <a:t>매연</a:t>
                      </a:r>
                      <a:r>
                        <a:rPr lang="en-US" altLang="ko-KR" sz="1400" b="1" kern="0" spc="0" dirty="0"/>
                        <a:t>(</a:t>
                      </a:r>
                      <a:r>
                        <a:rPr lang="ko-KR" altLang="en-US" sz="1400" b="1" kern="0" spc="0" dirty="0"/>
                        <a:t>환경</a:t>
                      </a:r>
                      <a:r>
                        <a:rPr lang="en-US" altLang="ko-KR" sz="1400" b="1" kern="0" spc="0" dirty="0"/>
                        <a:t>)</a:t>
                      </a:r>
                      <a:endParaRPr lang="ko-KR" altLang="en-US" sz="1000" b="1" kern="0" spc="0" dirty="0"/>
                    </a:p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"/>
                      </a:pPr>
                      <a:r>
                        <a:rPr lang="ko-KR" altLang="en-US" sz="1400" b="1" kern="0" spc="0" dirty="0"/>
                        <a:t>복지시설 부족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"/>
                      </a:pPr>
                      <a:r>
                        <a:rPr lang="ko-KR" altLang="en-US" sz="1400" b="1" kern="0" spc="0" dirty="0"/>
                        <a:t>다문화가족 문제</a:t>
                      </a:r>
                      <a:endParaRPr lang="ko-KR" altLang="en-US" sz="1000" b="1" kern="0" spc="0" dirty="0"/>
                    </a:p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"/>
                      </a:pPr>
                      <a:r>
                        <a:rPr lang="ko-KR" altLang="en-US" sz="1400" b="1" kern="0" spc="0" dirty="0"/>
                        <a:t>여성문제</a:t>
                      </a:r>
                      <a:endParaRPr lang="ko-KR" altLang="en-US" sz="1000" b="1" kern="0" spc="0" dirty="0"/>
                    </a:p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"/>
                      </a:pPr>
                      <a:r>
                        <a:rPr lang="ko-KR" altLang="en-US" sz="1400" b="1" kern="0" spc="0" dirty="0"/>
                        <a:t>일자리 부족</a:t>
                      </a:r>
                      <a:endParaRPr lang="ko-KR" altLang="en-US" sz="1000" b="1" kern="0" spc="0" dirty="0"/>
                    </a:p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"/>
                      </a:pPr>
                      <a:r>
                        <a:rPr lang="ko-KR" altLang="en-US" sz="1400" b="1" kern="0" spc="0" dirty="0"/>
                        <a:t>고령자 문제</a:t>
                      </a:r>
                      <a:endParaRPr lang="ko-KR" altLang="en-US" sz="1000" b="1" kern="0" spc="0" dirty="0"/>
                    </a:p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"/>
                      </a:pPr>
                      <a:r>
                        <a:rPr lang="en-US" altLang="ko-KR" sz="1400" b="1" kern="0" spc="0" dirty="0"/>
                        <a:t>(</a:t>
                      </a:r>
                      <a:r>
                        <a:rPr lang="ko-KR" altLang="en-US" sz="1400" b="1" kern="0" spc="0" dirty="0"/>
                        <a:t>자살</a:t>
                      </a:r>
                      <a:r>
                        <a:rPr lang="en-US" altLang="ko-KR" sz="1400" b="1" kern="0" spc="0" dirty="0" smtClean="0"/>
                        <a:t>) </a:t>
                      </a:r>
                      <a:r>
                        <a:rPr lang="ko-KR" altLang="en-US" sz="1400" b="1" kern="0" spc="0" dirty="0" smtClean="0"/>
                        <a:t>문제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411760" y="4005064"/>
            <a:ext cx="30412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/>
              <a:t>&lt;</a:t>
            </a:r>
            <a:r>
              <a:rPr lang="ko-KR" altLang="en-US" sz="1600" b="1" dirty="0" smtClean="0"/>
              <a:t>서구 지역사회복지 개선방향</a:t>
            </a:r>
            <a:r>
              <a:rPr lang="en-US" altLang="ko-KR" sz="1600" b="1" dirty="0" smtClean="0"/>
              <a:t>&gt;</a:t>
            </a:r>
            <a:endParaRPr lang="ko-KR" altLang="en-US" sz="1600" b="1" dirty="0"/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611560" y="4293096"/>
          <a:ext cx="6768752" cy="2510028"/>
        </p:xfrm>
        <a:graphic>
          <a:graphicData uri="http://schemas.openxmlformats.org/drawingml/2006/table">
            <a:tbl>
              <a:tblPr firstRow="1">
                <a:tableStyleId>{08FB837D-C827-4EFA-A057-4D05807E0F7C}</a:tableStyleId>
              </a:tblPr>
              <a:tblGrid>
                <a:gridCol w="3342144"/>
                <a:gridCol w="3426608"/>
              </a:tblGrid>
              <a:tr h="3596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/>
                        <a:t>H/W</a:t>
                      </a:r>
                      <a:endParaRPr lang="en-US" sz="10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/>
                        <a:t>S/W</a:t>
                      </a:r>
                      <a:endParaRPr lang="en-US" sz="1000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/>
                </a:tc>
              </a:tr>
              <a:tr h="1895839">
                <a:tc>
                  <a:txBody>
                    <a:bodyPr/>
                    <a:lstStyle/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"/>
                      </a:pPr>
                      <a:r>
                        <a:rPr lang="ko-KR" altLang="en-US" sz="1400" b="1" kern="0" spc="0" dirty="0" err="1"/>
                        <a:t>접근성</a:t>
                      </a:r>
                      <a:r>
                        <a:rPr lang="ko-KR" altLang="en-US" sz="1400" b="1" kern="0" spc="0" dirty="0"/>
                        <a:t> 개선</a:t>
                      </a:r>
                      <a:endParaRPr lang="ko-KR" altLang="en-US" sz="1000" b="1" kern="0" spc="0" dirty="0"/>
                    </a:p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"/>
                      </a:pPr>
                      <a:r>
                        <a:rPr lang="ko-KR" altLang="en-US" sz="1400" b="1" kern="0" spc="0" dirty="0"/>
                        <a:t>안전 미래 도시</a:t>
                      </a:r>
                      <a:endParaRPr lang="ko-KR" altLang="en-US" sz="1000" b="1" kern="0" spc="0" dirty="0"/>
                    </a:p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"/>
                      </a:pPr>
                      <a:r>
                        <a:rPr lang="ko-KR" altLang="en-US" sz="1400" b="1" kern="0" spc="0" dirty="0"/>
                        <a:t>그린 환경</a:t>
                      </a:r>
                      <a:endParaRPr lang="ko-KR" altLang="en-US" sz="1000" b="1" kern="0" spc="0" dirty="0"/>
                    </a:p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"/>
                      </a:pPr>
                      <a:r>
                        <a:rPr lang="ko-KR" altLang="en-US" sz="1400" b="1" kern="0" spc="0" dirty="0"/>
                        <a:t>인프라 확충</a:t>
                      </a:r>
                      <a:endParaRPr lang="ko-KR" altLang="en-US" sz="1000" b="1" kern="0" spc="0" dirty="0"/>
                    </a:p>
                    <a:p>
                      <a:pPr marL="342900" marR="0" lvl="0" indent="-3429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"/>
                      </a:pPr>
                      <a:r>
                        <a:rPr lang="ko-KR" altLang="en-US" sz="1400" b="1" kern="0" spc="0" dirty="0" err="1"/>
                        <a:t>민민</a:t>
                      </a:r>
                      <a:r>
                        <a:rPr lang="en-US" altLang="ko-KR" sz="1400" b="1" kern="0" spc="0" dirty="0"/>
                        <a:t>-</a:t>
                      </a:r>
                      <a:r>
                        <a:rPr lang="ko-KR" altLang="en-US" sz="1400" b="1" kern="0" spc="0" dirty="0"/>
                        <a:t>민관 </a:t>
                      </a:r>
                      <a:r>
                        <a:rPr lang="ko-KR" altLang="en-US" sz="1400" b="1" kern="0" spc="0" dirty="0" err="1" smtClean="0"/>
                        <a:t>파트너십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1257300" marR="0" lvl="2" indent="-34290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"/>
                      </a:pPr>
                      <a:r>
                        <a:rPr lang="ko-KR" altLang="en-US" sz="1400" b="1" kern="0" spc="0" dirty="0" smtClean="0"/>
                        <a:t> 여성친화 </a:t>
                      </a:r>
                      <a:r>
                        <a:rPr lang="ko-KR" altLang="en-US" sz="1400" b="1" kern="0" spc="0" dirty="0"/>
                        <a:t>도시</a:t>
                      </a:r>
                      <a:endParaRPr lang="ko-KR" altLang="en-US" sz="1000" b="1" kern="0" spc="0" dirty="0"/>
                    </a:p>
                    <a:p>
                      <a:pPr marL="1257300" marR="0" lvl="2" indent="-34290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"/>
                      </a:pPr>
                      <a:r>
                        <a:rPr lang="ko-KR" altLang="en-US" sz="1400" b="1" kern="0" spc="0" dirty="0" smtClean="0"/>
                        <a:t>         </a:t>
                      </a:r>
                      <a:r>
                        <a:rPr lang="ko-KR" altLang="en-US" sz="1400" b="1" kern="0" spc="0" dirty="0" err="1" smtClean="0"/>
                        <a:t>실버시티</a:t>
                      </a:r>
                      <a:r>
                        <a:rPr lang="ko-KR" altLang="en-US" sz="1400" b="1" kern="0" spc="0" dirty="0" smtClean="0"/>
                        <a:t>   </a:t>
                      </a:r>
                      <a:endParaRPr lang="ko-KR" altLang="en-US" sz="1000" b="1" kern="0" spc="0" dirty="0"/>
                    </a:p>
                    <a:p>
                      <a:pPr marL="1257300" marR="0" lvl="2" indent="-34290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"/>
                      </a:pPr>
                      <a:r>
                        <a:rPr lang="ko-KR" altLang="en-US" sz="1400" b="1" kern="0" spc="0" dirty="0" smtClean="0"/>
                        <a:t>     일자리 </a:t>
                      </a:r>
                      <a:r>
                        <a:rPr lang="ko-KR" altLang="en-US" sz="1400" b="1" kern="0" spc="0" dirty="0"/>
                        <a:t>창출</a:t>
                      </a:r>
                      <a:endParaRPr lang="ko-KR" altLang="en-US" sz="1000" b="1" kern="0" spc="0" dirty="0"/>
                    </a:p>
                    <a:p>
                      <a:pPr marL="1257300" marR="0" lvl="2" indent="-34290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"/>
                      </a:pPr>
                      <a:r>
                        <a:rPr lang="ko-KR" altLang="en-US" sz="1400" b="1" kern="0" spc="0" dirty="0" smtClean="0"/>
                        <a:t>     다문화복지</a:t>
                      </a:r>
                      <a:endParaRPr lang="ko-KR" altLang="en-US" sz="1000" b="1" kern="0" spc="0" dirty="0"/>
                    </a:p>
                    <a:p>
                      <a:pPr marL="1257300" marR="0" lvl="2" indent="-34290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"/>
                      </a:pPr>
                      <a:r>
                        <a:rPr lang="ko-KR" altLang="en-US" sz="1400" b="1" kern="0" spc="0" dirty="0" smtClean="0"/>
                        <a:t> 평생학습도시</a:t>
                      </a:r>
                      <a:endParaRPr lang="ko-KR" altLang="en-US" sz="1000" b="1" kern="0" spc="0" dirty="0"/>
                    </a:p>
                    <a:p>
                      <a:pPr marL="1257300" marR="0" lvl="2" indent="-34290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Char char=""/>
                      </a:pPr>
                      <a:r>
                        <a:rPr lang="ko-KR" altLang="en-US" sz="1400" b="1" kern="0" spc="0" dirty="0"/>
                        <a:t>사각지대 해소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</a:endParaRP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3131840" y="4797152"/>
            <a:ext cx="1584176" cy="1584176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347864" y="5085184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Citizen</a:t>
            </a:r>
          </a:p>
          <a:p>
            <a:r>
              <a:rPr lang="en-US" altLang="ko-KR" b="1" dirty="0" smtClean="0">
                <a:solidFill>
                  <a:schemeClr val="bg1"/>
                </a:solidFill>
              </a:rPr>
              <a:t>Friendly</a:t>
            </a:r>
          </a:p>
          <a:p>
            <a:r>
              <a:rPr lang="en-US" altLang="ko-KR" b="1" dirty="0" smtClean="0">
                <a:solidFill>
                  <a:schemeClr val="bg1"/>
                </a:solidFill>
              </a:rPr>
              <a:t>Welfare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9512" y="1052736"/>
            <a:ext cx="3095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문제점 도출 및 개선 방향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비전 및 세부사업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Ⅶ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151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51520" y="1556792"/>
            <a:ext cx="12939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□  비전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안</a:t>
            </a:r>
            <a:r>
              <a:rPr lang="en-US" altLang="ko-KR" sz="1600" b="1" dirty="0" smtClean="0"/>
              <a:t>)</a:t>
            </a:r>
            <a:endParaRPr lang="ko-KR" altLang="en-US" sz="1600" b="1" dirty="0"/>
          </a:p>
        </p:txBody>
      </p:sp>
      <p:sp>
        <p:nvSpPr>
          <p:cNvPr id="6" name="직사각형 5"/>
          <p:cNvSpPr/>
          <p:nvPr/>
        </p:nvSpPr>
        <p:spPr>
          <a:xfrm>
            <a:off x="827584" y="1916832"/>
            <a:ext cx="7128792" cy="576064"/>
          </a:xfrm>
          <a:prstGeom prst="rect">
            <a:avLst/>
          </a:prstGeom>
          <a:solidFill>
            <a:srgbClr val="00B050"/>
          </a:solidFill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/>
            <a:contourClr>
              <a:schemeClr val="accent1">
                <a:satMod val="115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따뜻한 복지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, 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다양한 문화가 어우러진 </a:t>
            </a:r>
            <a:r>
              <a:rPr lang="ko-KR" altLang="en-US" sz="1600" b="1" dirty="0" err="1" smtClean="0">
                <a:solidFill>
                  <a:schemeClr val="bg1"/>
                </a:solidFill>
              </a:rPr>
              <a:t>살맛나는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 서구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2564904"/>
            <a:ext cx="129394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□  목표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안</a:t>
            </a:r>
            <a:r>
              <a:rPr lang="en-US" altLang="ko-KR" sz="1600" b="1" dirty="0" smtClean="0"/>
              <a:t>)</a:t>
            </a:r>
            <a:endParaRPr lang="ko-KR" altLang="en-US" sz="1600" b="1" dirty="0"/>
          </a:p>
        </p:txBody>
      </p:sp>
      <p:sp>
        <p:nvSpPr>
          <p:cNvPr id="8" name="직사각형 7"/>
          <p:cNvSpPr/>
          <p:nvPr/>
        </p:nvSpPr>
        <p:spPr>
          <a:xfrm>
            <a:off x="755576" y="2996952"/>
            <a:ext cx="7128792" cy="576064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행복한 복지문화 구현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3645024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□  세부 목표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안</a:t>
            </a:r>
            <a:r>
              <a:rPr lang="en-US" altLang="ko-KR" sz="1600" b="1" dirty="0" smtClean="0"/>
              <a:t>)</a:t>
            </a:r>
            <a:endParaRPr lang="ko-KR" altLang="en-US" sz="1600" b="1" dirty="0"/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827584" y="4077072"/>
          <a:ext cx="7128792" cy="2448272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{69CF1AB2-1976-4502-BF36-3FF5EA218861}</a:tableStyleId>
              </a:tblPr>
              <a:tblGrid>
                <a:gridCol w="1584176"/>
                <a:gridCol w="5544616"/>
              </a:tblGrid>
              <a:tr h="6120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/>
                        <a:t>맞춤형 복지</a:t>
                      </a:r>
                      <a:endParaRPr lang="ko-KR" altLang="en-US" sz="1300" b="1" i="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0" dirty="0" err="1" smtClean="0"/>
                        <a:t>생애주기별</a:t>
                      </a:r>
                      <a:r>
                        <a:rPr lang="ko-KR" altLang="en-US" sz="1300" b="0" dirty="0" smtClean="0"/>
                        <a:t> 수요자 중심의 맞춤형 복지</a:t>
                      </a:r>
                      <a:endParaRPr lang="ko-KR" altLang="en-US" sz="1300" b="0" i="0" dirty="0"/>
                    </a:p>
                  </a:txBody>
                  <a:tcPr anchor="ctr"/>
                </a:tc>
              </a:tr>
              <a:tr h="6120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/>
                        <a:t>일하는 복지</a:t>
                      </a:r>
                      <a:endParaRPr lang="ko-KR" altLang="en-US" sz="13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평생학습과 일자리 창출을 통한 일하는 복지</a:t>
                      </a:r>
                      <a:endParaRPr lang="ko-KR" altLang="en-US" sz="1300" b="0" dirty="0"/>
                    </a:p>
                  </a:txBody>
                  <a:tcPr anchor="ctr"/>
                </a:tc>
              </a:tr>
              <a:tr h="6120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smtClean="0"/>
                        <a:t>효율적 복지</a:t>
                      </a:r>
                      <a:endParaRPr lang="ko-KR" altLang="en-US" sz="13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/>
                        <a:t>접근성</a:t>
                      </a:r>
                      <a:r>
                        <a:rPr lang="ko-KR" altLang="en-US" sz="1300" dirty="0" smtClean="0"/>
                        <a:t> 개선과 인프라 확충으로 사각지대 없는 효율적 복지</a:t>
                      </a:r>
                      <a:endParaRPr lang="ko-KR" altLang="en-US" sz="1300" b="0" dirty="0"/>
                    </a:p>
                  </a:txBody>
                  <a:tcPr anchor="ctr"/>
                </a:tc>
              </a:tr>
              <a:tr h="6120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 err="1" smtClean="0"/>
                        <a:t>웰빙</a:t>
                      </a:r>
                      <a:r>
                        <a:rPr lang="ko-KR" altLang="en-US" sz="1300" b="1" dirty="0" smtClean="0"/>
                        <a:t> 복지</a:t>
                      </a:r>
                      <a:endParaRPr lang="ko-KR" altLang="en-US" sz="1300" b="1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/>
                        <a:t>주민의 안전과 깨끗한 환경을 위한 </a:t>
                      </a:r>
                      <a:r>
                        <a:rPr lang="ko-KR" altLang="en-US" sz="1300" dirty="0" err="1" smtClean="0"/>
                        <a:t>웰빙복지</a:t>
                      </a:r>
                      <a:endParaRPr lang="ko-KR" altLang="en-US" sz="1300" b="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51520" y="1196752"/>
            <a:ext cx="1778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비전 및 목표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899592" y="4149080"/>
            <a:ext cx="1440160" cy="504056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971600" y="4221088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맞춤형 복지</a:t>
            </a:r>
            <a:endParaRPr lang="ko-KR" altLang="en-US" sz="1600" b="1" dirty="0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899592" y="4725144"/>
            <a:ext cx="1440160" cy="504056"/>
          </a:xfrm>
          <a:prstGeom prst="roundRect">
            <a:avLst/>
          </a:prstGeom>
          <a:solidFill>
            <a:srgbClr val="92D0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899592" y="5301208"/>
            <a:ext cx="1440160" cy="504056"/>
          </a:xfrm>
          <a:prstGeom prst="round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899592" y="5949280"/>
            <a:ext cx="1440160" cy="50405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971600" y="4797152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/>
              <a:t>일하는 복지</a:t>
            </a:r>
            <a:endParaRPr lang="ko-KR" altLang="en-US" sz="16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971600" y="5373216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smtClean="0"/>
              <a:t>효율적 </a:t>
            </a:r>
            <a:r>
              <a:rPr lang="ko-KR" altLang="en-US" sz="1600" b="1" dirty="0" smtClean="0"/>
              <a:t>복지</a:t>
            </a:r>
            <a:endParaRPr lang="ko-KR" altLang="en-US" sz="16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971600" y="6021288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err="1" smtClean="0"/>
              <a:t>웰빙</a:t>
            </a:r>
            <a:r>
              <a:rPr lang="ko-KR" altLang="en-US" sz="1600" b="1" dirty="0" smtClean="0"/>
              <a:t> 복지</a:t>
            </a:r>
            <a:endParaRPr lang="ko-KR" altLang="en-US" sz="1600" b="1" dirty="0"/>
          </a:p>
        </p:txBody>
      </p:sp>
      <p:sp>
        <p:nvSpPr>
          <p:cNvPr id="20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비전 및 세부사업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2" name="Rectangle 2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Ⅶ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785786" y="428604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43042" y="428604"/>
            <a:ext cx="6624736" cy="5000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0"/>
          <p:cNvGrpSpPr/>
          <p:nvPr/>
        </p:nvGrpSpPr>
        <p:grpSpPr>
          <a:xfrm>
            <a:off x="827584" y="2420888"/>
            <a:ext cx="7416824" cy="3937070"/>
            <a:chOff x="827584" y="2420888"/>
            <a:chExt cx="7416824" cy="4248472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248472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6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기초수급 중지세대 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/>
              <a:r>
                <a:rPr lang="en-US" altLang="ko-KR" sz="1500" dirty="0" smtClean="0">
                  <a:solidFill>
                    <a:schemeClr val="tx1"/>
                  </a:solidFill>
                </a:rPr>
                <a:t>  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자활반올림 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/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자활공동체 확대 및       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     </a:t>
              </a:r>
            </a:p>
            <a:p>
              <a:pPr algn="just"/>
              <a:r>
                <a:rPr lang="en-US" altLang="ko-KR" sz="1500" dirty="0" smtClean="0">
                  <a:solidFill>
                    <a:schemeClr val="tx1"/>
                  </a:solidFill>
                </a:rPr>
                <a:t>  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규모화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/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err="1" smtClean="0">
                  <a:solidFill>
                    <a:schemeClr val="tx1"/>
                  </a:solidFill>
                </a:rPr>
                <a:t>시장진입형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자활근로사업</a:t>
              </a: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012160" y="2420888"/>
              <a:ext cx="2232248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저소득주민 명절 위문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err="1" smtClean="0">
                  <a:solidFill>
                    <a:schemeClr val="tx1"/>
                  </a:solidFill>
                </a:rPr>
                <a:t>기초수급자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학교중단 자녀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err="1" smtClean="0">
                  <a:solidFill>
                    <a:schemeClr val="tx1"/>
                  </a:solidFill>
                </a:rPr>
                <a:t>푸드마켓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운영 활성화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사회적응 프로그램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복지대상자 신규발굴 및 체계적 관리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위기가구 통합 사례 관리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저소득 틈새계층 특별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저소득층 통합 사례관리 시스템 구축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785786" y="500042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14480" y="500042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모든 계층이 편안하고 행복한 도시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619672" y="1340768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자활사업 및</a:t>
            </a:r>
            <a:endParaRPr lang="en-US" altLang="ko-KR" sz="16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생활지원사업 강화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34076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사각지대  없는 </a:t>
            </a:r>
            <a:endParaRPr lang="en-US" altLang="ko-KR" sz="16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스크린 행정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사회통합을 위한 </a:t>
            </a:r>
            <a:endParaRPr lang="en-US" altLang="ko-KR" sz="16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복지서비스 다각화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452320" y="116632"/>
            <a:ext cx="1440160" cy="936104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100" b="1" dirty="0" smtClean="0"/>
              <a:t>저소득</a:t>
            </a:r>
            <a:endParaRPr lang="ko-KR" altLang="en-US" sz="2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827584" y="260648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19672" y="260648"/>
            <a:ext cx="662473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1"/>
          <p:cNvGrpSpPr/>
          <p:nvPr/>
        </p:nvGrpSpPr>
        <p:grpSpPr>
          <a:xfrm>
            <a:off x="827584" y="2420888"/>
            <a:ext cx="7387754" cy="4014508"/>
            <a:chOff x="827584" y="2420888"/>
            <a:chExt cx="7387754" cy="4014508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014177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0085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6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공공보육시설 확충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국공립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어린이집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추가 설립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민간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가정어린이집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지원확대 및 보육교사 처우개선 추진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spc="-100" dirty="0" smtClean="0">
                  <a:solidFill>
                    <a:schemeClr val="tx1"/>
                  </a:solidFill>
                </a:rPr>
                <a:t>보육시설 종사자 연수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친환경 급식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/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5940152" y="2420888"/>
              <a:ext cx="2275186" cy="40085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 시간연장 보육시설 확대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보육정보센터운영 활성화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err="1" smtClean="0">
                  <a:solidFill>
                    <a:schemeClr val="tx1"/>
                  </a:solidFill>
                </a:rPr>
                <a:t>두자녀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이상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아이돌보미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산모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신생아 도우미 사업 확대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err="1" smtClean="0">
                  <a:solidFill>
                    <a:schemeClr val="tx1"/>
                  </a:solidFill>
                </a:rPr>
                <a:t>영유아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무상 예방접종 지원사업 확대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0085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임산부 및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영유아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영양플러스 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우수보육시설 인센티브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7584" y="3326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33265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보육 육아 걱정 없는 행복한 서구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619672" y="134076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보육서비스 다양화와 질 향상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412776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보육시설 지원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출산과 키움의 행복 증진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452320" y="116632"/>
            <a:ext cx="1368152" cy="936104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err="1" smtClean="0"/>
              <a:t>영유아</a:t>
            </a:r>
            <a:endParaRPr lang="ko-KR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827584" y="260648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19672" y="260648"/>
            <a:ext cx="662473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0"/>
          <p:cNvGrpSpPr/>
          <p:nvPr/>
        </p:nvGrpSpPr>
        <p:grpSpPr>
          <a:xfrm>
            <a:off x="827584" y="2420888"/>
            <a:ext cx="7344816" cy="3937070"/>
            <a:chOff x="827584" y="2420888"/>
            <a:chExt cx="7344816" cy="4248472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248472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6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모범어린이 및 청소년 포상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어린이 전용 공공도서관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청소년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성문화센터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spc="-1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spc="-100" dirty="0" smtClean="0">
                  <a:solidFill>
                    <a:schemeClr val="tx1"/>
                  </a:solidFill>
                </a:rPr>
                <a:t>청소년 건전문화 체험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spc="-100" dirty="0" smtClean="0">
                  <a:solidFill>
                    <a:schemeClr val="tx1"/>
                  </a:solidFill>
                </a:rPr>
                <a:t>아동청소년 참여중심 문화복지 프로그램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500" spc="-1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5940152" y="2420888"/>
              <a:ext cx="2232248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 글로벌 영어리더 양성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 청소년 국제문화 교류사업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영어체험센터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진로체험관 박람회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명품교육도시 조성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청소년문제 예방 및 위기 청소년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학교 주변 주민 순찰대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아동청소년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안전망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구축 및 운영 사례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위기 청소년 상담 및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안전망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구축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지역아동센터 아동급식 조리인력 인건비 현실화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7584" y="3326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33265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아동청소년의 참여와 안전을 존중하는 복지서비스 실현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619672" y="134076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건전한 아동청소년 문화여가활동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34076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안전을 위한 보호체계 구축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글로벌 인재육성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596336" y="116632"/>
            <a:ext cx="1296144" cy="100811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아동</a:t>
            </a:r>
            <a:endParaRPr lang="en-US" altLang="ko-KR" b="1" dirty="0" smtClean="0"/>
          </a:p>
          <a:p>
            <a:r>
              <a:rPr lang="ko-KR" altLang="en-US" b="1" dirty="0" smtClean="0"/>
              <a:t>청소년 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827584" y="260648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19672" y="260648"/>
            <a:ext cx="662473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0"/>
          <p:cNvGrpSpPr/>
          <p:nvPr/>
        </p:nvGrpSpPr>
        <p:grpSpPr>
          <a:xfrm>
            <a:off x="827584" y="2420888"/>
            <a:ext cx="7344816" cy="4008508"/>
            <a:chOff x="827584" y="2420888"/>
            <a:chExt cx="7344816" cy="4248472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248472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6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여성 친화도시 조성 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국공립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어린이집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추가 설립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kern="1100" spc="-100" dirty="0" smtClean="0">
                  <a:solidFill>
                    <a:schemeClr val="tx1"/>
                  </a:solidFill>
                </a:rPr>
                <a:t>안전한 미래도시추진</a:t>
              </a:r>
              <a:endParaRPr lang="en-US" altLang="ko-KR" sz="1500" kern="11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민간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가정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어린이집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지원 확대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보육교사 처우 개선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여행 프로젝트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여성 친화적 문화환경 조성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여성단체 활동 지원 및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파트너십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강화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5940152" y="2420888"/>
              <a:ext cx="2232248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다문화가족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서포터즈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다문화인식 개선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다문화가족지원센터 역량강화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다문화 자원 네트워크 강화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다문화가족 보육지원 활성화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다문화체험관 설치</a:t>
              </a: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여성취업지원 및 능력개발센터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여성직업능력 향상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일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·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가정 양립지원 활성화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여성인력 개발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토탈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서비스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여성 창업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.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취업 프로그램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/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7584" y="3326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33265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여성과 엄마가 행복한 서구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619672" y="134076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여성 친화도시 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육성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34076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여성의 인적자원 개발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다문화가정 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사회통합 지원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236296" y="116632"/>
            <a:ext cx="1440160" cy="100811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여성가족다문화</a:t>
            </a:r>
            <a:endParaRPr lang="ko-KR" alt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827584" y="260648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19672" y="260648"/>
            <a:ext cx="662473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0"/>
          <p:cNvGrpSpPr/>
          <p:nvPr/>
        </p:nvGrpSpPr>
        <p:grpSpPr>
          <a:xfrm>
            <a:off x="827584" y="2420888"/>
            <a:ext cx="7344816" cy="4008508"/>
            <a:chOff x="827584" y="2420888"/>
            <a:chExt cx="7344816" cy="4248472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248472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6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장애인 편의시설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명예점검반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kern="1100" spc="-100" dirty="0" smtClean="0">
                  <a:solidFill>
                    <a:schemeClr val="tx1"/>
                  </a:solidFill>
                </a:rPr>
                <a:t>장애인무료셔틀버스</a:t>
              </a:r>
              <a:endParaRPr lang="en-US" altLang="ko-KR" sz="1500" kern="11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kern="11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편리한 장애인 이동권 보장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장애인 편의시설확충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장애인 인터넷정보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접근성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강화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5940152" y="2420888"/>
              <a:ext cx="2232248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권익옹호센터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장애인 인식개선 및 장애체험활동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지역주민 인식개선 교육프로그램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장애인식개선 교육프로그램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장애인 차별금지교육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초중고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확대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장애인 직업재활지원센터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장애인 의무고용업체와 취업박람회 개최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직업훈련 프로그램개발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장애인 사회적 일자리 확대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장애인 직업재활기능 강화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장애인 일자리 및 재활프로그램 개발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7584" y="3326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33265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장애인 </a:t>
            </a:r>
            <a:r>
              <a:rPr lang="ko-KR" altLang="en-US" dirty="0" err="1" smtClean="0"/>
              <a:t>복지권에</a:t>
            </a:r>
            <a:r>
              <a:rPr lang="ko-KR" altLang="en-US" dirty="0" smtClean="0"/>
              <a:t> 기반한 통합사회구현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619672" y="134076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장애인 이동권 및 </a:t>
            </a:r>
            <a:r>
              <a:rPr lang="ko-KR" altLang="en-US" sz="1600" b="1" dirty="0" err="1" smtClean="0">
                <a:solidFill>
                  <a:schemeClr val="bg1"/>
                </a:solidFill>
              </a:rPr>
              <a:t>정보접근성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 강화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34076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장애인 일자리 확충을 통한 자립기반 강화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</a:rPr>
              <a:t>복지권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 확보를 통한 장애인 인식 개선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452320" y="116632"/>
            <a:ext cx="1368152" cy="936104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장애인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827584" y="260648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19672" y="260648"/>
            <a:ext cx="662473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0"/>
          <p:cNvGrpSpPr/>
          <p:nvPr/>
        </p:nvGrpSpPr>
        <p:grpSpPr>
          <a:xfrm>
            <a:off x="827584" y="2420888"/>
            <a:ext cx="7416824" cy="3865632"/>
            <a:chOff x="827584" y="2420888"/>
            <a:chExt cx="7416824" cy="4248472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248472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6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노인맞춤형 재취업 교육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err="1" smtClean="0">
                  <a:solidFill>
                    <a:schemeClr val="tx1"/>
                  </a:solidFill>
                </a:rPr>
                <a:t>세대통합형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일자리 창출사업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노인 취업상담서비스센터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노인 구직구인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매칭시스템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개발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은퇴 및 퇴직자 창업지원센터</a:t>
              </a: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012160" y="2420888"/>
              <a:ext cx="2232248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건강보험 사각지대 발굴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복합형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실버멘토링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독거노인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안전망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확대 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치매위험노인 방문간호 제공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전문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실버봉사단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어르신 맞춤형 문화프로그램 확대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경로당 기능보강 및 다기능화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복합형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실버문화센터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건립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노인자원봉사단 조직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노인봉사 포상제도도입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노인 성 교육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노인 자살 및 학대 예방사업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7584" y="3326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33265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노후를 여유롭고 행복하게 보내는 </a:t>
            </a:r>
            <a:r>
              <a:rPr lang="ko-KR" altLang="en-US" dirty="0" err="1" smtClean="0"/>
              <a:t>행복실버도시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835696" y="1340768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골드세대 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일자리 창출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34076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건전노년문화 지역사회 참여 활성화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활기찬 노후를 위한 예방적 맞춤형 서비스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452320" y="116632"/>
            <a:ext cx="1152128" cy="936104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100" b="1" dirty="0" smtClean="0"/>
              <a:t>노인</a:t>
            </a:r>
            <a:endParaRPr lang="ko-KR" altLang="en-US" sz="2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827584" y="260648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19672" y="260648"/>
            <a:ext cx="662473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0"/>
          <p:cNvGrpSpPr/>
          <p:nvPr/>
        </p:nvGrpSpPr>
        <p:grpSpPr>
          <a:xfrm>
            <a:off x="827584" y="2420888"/>
            <a:ext cx="7344816" cy="3794194"/>
            <a:chOff x="827584" y="2420888"/>
            <a:chExt cx="7344816" cy="4248472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248472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6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주민종합복지타운 건립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매립지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)</a:t>
              </a: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따뜻한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겨울보내기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spc="-100" dirty="0" smtClean="0">
                  <a:solidFill>
                    <a:schemeClr val="tx1"/>
                  </a:solidFill>
                </a:rPr>
                <a:t>지역주민 의사를 반영하는 도심 재생 사업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그린 서구를 위한 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“24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악취민원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콜센터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” </a:t>
              </a: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5940152" y="2420888"/>
              <a:ext cx="2232248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도서관 중심의 종합문화지원체계 구축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아라뱃길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주변 시민 휴식공간 조성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지역네트워크 구축을 통한 지역자원의 조직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실질적인 복지욕구조사 정례화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복합복지 지원센터 건립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아동</a:t>
              </a:r>
              <a:r>
                <a:rPr lang="en-US" altLang="ko-KR" sz="1500" spc="-1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500" spc="-100" dirty="0" smtClean="0">
                  <a:solidFill>
                    <a:schemeClr val="tx1"/>
                  </a:solidFill>
                </a:rPr>
                <a:t>청소년</a:t>
              </a:r>
              <a:r>
                <a:rPr lang="en-US" altLang="ko-KR" sz="1500" spc="-1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500" spc="-100" dirty="0" smtClean="0">
                  <a:solidFill>
                    <a:schemeClr val="tx1"/>
                  </a:solidFill>
                </a:rPr>
                <a:t>어르신 등 복지서비스 통합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err="1" smtClean="0">
                  <a:solidFill>
                    <a:schemeClr val="tx1"/>
                  </a:solidFill>
                </a:rPr>
                <a:t>동주민센터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지역복지 기능 강화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지역복지정책 평가 및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환류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7584" y="3326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33265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복지와 문화가 어우러지는 따뜻한 지역공동체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619672" y="134076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안전하고 쾌적한 미래도시 조성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34076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주민 밀착형 지역복지서비스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함께하는 행복한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 문화복지</a:t>
            </a:r>
            <a:endParaRPr lang="en-US" altLang="ko-KR" b="1" dirty="0" smtClean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452320" y="116632"/>
            <a:ext cx="1152128" cy="936104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100" b="1" dirty="0" smtClean="0"/>
              <a:t>지역복지</a:t>
            </a:r>
            <a:endParaRPr lang="ko-KR" altLang="en-US" sz="2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827584" y="260648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19672" y="260648"/>
            <a:ext cx="662473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0"/>
          <p:cNvGrpSpPr/>
          <p:nvPr/>
        </p:nvGrpSpPr>
        <p:grpSpPr>
          <a:xfrm>
            <a:off x="827584" y="2420888"/>
            <a:ext cx="7344816" cy="3865632"/>
            <a:chOff x="827584" y="2420888"/>
            <a:chExt cx="7344816" cy="4248472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248472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평생학습 동아리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우수인재 육성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교육과정 프로그램 다양화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/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5940152" y="2420888"/>
              <a:ext cx="2232248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평생학습 네트워크 체제 강화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주말영어광장 운영확대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교육환경 개선과 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/>
              <a:r>
                <a:rPr lang="en-US" altLang="ko-KR" sz="1500" dirty="0" smtClean="0">
                  <a:solidFill>
                    <a:schemeClr val="tx1"/>
                  </a:solidFill>
                </a:rPr>
                <a:t>  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체험교육 확대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저소득층 자녀 영어교육지원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7584" y="3326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33265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명품 평생학습도시 조성 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619672" y="148478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희망찬 인재육성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34076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</a:rPr>
              <a:t>거점형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학습관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) 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영어교육센터 운영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평생학습도시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 활성화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452320" y="116632"/>
            <a:ext cx="1152128" cy="936104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100" b="1" dirty="0" smtClean="0"/>
              <a:t>평생교육</a:t>
            </a:r>
            <a:endParaRPr lang="ko-KR" altLang="en-US" sz="2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785786" y="428604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43042" y="428604"/>
            <a:ext cx="6624736" cy="5000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0"/>
          <p:cNvGrpSpPr/>
          <p:nvPr/>
        </p:nvGrpSpPr>
        <p:grpSpPr>
          <a:xfrm>
            <a:off x="827584" y="2420888"/>
            <a:ext cx="7416824" cy="3937070"/>
            <a:chOff x="827584" y="2420888"/>
            <a:chExt cx="7416824" cy="4248472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248472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6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기초수급 중지세대 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/>
              <a:r>
                <a:rPr lang="en-US" altLang="ko-KR" sz="1500" dirty="0" smtClean="0">
                  <a:solidFill>
                    <a:schemeClr val="tx1"/>
                  </a:solidFill>
                </a:rPr>
                <a:t>  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자활반올림 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/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자활공동체 확대 및       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     </a:t>
              </a:r>
            </a:p>
            <a:p>
              <a:pPr algn="just"/>
              <a:r>
                <a:rPr lang="en-US" altLang="ko-KR" sz="1500" dirty="0" smtClean="0">
                  <a:solidFill>
                    <a:schemeClr val="tx1"/>
                  </a:solidFill>
                </a:rPr>
                <a:t>  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규모화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/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err="1" smtClean="0">
                  <a:solidFill>
                    <a:schemeClr val="tx1"/>
                  </a:solidFill>
                </a:rPr>
                <a:t>시장진입형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자활근로사업</a:t>
              </a: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012160" y="2420888"/>
              <a:ext cx="2232248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저소득주민 명절 위문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err="1" smtClean="0">
                  <a:solidFill>
                    <a:schemeClr val="tx1"/>
                  </a:solidFill>
                </a:rPr>
                <a:t>기초수급자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학교중단 자녀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err="1" smtClean="0">
                  <a:solidFill>
                    <a:schemeClr val="tx1"/>
                  </a:solidFill>
                </a:rPr>
                <a:t>푸드마켓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운영 활성화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사회적응 프로그램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복지대상자 신규발굴 및 체계적 관리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위기가구 통합 사례 관리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저소득 틈새계층 특별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저소득층 통합 사례관리 시스템 구축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785786" y="500042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14480" y="500042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모든 계층이 편안하고 행복한 도시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619672" y="1340768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자활사업 및</a:t>
            </a:r>
            <a:endParaRPr lang="en-US" altLang="ko-KR" sz="16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생활지원사업 강화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34076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사각지대  없는 </a:t>
            </a:r>
            <a:endParaRPr lang="en-US" altLang="ko-KR" sz="16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스크린 행정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사회통합을 위한 </a:t>
            </a:r>
            <a:endParaRPr lang="en-US" altLang="ko-KR" sz="16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복지서비스 다각화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452320" y="116632"/>
            <a:ext cx="1440160" cy="936104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100" b="1" dirty="0" smtClean="0"/>
              <a:t>저소득</a:t>
            </a:r>
            <a:endParaRPr lang="ko-KR" altLang="en-US" sz="2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827584" y="260648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19672" y="260648"/>
            <a:ext cx="662473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1"/>
          <p:cNvGrpSpPr/>
          <p:nvPr/>
        </p:nvGrpSpPr>
        <p:grpSpPr>
          <a:xfrm>
            <a:off x="827584" y="2420888"/>
            <a:ext cx="7387754" cy="4014508"/>
            <a:chOff x="827584" y="2420888"/>
            <a:chExt cx="7387754" cy="4014508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014177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0085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6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공공보육시설 확충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국공립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어린이집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추가 설립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민간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가정어린이집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지원확대 및 보육교사 처우개선 추진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spc="-100" dirty="0" smtClean="0">
                  <a:solidFill>
                    <a:schemeClr val="tx1"/>
                  </a:solidFill>
                </a:rPr>
                <a:t>보육시설 종사자 연수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친환경 급식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/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5940152" y="2420888"/>
              <a:ext cx="2275186" cy="40085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 시간연장 보육시설 확대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보육정보센터운영 활성화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err="1" smtClean="0">
                  <a:solidFill>
                    <a:schemeClr val="tx1"/>
                  </a:solidFill>
                </a:rPr>
                <a:t>두자녀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이상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아이돌보미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산모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신생아 도우미 사업 확대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err="1" smtClean="0">
                  <a:solidFill>
                    <a:schemeClr val="tx1"/>
                  </a:solidFill>
                </a:rPr>
                <a:t>영유아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무상 예방접종 지원사업 확대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00850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임산부 및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영유아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영양플러스 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우수보육시설 인센티브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7584" y="3326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33265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보육 육아 걱정 없는 행복한 서구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619672" y="134076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보육서비스 다양화와 질 향상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412776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보육시설 지원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출산과 키움의 행복 증진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452320" y="116632"/>
            <a:ext cx="1368152" cy="936104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err="1" smtClean="0"/>
              <a:t>영유아</a:t>
            </a:r>
            <a:endParaRPr lang="ko-KR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827584" y="260648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19672" y="260648"/>
            <a:ext cx="662473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0"/>
          <p:cNvGrpSpPr/>
          <p:nvPr/>
        </p:nvGrpSpPr>
        <p:grpSpPr>
          <a:xfrm>
            <a:off x="827584" y="2420888"/>
            <a:ext cx="7344816" cy="3937070"/>
            <a:chOff x="827584" y="2420888"/>
            <a:chExt cx="7344816" cy="4248472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248472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6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모범어린이 및 청소년 포상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어린이 전용 공공도서관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청소년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성문화센터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spc="-1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spc="-100" dirty="0" smtClean="0">
                  <a:solidFill>
                    <a:schemeClr val="tx1"/>
                  </a:solidFill>
                </a:rPr>
                <a:t>청소년 건전문화 체험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spc="-100" dirty="0" smtClean="0">
                  <a:solidFill>
                    <a:schemeClr val="tx1"/>
                  </a:solidFill>
                </a:rPr>
                <a:t>아동청소년 참여중심 문화복지 프로그램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500" spc="-1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5940152" y="2420888"/>
              <a:ext cx="2232248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 글로벌 영어리더 양성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 청소년 국제문화 교류사업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영어체험센터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진로체험관 박람회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명품교육도시 조성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청소년문제 예방 및 위기 청소년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학교 주변 주민 순찰대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아동청소년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안전망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구축 및 운영 사례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위기 청소년 상담 및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안전망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구축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지역아동센터 아동급식 조리인력 인건비 현실화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7584" y="3326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33265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아동청소년의 참여와 안전을 존중하는 복지서비스 실현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619672" y="134076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건전한 아동청소년 문화여가활동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34076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안전을 위한 보호체계 구축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글로벌 인재육성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596336" y="116632"/>
            <a:ext cx="1296144" cy="100811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아동</a:t>
            </a:r>
            <a:endParaRPr lang="en-US" altLang="ko-KR" b="1" dirty="0" smtClean="0"/>
          </a:p>
          <a:p>
            <a:r>
              <a:rPr lang="ko-KR" altLang="en-US" b="1" dirty="0" smtClean="0"/>
              <a:t>청소년 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827584" y="260648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19672" y="260648"/>
            <a:ext cx="662473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0"/>
          <p:cNvGrpSpPr/>
          <p:nvPr/>
        </p:nvGrpSpPr>
        <p:grpSpPr>
          <a:xfrm>
            <a:off x="827584" y="2420888"/>
            <a:ext cx="7344816" cy="4008508"/>
            <a:chOff x="827584" y="2420888"/>
            <a:chExt cx="7344816" cy="4248472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248472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6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여성 친화도시 조성 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국공립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어린이집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추가 설립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kern="1100" spc="-100" dirty="0" smtClean="0">
                  <a:solidFill>
                    <a:schemeClr val="tx1"/>
                  </a:solidFill>
                </a:rPr>
                <a:t>안전한 미래도시추진</a:t>
              </a:r>
              <a:endParaRPr lang="en-US" altLang="ko-KR" sz="1500" kern="11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민간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가정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어린이집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지원 확대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보육교사 처우 개선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여행 프로젝트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여성 친화적 문화환경 조성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여성단체 활동 지원 및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파트너십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강화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5940152" y="2420888"/>
              <a:ext cx="2232248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다문화가족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서포터즈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다문화인식 개선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다문화가족지원센터 역량강화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다문화 자원 네트워크 강화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다문화가족 보육지원 활성화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다문화체험관 설치</a:t>
              </a: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여성취업지원 및 능력개발센터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여성직업능력 향상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일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·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가정 양립지원 활성화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여성인력 개발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토탈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서비스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여성 창업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.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취업 프로그램 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/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7584" y="3326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33265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여성과 엄마가 행복한 서구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619672" y="134076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여성 친화도시 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육성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34076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여성의 인적자원 개발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다문화가정 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사회통합 지원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236296" y="116632"/>
            <a:ext cx="1440160" cy="1008112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여성가족다문화</a:t>
            </a:r>
            <a:endParaRPr lang="ko-KR" alt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827584" y="260648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19672" y="260648"/>
            <a:ext cx="662473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0"/>
          <p:cNvGrpSpPr/>
          <p:nvPr/>
        </p:nvGrpSpPr>
        <p:grpSpPr>
          <a:xfrm>
            <a:off x="827584" y="2420888"/>
            <a:ext cx="7344816" cy="4008508"/>
            <a:chOff x="827584" y="2420888"/>
            <a:chExt cx="7344816" cy="4248472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248472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6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장애인 편의시설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명예점검반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kern="1100" spc="-100" dirty="0" smtClean="0">
                  <a:solidFill>
                    <a:schemeClr val="tx1"/>
                  </a:solidFill>
                </a:rPr>
                <a:t>장애인무료셔틀버스</a:t>
              </a:r>
              <a:endParaRPr lang="en-US" altLang="ko-KR" sz="1500" kern="11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kern="11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편리한 장애인 이동권 보장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장애인 편의시설확충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장애인 인터넷정보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접근성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강화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5940152" y="2420888"/>
              <a:ext cx="2232248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권익옹호센터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장애인 인식개선 및 장애체험활동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지역주민 인식개선 교육프로그램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장애인식개선 교육프로그램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장애인 차별금지교육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초중고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확대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장애인 직업재활지원센터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장애인 의무고용업체와 취업박람회 개최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직업훈련 프로그램개발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장애인 사회적 일자리 확대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장애인 직업재활기능 강화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장애인 일자리 및 재활프로그램 개발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7584" y="3326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33265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장애인 </a:t>
            </a:r>
            <a:r>
              <a:rPr lang="ko-KR" altLang="en-US" dirty="0" err="1" smtClean="0"/>
              <a:t>복지권에</a:t>
            </a:r>
            <a:r>
              <a:rPr lang="ko-KR" altLang="en-US" dirty="0" smtClean="0"/>
              <a:t> 기반한 통합사회구현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619672" y="134076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장애인 이동권 및 </a:t>
            </a:r>
            <a:r>
              <a:rPr lang="ko-KR" altLang="en-US" sz="1600" b="1" dirty="0" err="1" smtClean="0">
                <a:solidFill>
                  <a:schemeClr val="bg1"/>
                </a:solidFill>
              </a:rPr>
              <a:t>정보접근성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 강화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34076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장애인 일자리 확충을 통한 자립기반 강화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</a:rPr>
              <a:t>복지권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 확보를 통한 장애인 인식 개선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452320" y="116632"/>
            <a:ext cx="1368152" cy="936104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장애인</a:t>
            </a:r>
            <a:endParaRPr lang="ko-KR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827584" y="260648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19672" y="260648"/>
            <a:ext cx="662473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0"/>
          <p:cNvGrpSpPr/>
          <p:nvPr/>
        </p:nvGrpSpPr>
        <p:grpSpPr>
          <a:xfrm>
            <a:off x="827584" y="2420888"/>
            <a:ext cx="7416824" cy="3865632"/>
            <a:chOff x="827584" y="2420888"/>
            <a:chExt cx="7416824" cy="4248472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248472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6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노인맞춤형 재취업 교육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err="1" smtClean="0">
                  <a:solidFill>
                    <a:schemeClr val="tx1"/>
                  </a:solidFill>
                </a:rPr>
                <a:t>세대통합형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일자리 창출사업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노인 취업상담서비스센터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노인 구직구인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매칭시스템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개발 운영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은퇴 및 퇴직자 창업지원센터</a:t>
              </a: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6012160" y="2420888"/>
              <a:ext cx="2232248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건강보험 사각지대 발굴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복합형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실버멘토링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독거노인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안전망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확대 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치매위험노인 방문간호 제공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전문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실버봉사단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어르신 맞춤형 문화프로그램 확대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경로당 기능보강 및 다기능화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복합형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실버문화센터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건립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노인자원봉사단 조직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노인봉사 포상제도도입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노인 성 교육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노인 자살 및 학대 예방사업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7584" y="3326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33265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노후를 여유롭고 행복하게 보내는 </a:t>
            </a:r>
            <a:r>
              <a:rPr lang="ko-KR" altLang="en-US" dirty="0" err="1" smtClean="0"/>
              <a:t>행복실버도시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835696" y="1340768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골드세대 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일자리 창출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34076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건전노년문화 지역사회 참여 활성화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</a:rPr>
              <a:t>활기찬 노후를 위한 예방적 맞춤형 서비스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452320" y="116632"/>
            <a:ext cx="1152128" cy="936104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100" b="1" dirty="0" smtClean="0"/>
              <a:t>노인</a:t>
            </a:r>
            <a:endParaRPr lang="ko-KR" altLang="en-US" sz="2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827584" y="260648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19672" y="260648"/>
            <a:ext cx="662473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0"/>
          <p:cNvGrpSpPr/>
          <p:nvPr/>
        </p:nvGrpSpPr>
        <p:grpSpPr>
          <a:xfrm>
            <a:off x="827584" y="2420888"/>
            <a:ext cx="7344816" cy="3794194"/>
            <a:chOff x="827584" y="2420888"/>
            <a:chExt cx="7344816" cy="4248472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248472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6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주민종합복지타운 건립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(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매립지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)</a:t>
              </a: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따뜻한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겨울보내기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사업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spc="-100" dirty="0" smtClean="0">
                  <a:solidFill>
                    <a:schemeClr val="tx1"/>
                  </a:solidFill>
                </a:rPr>
                <a:t>지역주민 의사를 반영하는 도심 재생 사업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그린 서구를 위한 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“24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악취민원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콜센터</a:t>
              </a:r>
              <a:r>
                <a:rPr lang="en-US" altLang="ko-KR" sz="1500" dirty="0" smtClean="0">
                  <a:solidFill>
                    <a:schemeClr val="tx1"/>
                  </a:solidFill>
                </a:rPr>
                <a:t>” </a:t>
              </a: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5940152" y="2420888"/>
              <a:ext cx="2232248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도서관 중심의 종합문화지원체계 구축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아라뱃길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주변 시민 휴식공간 조성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지역네트워크 구축을 통한 지역자원의 조직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실질적인 복지욕구조사 정례화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복합복지 지원센터 건립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아동</a:t>
              </a:r>
              <a:r>
                <a:rPr lang="en-US" altLang="ko-KR" sz="1500" spc="-1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500" spc="-100" dirty="0" smtClean="0">
                  <a:solidFill>
                    <a:schemeClr val="tx1"/>
                  </a:solidFill>
                </a:rPr>
                <a:t>청소년</a:t>
              </a:r>
              <a:r>
                <a:rPr lang="en-US" altLang="ko-KR" sz="1500" spc="-100" dirty="0" smtClean="0">
                  <a:solidFill>
                    <a:schemeClr val="tx1"/>
                  </a:solidFill>
                </a:rPr>
                <a:t>, </a:t>
              </a:r>
              <a:r>
                <a:rPr lang="ko-KR" altLang="en-US" sz="1500" spc="-100" dirty="0" smtClean="0">
                  <a:solidFill>
                    <a:schemeClr val="tx1"/>
                  </a:solidFill>
                </a:rPr>
                <a:t>어르신 등 복지서비스 통합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err="1" smtClean="0">
                  <a:solidFill>
                    <a:schemeClr val="tx1"/>
                  </a:solidFill>
                </a:rPr>
                <a:t>동주민센터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 지역복지 기능 강화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지역복지정책 평가 및 </a:t>
              </a:r>
              <a:r>
                <a:rPr lang="ko-KR" altLang="en-US" sz="1500" dirty="0" err="1" smtClean="0">
                  <a:solidFill>
                    <a:schemeClr val="tx1"/>
                  </a:solidFill>
                </a:rPr>
                <a:t>환류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7584" y="3326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33265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복지와 문화가 어우러지는 따뜻한 지역공동체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619672" y="134076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안전하고 쾌적한 미래도시 조성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340768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주민 밀착형 지역복지서비스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함께하는 행복한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 문화복지</a:t>
            </a:r>
            <a:endParaRPr lang="en-US" altLang="ko-KR" b="1" dirty="0" smtClean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452320" y="116632"/>
            <a:ext cx="1152128" cy="936104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100" b="1" dirty="0" smtClean="0"/>
              <a:t>지역복지</a:t>
            </a:r>
            <a:endParaRPr lang="ko-KR" altLang="en-US" sz="2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직선 연결선 25"/>
          <p:cNvCxnSpPr/>
          <p:nvPr/>
        </p:nvCxnSpPr>
        <p:spPr>
          <a:xfrm>
            <a:off x="4788024" y="980728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88024" y="467619"/>
            <a:ext cx="0" cy="5760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555776" y="1052736"/>
            <a:ext cx="4536504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2555776" y="1052736"/>
            <a:ext cx="0" cy="237626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7092280" y="1052736"/>
            <a:ext cx="0" cy="230425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>
            <a:off x="827584" y="260648"/>
            <a:ext cx="648072" cy="576064"/>
          </a:xfrm>
          <a:prstGeom prst="rect">
            <a:avLst/>
          </a:prstGeom>
          <a:solidFill>
            <a:srgbClr val="00B050"/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619672" y="260648"/>
            <a:ext cx="6624736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27584" y="1268760"/>
            <a:ext cx="648072" cy="792088"/>
          </a:xfrm>
          <a:prstGeom prst="rect">
            <a:avLst/>
          </a:prstGeom>
          <a:solidFill>
            <a:srgbClr val="00B0F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19672" y="1268760"/>
            <a:ext cx="2016224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ko-KR" sz="16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6012160" y="1268760"/>
            <a:ext cx="2232248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sp>
        <p:nvSpPr>
          <p:cNvPr id="16" name="직사각형 15"/>
          <p:cNvSpPr/>
          <p:nvPr/>
        </p:nvSpPr>
        <p:spPr>
          <a:xfrm>
            <a:off x="3779912" y="1268760"/>
            <a:ext cx="2088232" cy="7920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2" name="그룹 30"/>
          <p:cNvGrpSpPr/>
          <p:nvPr/>
        </p:nvGrpSpPr>
        <p:grpSpPr>
          <a:xfrm>
            <a:off x="827584" y="2420888"/>
            <a:ext cx="7344816" cy="3865632"/>
            <a:chOff x="827584" y="2420888"/>
            <a:chExt cx="7344816" cy="4248472"/>
          </a:xfrm>
        </p:grpSpPr>
        <p:sp>
          <p:nvSpPr>
            <p:cNvPr id="11" name="직사각형 10"/>
            <p:cNvSpPr/>
            <p:nvPr/>
          </p:nvSpPr>
          <p:spPr>
            <a:xfrm>
              <a:off x="827584" y="2420888"/>
              <a:ext cx="648072" cy="4248472"/>
            </a:xfrm>
            <a:prstGeom prst="rect">
              <a:avLst/>
            </a:prstGeom>
            <a:solidFill>
              <a:schemeClr val="accent2"/>
            </a:solidFill>
            <a:ln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619672" y="2426888"/>
              <a:ext cx="2016224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평생학습 동아리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우수인재 육성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교육과정 프로그램 다양화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/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5940152" y="2420888"/>
              <a:ext cx="2232248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dirty="0" smtClean="0">
                  <a:solidFill>
                    <a:schemeClr val="tx1"/>
                  </a:solidFill>
                </a:rPr>
                <a:t>평생학습 네트워크 체제 강화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3779912" y="2420888"/>
              <a:ext cx="2088232" cy="4242472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/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buFont typeface="Wingdings" pitchFamily="2" charset="2"/>
                <a:buChar char="§"/>
              </a:pPr>
              <a:r>
                <a:rPr lang="ko-KR" altLang="en-US" sz="1500" spc="-100" dirty="0" smtClean="0">
                  <a:solidFill>
                    <a:schemeClr val="tx1"/>
                  </a:solidFill>
                </a:rPr>
                <a:t>주말영어광장 운영확대</a:t>
              </a:r>
              <a:endParaRPr lang="en-US" altLang="ko-KR" sz="1500" spc="-1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교육환경 개선과 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/>
              <a:r>
                <a:rPr lang="en-US" altLang="ko-KR" sz="1500" dirty="0" smtClean="0">
                  <a:solidFill>
                    <a:schemeClr val="tx1"/>
                  </a:solidFill>
                </a:rPr>
                <a:t>  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체험교육 확대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r>
                <a:rPr lang="en-US" altLang="ko-KR" sz="1500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sz="1500" dirty="0" smtClean="0">
                  <a:solidFill>
                    <a:schemeClr val="tx1"/>
                  </a:solidFill>
                </a:rPr>
                <a:t>저소득층 자녀 영어교육지원</a:t>
              </a:r>
              <a:endParaRPr lang="en-US" altLang="ko-KR" sz="15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  <a:p>
              <a:pPr algn="just">
                <a:buFont typeface="Wingdings" pitchFamily="2" charset="2"/>
                <a:buChar char="§"/>
              </a:pPr>
              <a:endParaRPr lang="en-US" altLang="ko-KR" sz="1600" dirty="0" smtClean="0">
                <a:solidFill>
                  <a:schemeClr val="tx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7584" y="3326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비전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27584" y="148478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bg1"/>
                </a:solidFill>
              </a:rPr>
              <a:t>목적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27584" y="3933056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세부목표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63688" y="33265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명품 평생학습도시 조성 </a:t>
            </a:r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1619672" y="148478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희망찬 인재육성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851920" y="134076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err="1" smtClean="0">
                <a:solidFill>
                  <a:schemeClr val="bg1"/>
                </a:solidFill>
              </a:rPr>
              <a:t>거점형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(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학습관</a:t>
            </a:r>
            <a:r>
              <a:rPr lang="en-US" altLang="ko-KR" sz="1600" b="1" dirty="0" smtClean="0">
                <a:solidFill>
                  <a:schemeClr val="bg1"/>
                </a:solidFill>
              </a:rPr>
              <a:t>) </a:t>
            </a:r>
            <a:r>
              <a:rPr lang="ko-KR" altLang="en-US" sz="1600" b="1" dirty="0" smtClean="0">
                <a:solidFill>
                  <a:schemeClr val="bg1"/>
                </a:solidFill>
              </a:rPr>
              <a:t>영어교육센터 운영</a:t>
            </a: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12160" y="134076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평생학습도시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 활성화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7452320" y="116632"/>
            <a:ext cx="1152128" cy="936104"/>
          </a:xfrm>
          <a:prstGeom prst="ellipse">
            <a:avLst/>
          </a:prstGeom>
          <a:solidFill>
            <a:srgbClr val="FFC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100" b="1" dirty="0" smtClean="0"/>
              <a:t>평생교육</a:t>
            </a:r>
            <a:endParaRPr lang="ko-KR" altLang="en-US" sz="2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51520" y="1052736"/>
            <a:ext cx="20088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향후 추진 계획</a:t>
            </a:r>
            <a:endParaRPr lang="ko-KR" altLang="en-US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9552" y="1700808"/>
            <a:ext cx="1944216" cy="720080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지역자원조사</a:t>
            </a:r>
            <a:endParaRPr lang="en-US" altLang="ko-KR" sz="14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복지수급의 격차 분석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39552" y="2708920"/>
            <a:ext cx="1944216" cy="720080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</a:rPr>
              <a:t>비전 및 전략목표 설정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39552" y="3717032"/>
            <a:ext cx="1944216" cy="72008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핵심과제 선정 및</a:t>
            </a:r>
            <a:endParaRPr lang="en-US" altLang="ko-KR" sz="1400" b="1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핵심과제별 사업계획</a:t>
            </a:r>
            <a:endParaRPr lang="ko-KR" altLang="en-US" sz="1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39552" y="4725144"/>
            <a:ext cx="1944216" cy="720080"/>
          </a:xfrm>
          <a:prstGeom prst="rect">
            <a:avLst/>
          </a:prstGeom>
          <a:solidFill>
            <a:srgbClr val="00206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행정</a:t>
            </a:r>
            <a:r>
              <a:rPr lang="en-US" altLang="ko-KR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재정계획 수립</a:t>
            </a:r>
            <a:endParaRPr lang="ko-KR" altLang="en-US" sz="14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39552" y="5733256"/>
            <a:ext cx="1944216" cy="720080"/>
          </a:xfrm>
          <a:prstGeom prst="rect">
            <a:avLst/>
          </a:prstGeom>
          <a:solidFill>
            <a:srgbClr val="FFC000"/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시도지원요구 사항 </a:t>
            </a:r>
            <a:endParaRPr lang="en-US" altLang="ko-KR" sz="14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및 자체평가계획</a:t>
            </a:r>
            <a:endParaRPr lang="ko-KR" altLang="en-US" sz="14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699792" y="1700808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시설별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세부 자원 및 네트워크 현황 조사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자원 흐름 및 복지 수요와 공급의 격차 분석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699792" y="2708920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서구청이 지향하는 지역사회복지계획의 비전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세부전략 목표 수립 및 우선순위 설정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2699792" y="3717032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핵심과제 선정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핵심과제별 세부 사업계획 수립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2699792" y="4725144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인력계획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전달체계 정비계획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복지자원 및 인프라 확충계획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재정 확보 및 투입계획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입법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조례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추진 계획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2699792" y="5733256"/>
            <a:ext cx="561662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시도 지원요구 사항</a:t>
            </a:r>
            <a:endParaRPr lang="en-US" altLang="ko-KR" sz="12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•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자체평가 계획 및 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향후과제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25584-E682-4DEA-A746-9256030B252F}" type="slidenum">
              <a:rPr lang="ko-KR" altLang="en-US" smtClean="0"/>
              <a:pPr/>
              <a:t>168</a:t>
            </a:fld>
            <a:endParaRPr lang="ko-KR" altLang="en-US"/>
          </a:p>
        </p:txBody>
      </p:sp>
      <p:sp>
        <p:nvSpPr>
          <p:cNvPr id="16" name="제목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794448" cy="99060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비전 및 향후 추진계획</a:t>
            </a: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0" y="116632"/>
            <a:ext cx="797013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  <a:p>
            <a:pPr fontAlgn="base"/>
            <a:r>
              <a:rPr lang="en-US" altLang="ko-KR" sz="4400" b="1" dirty="0" smtClean="0"/>
              <a:t>Ⅶ</a:t>
            </a:r>
            <a:r>
              <a:rPr lang="en-US" altLang="ko-KR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707904" y="5013176"/>
            <a:ext cx="4824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dirty="0" smtClean="0"/>
              <a:t>Thank You!</a:t>
            </a:r>
            <a:endParaRPr lang="ko-KR" altLang="en-US" sz="4800" b="1" dirty="0"/>
          </a:p>
        </p:txBody>
      </p:sp>
      <p:sp>
        <p:nvSpPr>
          <p:cNvPr id="3" name="제목 3"/>
          <p:cNvSpPr>
            <a:spLocks noGrp="1"/>
          </p:cNvSpPr>
          <p:nvPr>
            <p:ph type="ctrTitle"/>
          </p:nvPr>
        </p:nvSpPr>
        <p:spPr>
          <a:xfrm>
            <a:off x="467544" y="1556792"/>
            <a:ext cx="8458200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ko-KR" altLang="en-US" b="1" dirty="0" smtClean="0"/>
              <a:t>인천광역시 서구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ko-KR" altLang="en-US" b="1" dirty="0" smtClean="0"/>
              <a:t>제 </a:t>
            </a:r>
            <a:r>
              <a:rPr lang="en-US" altLang="ko-KR" b="1" dirty="0" smtClean="0"/>
              <a:t>3</a:t>
            </a:r>
            <a:r>
              <a:rPr lang="ko-KR" altLang="en-US" b="1" dirty="0" smtClean="0"/>
              <a:t>기 지역사회복지계획 </a:t>
            </a:r>
            <a:r>
              <a:rPr lang="en-US" altLang="ko-KR" b="1" dirty="0" smtClean="0"/>
              <a:t/>
            </a:r>
            <a:br>
              <a:rPr lang="en-US" altLang="ko-KR" b="1" dirty="0" smtClean="0"/>
            </a:br>
            <a:r>
              <a:rPr lang="ko-KR" altLang="en-US" b="1" dirty="0" smtClean="0"/>
              <a:t> 중간보고</a:t>
            </a:r>
            <a:endParaRPr lang="ko-KR" altLang="en-US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도시">
  <a:themeElements>
    <a:clrScheme name="도시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도시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도시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3357</TotalTime>
  <Words>13932</Words>
  <Application>Microsoft Office PowerPoint</Application>
  <PresentationFormat>화면 슬라이드 쇼(4:3)</PresentationFormat>
  <Paragraphs>3376</Paragraphs>
  <Slides>169</Slides>
  <Notes>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169</vt:i4>
      </vt:variant>
    </vt:vector>
  </HeadingPairs>
  <TitlesOfParts>
    <vt:vector size="170" baseType="lpstr">
      <vt:lpstr>도시</vt:lpstr>
      <vt:lpstr>인천광역시 서구 제 3기 지역사회복지계획   중간보고</vt:lpstr>
      <vt:lpstr>슬라이드 2</vt:lpstr>
      <vt:lpstr>슬라이드 3</vt:lpstr>
      <vt:lpstr>지역사회복지계획의 개요</vt:lpstr>
      <vt:lpstr>지역사회복지계획의 개요</vt:lpstr>
      <vt:lpstr>지역사회복지계획의 개요</vt:lpstr>
      <vt:lpstr>지역사회복지계획의 개요</vt:lpstr>
      <vt:lpstr>슬라이드 8</vt:lpstr>
      <vt:lpstr>지역일반 현황분석</vt:lpstr>
      <vt:lpstr>지역일반 현황분석</vt:lpstr>
      <vt:lpstr>지역일반 현황분석</vt:lpstr>
      <vt:lpstr>지역일반 현황분석</vt:lpstr>
      <vt:lpstr>슬라이드 13</vt:lpstr>
      <vt:lpstr>욕구조사 계획 및 내용</vt:lpstr>
      <vt:lpstr>욕구조사 계획 및 내용</vt:lpstr>
      <vt:lpstr>욕구조사 계획 및 내용</vt:lpstr>
      <vt:lpstr>욕구조사 계획 및 내용</vt:lpstr>
      <vt:lpstr>욕구조사 계획 및 내용</vt:lpstr>
      <vt:lpstr>욕구조사 계획 및 내용</vt:lpstr>
      <vt:lpstr>욕구조사 계획 및 내용</vt:lpstr>
      <vt:lpstr>욕구조사 계획 및 내용</vt:lpstr>
      <vt:lpstr>슬라이드 22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욕구 조사결과</vt:lpstr>
      <vt:lpstr>슬라이드 134</vt:lpstr>
      <vt:lpstr>복지자원 현황</vt:lpstr>
      <vt:lpstr>복지자원조사 분석</vt:lpstr>
      <vt:lpstr>복지자원조사 분석</vt:lpstr>
      <vt:lpstr>복지자원 현황</vt:lpstr>
      <vt:lpstr>복지자원 현황</vt:lpstr>
      <vt:lpstr>슬라이드 140</vt:lpstr>
      <vt:lpstr>전문가집단 면접조사(FGI)</vt:lpstr>
      <vt:lpstr>전문가집단 면접조사(FGI)</vt:lpstr>
      <vt:lpstr>전문가집단 면접조사(FGI)</vt:lpstr>
      <vt:lpstr>전문가집단 면접조사(FGI)</vt:lpstr>
      <vt:lpstr>전문가집단 면접조사(FGI)</vt:lpstr>
      <vt:lpstr>전문가집단 면접조사(FGI)</vt:lpstr>
      <vt:lpstr>전문가집단 면접조사(FGI)</vt:lpstr>
      <vt:lpstr>전문가집단 면접조사(FGI)</vt:lpstr>
      <vt:lpstr>슬라이드 149</vt:lpstr>
      <vt:lpstr>비전 및 세부사업</vt:lpstr>
      <vt:lpstr>비전 및 세부사업</vt:lpstr>
      <vt:lpstr>슬라이드 152</vt:lpstr>
      <vt:lpstr>슬라이드 153</vt:lpstr>
      <vt:lpstr>슬라이드 154</vt:lpstr>
      <vt:lpstr>슬라이드 155</vt:lpstr>
      <vt:lpstr>슬라이드 156</vt:lpstr>
      <vt:lpstr>슬라이드 157</vt:lpstr>
      <vt:lpstr>슬라이드 158</vt:lpstr>
      <vt:lpstr>슬라이드 159</vt:lpstr>
      <vt:lpstr>슬라이드 160</vt:lpstr>
      <vt:lpstr>슬라이드 161</vt:lpstr>
      <vt:lpstr>슬라이드 162</vt:lpstr>
      <vt:lpstr>슬라이드 163</vt:lpstr>
      <vt:lpstr>슬라이드 164</vt:lpstr>
      <vt:lpstr>슬라이드 165</vt:lpstr>
      <vt:lpstr>슬라이드 166</vt:lpstr>
      <vt:lpstr>슬라이드 167</vt:lpstr>
      <vt:lpstr>비전 및 향후 추진계획</vt:lpstr>
      <vt:lpstr>인천광역시 서구 제 3기 지역사회복지계획   중간보고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</dc:creator>
  <cp:lastModifiedBy>a</cp:lastModifiedBy>
  <cp:revision>347</cp:revision>
  <dcterms:created xsi:type="dcterms:W3CDTF">2014-08-06T01:31:02Z</dcterms:created>
  <dcterms:modified xsi:type="dcterms:W3CDTF">2014-09-05T04:15:24Z</dcterms:modified>
</cp:coreProperties>
</file>