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749" r:id="rId2"/>
    <p:sldId id="750" r:id="rId3"/>
    <p:sldId id="710" r:id="rId4"/>
    <p:sldId id="708" r:id="rId5"/>
  </p:sldIdLst>
  <p:sldSz cx="15119350" cy="10691813"/>
  <p:notesSz cx="6797675" cy="9926638"/>
  <p:defaultTextStyle>
    <a:defPPr>
      <a:defRPr lang="ko-KR"/>
    </a:defPPr>
    <a:lvl1pPr marL="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7" orient="horz" pos="3707" userDrawn="1">
          <p15:clr>
            <a:srgbClr val="A4A3A4"/>
          </p15:clr>
        </p15:guide>
        <p15:guide id="8" pos="2562" userDrawn="1">
          <p15:clr>
            <a:srgbClr val="A4A3A4"/>
          </p15:clr>
        </p15:guide>
        <p15:guide id="9" pos="2993" userDrawn="1">
          <p15:clr>
            <a:srgbClr val="A4A3A4"/>
          </p15:clr>
        </p15:guide>
        <p15:guide id="10" pos="3968" userDrawn="1">
          <p15:clr>
            <a:srgbClr val="A4A3A4"/>
          </p15:clr>
        </p15:guide>
        <p15:guide id="12" pos="7415" userDrawn="1">
          <p15:clr>
            <a:srgbClr val="A4A3A4"/>
          </p15:clr>
        </p15:guide>
        <p15:guide id="20" pos="1973" userDrawn="1">
          <p15:clr>
            <a:srgbClr val="A4A3A4"/>
          </p15:clr>
        </p15:guide>
        <p15:guide id="21" pos="6690" userDrawn="1">
          <p15:clr>
            <a:srgbClr val="A4A3A4"/>
          </p15:clr>
        </p15:guide>
        <p15:guide id="22" pos="6191" userDrawn="1">
          <p15:clr>
            <a:srgbClr val="A4A3A4"/>
          </p15:clr>
        </p15:guide>
        <p15:guide id="23" pos="3319" userDrawn="1">
          <p15:clr>
            <a:srgbClr val="A4A3A4"/>
          </p15:clr>
        </p15:guide>
        <p15:guide id="24" pos="4422" userDrawn="1">
          <p15:clr>
            <a:srgbClr val="A4A3A4"/>
          </p15:clr>
        </p15:guide>
        <p15:guide id="25" pos="4831" userDrawn="1">
          <p15:clr>
            <a:srgbClr val="A4A3A4"/>
          </p15:clr>
        </p15:guide>
        <p15:guide id="26" pos="5255" userDrawn="1">
          <p15:clr>
            <a:srgbClr val="A4A3A4"/>
          </p15:clr>
        </p15:guide>
        <p15:guide id="27" pos="5711" userDrawn="1">
          <p15:clr>
            <a:srgbClr val="A4A3A4"/>
          </p15:clr>
        </p15:guide>
        <p15:guide id="28" pos="76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1FE"/>
    <a:srgbClr val="137AE3"/>
    <a:srgbClr val="127BE4"/>
    <a:srgbClr val="E6E6E6"/>
    <a:srgbClr val="117BE8"/>
    <a:srgbClr val="1478DF"/>
    <a:srgbClr val="1079E2"/>
    <a:srgbClr val="558ED5"/>
    <a:srgbClr val="FFCCFF"/>
    <a:srgbClr val="F10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5" autoAdjust="0"/>
    <p:restoredTop sz="95521" autoAdjust="0"/>
  </p:normalViewPr>
  <p:slideViewPr>
    <p:cSldViewPr>
      <p:cViewPr varScale="1">
        <p:scale>
          <a:sx n="70" d="100"/>
          <a:sy n="70" d="100"/>
        </p:scale>
        <p:origin x="1014" y="66"/>
      </p:cViewPr>
      <p:guideLst>
        <p:guide orient="horz" pos="3707"/>
        <p:guide pos="2562"/>
        <p:guide pos="2993"/>
        <p:guide pos="3968"/>
        <p:guide pos="7415"/>
        <p:guide pos="1973"/>
        <p:guide pos="6690"/>
        <p:guide pos="6191"/>
        <p:guide pos="3319"/>
        <p:guide pos="4422"/>
        <p:guide pos="4831"/>
        <p:guide pos="5255"/>
        <p:guide pos="5711"/>
        <p:guide pos="7630"/>
      </p:guideLst>
    </p:cSldViewPr>
  </p:slideViewPr>
  <p:notesTextViewPr>
    <p:cViewPr>
      <p:scale>
        <a:sx n="75" d="100"/>
        <a:sy n="75" d="100"/>
      </p:scale>
      <p:origin x="0" y="0"/>
    </p:cViewPr>
  </p:notesTextViewPr>
  <p:notesViewPr>
    <p:cSldViewPr>
      <p:cViewPr>
        <p:scale>
          <a:sx n="25" d="100"/>
          <a:sy n="25" d="100"/>
        </p:scale>
        <p:origin x="3354" y="1416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9" y="6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8" y="6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r">
              <a:defRPr sz="900"/>
            </a:lvl1pPr>
          </a:lstStyle>
          <a:p>
            <a:fld id="{CC4873F2-02D5-4478-94E4-76154AB3BB9C}" type="datetimeFigureOut">
              <a:rPr lang="ko-KR" altLang="en-US" smtClean="0"/>
              <a:pPr/>
              <a:t>2026-07-22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9" y="9428720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8" y="9428720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r">
              <a:defRPr sz="900"/>
            </a:lvl1pPr>
          </a:lstStyle>
          <a:p>
            <a:fld id="{3AA84A41-B797-4944-81D3-A56E6522AD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1981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1"/>
            <a:ext cx="2945550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64" y="11"/>
            <a:ext cx="2946636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r">
              <a:defRPr sz="900"/>
            </a:lvl1pPr>
          </a:lstStyle>
          <a:p>
            <a:fld id="{2B46C3B9-7491-4135-A035-74BF35DC7A4D}" type="datetimeFigureOut">
              <a:rPr lang="ko-KR" altLang="en-US" smtClean="0"/>
              <a:pPr/>
              <a:t>2026-07-22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9938" y="746125"/>
            <a:ext cx="525780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35" tIns="31416" rIns="62835" bIns="314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662" y="4714913"/>
            <a:ext cx="5438358" cy="4467042"/>
          </a:xfrm>
          <a:prstGeom prst="rect">
            <a:avLst/>
          </a:prstGeom>
        </p:spPr>
        <p:txBody>
          <a:bodyPr vert="horz" lIns="62835" tIns="31416" rIns="62835" bIns="3141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28728"/>
            <a:ext cx="2945550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64" y="9428728"/>
            <a:ext cx="2946636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r">
              <a:defRPr sz="900"/>
            </a:lvl1pPr>
          </a:lstStyle>
          <a:p>
            <a:fld id="{ADA85C7F-8BBE-4350-927B-6E332E128F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9877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724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AA641C-76DC-61DD-AA37-DB0F5AC0D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5CD11D2-7201-DBD9-B55E-4398ED2D91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741F9DE-32FC-41EB-DE45-853248F1AF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F60680B-B585-52BF-6250-04A20F1C46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9941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" y="1"/>
            <a:ext cx="15112919" cy="10684839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33952" y="3321394"/>
            <a:ext cx="12851447" cy="229181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67903" y="6058696"/>
            <a:ext cx="10583545" cy="27323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7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74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212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49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86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424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61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9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702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" y="0"/>
            <a:ext cx="15122784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28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04" userDrawn="1">
          <p15:clr>
            <a:srgbClr val="FBAE40"/>
          </p15:clr>
        </p15:guide>
        <p15:guide id="3" pos="895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7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755968" y="428169"/>
            <a:ext cx="13607415" cy="1781969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55968" y="2494757"/>
            <a:ext cx="13607415" cy="7056103"/>
          </a:xfrm>
          <a:prstGeom prst="rect">
            <a:avLst/>
          </a:prstGeom>
        </p:spPr>
        <p:txBody>
          <a:bodyPr vert="horz" lIns="147510" tIns="73755" rIns="147510" bIns="73755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55968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l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5165779" y="9909728"/>
            <a:ext cx="4787794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ct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0835535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30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</p:sldLayoutIdLst>
  <p:hf hdr="0" ftr="0" dt="0"/>
  <p:txStyles>
    <p:titleStyle>
      <a:lvl1pPr algn="ctr" defTabSz="1474795" rtl="0" eaLnBrk="1" latinLnBrk="1" hangingPunct="1">
        <a:spcBef>
          <a:spcPct val="0"/>
        </a:spcBef>
        <a:buNone/>
        <a:defRPr sz="70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53048" indent="-55304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5199" kern="1200">
          <a:solidFill>
            <a:schemeClr val="tx1"/>
          </a:solidFill>
          <a:latin typeface="+mn-lt"/>
          <a:ea typeface="+mn-ea"/>
          <a:cs typeface="+mn-cs"/>
        </a:defRPr>
      </a:lvl1pPr>
      <a:lvl2pPr marL="1198270" indent="-460874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4499" kern="1200">
          <a:solidFill>
            <a:schemeClr val="tx1"/>
          </a:solidFill>
          <a:latin typeface="+mn-lt"/>
          <a:ea typeface="+mn-ea"/>
          <a:cs typeface="+mn-cs"/>
        </a:defRPr>
      </a:lvl2pPr>
      <a:lvl3pPr marL="184349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799" kern="1200">
          <a:solidFill>
            <a:schemeClr val="tx1"/>
          </a:solidFill>
          <a:latin typeface="+mn-lt"/>
          <a:ea typeface="+mn-ea"/>
          <a:cs typeface="+mn-cs"/>
        </a:defRPr>
      </a:lvl3pPr>
      <a:lvl4pPr marL="258089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3299" kern="1200">
          <a:solidFill>
            <a:schemeClr val="tx1"/>
          </a:solidFill>
          <a:latin typeface="+mn-lt"/>
          <a:ea typeface="+mn-ea"/>
          <a:cs typeface="+mn-cs"/>
        </a:defRPr>
      </a:lvl4pPr>
      <a:lvl5pPr marL="331828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»"/>
        <a:defRPr sz="3299" kern="1200">
          <a:solidFill>
            <a:schemeClr val="tx1"/>
          </a:solidFill>
          <a:latin typeface="+mn-lt"/>
          <a:ea typeface="+mn-ea"/>
          <a:cs typeface="+mn-cs"/>
        </a:defRPr>
      </a:lvl5pPr>
      <a:lvl6pPr marL="4055686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6pPr>
      <a:lvl7pPr marL="479308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7pPr>
      <a:lvl8pPr marL="553048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8pPr>
      <a:lvl9pPr marL="626787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37397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2pPr>
      <a:lvl3pPr marL="1474795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3pPr>
      <a:lvl4pPr marL="2212192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4pPr>
      <a:lvl5pPr marL="294959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5pPr>
      <a:lvl6pPr marL="3686986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6pPr>
      <a:lvl7pPr marL="4424384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7pPr>
      <a:lvl8pPr marL="5161781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8pPr>
      <a:lvl9pPr marL="5899179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41DCE338-0ABC-5E48-5C79-E8E80930C2FD}"/>
              </a:ext>
            </a:extLst>
          </p:cNvPr>
          <p:cNvSpPr txBox="1"/>
          <p:nvPr/>
        </p:nvSpPr>
        <p:spPr>
          <a:xfrm>
            <a:off x="1" y="3246574"/>
            <a:ext cx="15119350" cy="2135393"/>
          </a:xfrm>
          <a:prstGeom prst="rect">
            <a:avLst/>
          </a:prstGeom>
          <a:noFill/>
        </p:spPr>
        <p:txBody>
          <a:bodyPr wrap="square" anchor="ctr" anchorCtr="1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4799" b="1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서해구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번지 해체공사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변경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심의도서</a:t>
            </a:r>
            <a:endParaRPr lang="en-US" altLang="ko-KR" sz="4799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2799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2026. 0.</a:t>
            </a: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27CDD29F-BFF9-2137-5A87-DE4760015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6899318"/>
              </p:ext>
            </p:extLst>
          </p:nvPr>
        </p:nvGraphicFramePr>
        <p:xfrm>
          <a:off x="9276419" y="5499569"/>
          <a:ext cx="5087441" cy="4657086"/>
        </p:xfrm>
        <a:graphic>
          <a:graphicData uri="http://schemas.openxmlformats.org/drawingml/2006/table">
            <a:tbl>
              <a:tblPr/>
              <a:tblGrid>
                <a:gridCol w="1268083">
                  <a:extLst>
                    <a:ext uri="{9D8B030D-6E8A-4147-A177-3AD203B41FA5}">
                      <a16:colId xmlns:a16="http://schemas.microsoft.com/office/drawing/2014/main" val="59879271"/>
                    </a:ext>
                  </a:extLst>
                </a:gridCol>
                <a:gridCol w="3819358">
                  <a:extLst>
                    <a:ext uri="{9D8B030D-6E8A-4147-A177-3AD203B41FA5}">
                      <a16:colId xmlns:a16="http://schemas.microsoft.com/office/drawing/2014/main" val="2403867998"/>
                    </a:ext>
                  </a:extLst>
                </a:gridCol>
              </a:tblGrid>
              <a:tr h="672261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해체종류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7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따른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00[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증축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개축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재축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대수선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리모델링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멸실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고딕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中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택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1]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을 위한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해체공사 심의 신청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0609404"/>
                  </a:ext>
                </a:extLst>
              </a:tr>
              <a:tr h="1769310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심의사유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조에 따라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 부위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를 위해 해체심의를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항○에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따라 연면적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500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 이상 해체로 인한 해체 심의를 신청함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따라 해당건축물 주변의 일정범위 반경 내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등 해당 지방자치단체의 조례로 정하는 시설이 있는 경우에 대한 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818142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대지위치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인천광역시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서해구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번지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402234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용도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689991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규모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지하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높이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00m 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연면적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000.00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882448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구조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48117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사용승인일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년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월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491690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해체 허가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신고 에 관한 사항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167413"/>
                  </a:ext>
                </a:extLst>
              </a:tr>
              <a:tr h="484848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작성자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구조기술사사무소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건축구조기술사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 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000) 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날인 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401342"/>
                  </a:ext>
                </a:extLst>
              </a:tr>
            </a:tbl>
          </a:graphicData>
        </a:graphic>
      </p:graphicFrame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787D46ED-4757-C8F5-62C9-A816C1C951AC}"/>
              </a:ext>
            </a:extLst>
          </p:cNvPr>
          <p:cNvGraphicFramePr>
            <a:graphicFrameLocks noGrp="1"/>
          </p:cNvGraphicFramePr>
          <p:nvPr/>
        </p:nvGraphicFramePr>
        <p:xfrm>
          <a:off x="13139123" y="1170319"/>
          <a:ext cx="1116172" cy="1456543"/>
        </p:xfrm>
        <a:graphic>
          <a:graphicData uri="http://schemas.openxmlformats.org/drawingml/2006/table">
            <a:tbl>
              <a:tblPr/>
              <a:tblGrid>
                <a:gridCol w="1116172">
                  <a:extLst>
                    <a:ext uri="{9D8B030D-6E8A-4147-A177-3AD203B41FA5}">
                      <a16:colId xmlns:a16="http://schemas.microsoft.com/office/drawing/2014/main" val="1411345498"/>
                    </a:ext>
                  </a:extLst>
                </a:gridCol>
              </a:tblGrid>
              <a:tr h="339829">
                <a:tc>
                  <a:txBody>
                    <a:bodyPr/>
                    <a:lstStyle/>
                    <a:p>
                      <a:pPr marL="0" marR="0" indent="0" algn="dist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안건번호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 anchorCtr="1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0855"/>
                  </a:ext>
                </a:extLst>
              </a:tr>
              <a:tr h="11166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84772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BAFC73C-57FA-4EE2-B8D5-D136C2E0BB6A}"/>
              </a:ext>
            </a:extLst>
          </p:cNvPr>
          <p:cNvSpPr txBox="1"/>
          <p:nvPr/>
        </p:nvSpPr>
        <p:spPr>
          <a:xfrm>
            <a:off x="6430772" y="549439"/>
            <a:ext cx="7935684" cy="389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base" latinLnBrk="0">
              <a:lnSpc>
                <a:spcPct val="160000"/>
              </a:lnSpc>
            </a:pP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2026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년 제</a:t>
            </a: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0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회 인천광역시 </a:t>
            </a:r>
            <a:r>
              <a:rPr lang="ko-KR" altLang="en-US" sz="1400" b="1" kern="0" spc="50" dirty="0" err="1">
                <a:solidFill>
                  <a:srgbClr val="000000"/>
                </a:solidFill>
                <a:latin typeface="휴먼고딕"/>
                <a:ea typeface="휴먼고딕"/>
              </a:rPr>
              <a:t>서해구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 건축해체 분야 건축소위원회</a:t>
            </a:r>
            <a:endParaRPr lang="ko-KR" altLang="en-US" sz="105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D6F3784-717F-4767-B94C-CC8325CCC4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21" y="531288"/>
            <a:ext cx="4468481" cy="119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4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5C974-2F15-DB81-BE59-8B9A08DA3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1C1AEE8-72E1-1146-FF1F-56BC762343C1}"/>
              </a:ext>
            </a:extLst>
          </p:cNvPr>
          <p:cNvSpPr txBox="1"/>
          <p:nvPr/>
        </p:nvSpPr>
        <p:spPr>
          <a:xfrm>
            <a:off x="250863" y="377354"/>
            <a:ext cx="14653628" cy="16860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buNone/>
            </a:pP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제</a:t>
            </a:r>
            <a:r>
              <a:rPr lang="en-US" altLang="ko-KR" sz="3200" b="1" u="sng" kern="0" spc="-11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0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 건축소위원회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건축해체 분야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 변경 사항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 </a:t>
            </a:r>
            <a:endParaRPr lang="en-US" altLang="ko-KR" sz="1200" b="1" kern="0" spc="0" dirty="0">
              <a:solidFill>
                <a:srgbClr val="000000"/>
              </a:solidFill>
              <a:effectLst/>
              <a:latin typeface="휴먼명조"/>
              <a:ea typeface="휴먼명조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○ </a:t>
            </a:r>
            <a:r>
              <a:rPr lang="ko-KR" altLang="en-US" sz="2400" b="1" kern="0" dirty="0">
                <a:solidFill>
                  <a:srgbClr val="000000"/>
                </a:solidFill>
                <a:latin typeface="휴먼명조"/>
                <a:ea typeface="휴먼명조"/>
              </a:rPr>
              <a:t>변경심의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대상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: xx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동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xxx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번지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, 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건축물 해체 허가에 관한 사항</a:t>
            </a:r>
            <a:endParaRPr lang="en-US" altLang="ko-KR" sz="2400" b="1" kern="0" spc="0" dirty="0">
              <a:solidFill>
                <a:srgbClr val="000000"/>
              </a:solidFill>
              <a:effectLst/>
              <a:latin typeface="휴먼명조"/>
              <a:ea typeface="휴먼명조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B94B997-70C9-B832-D92F-63FCA050D6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347780"/>
              </p:ext>
            </p:extLst>
          </p:nvPr>
        </p:nvGraphicFramePr>
        <p:xfrm>
          <a:off x="430882" y="2357574"/>
          <a:ext cx="14293588" cy="8078368"/>
        </p:xfrm>
        <a:graphic>
          <a:graphicData uri="http://schemas.openxmlformats.org/drawingml/2006/table">
            <a:tbl>
              <a:tblPr/>
              <a:tblGrid>
                <a:gridCol w="842122">
                  <a:extLst>
                    <a:ext uri="{9D8B030D-6E8A-4147-A177-3AD203B41FA5}">
                      <a16:colId xmlns:a16="http://schemas.microsoft.com/office/drawing/2014/main" val="3094737117"/>
                    </a:ext>
                  </a:extLst>
                </a:gridCol>
                <a:gridCol w="5827445">
                  <a:extLst>
                    <a:ext uri="{9D8B030D-6E8A-4147-A177-3AD203B41FA5}">
                      <a16:colId xmlns:a16="http://schemas.microsoft.com/office/drawing/2014/main" val="409875749"/>
                    </a:ext>
                  </a:extLst>
                </a:gridCol>
                <a:gridCol w="5827445">
                  <a:extLst>
                    <a:ext uri="{9D8B030D-6E8A-4147-A177-3AD203B41FA5}">
                      <a16:colId xmlns:a16="http://schemas.microsoft.com/office/drawing/2014/main" val="2897276869"/>
                    </a:ext>
                  </a:extLst>
                </a:gridCol>
                <a:gridCol w="1796576">
                  <a:extLst>
                    <a:ext uri="{9D8B030D-6E8A-4147-A177-3AD203B41FA5}">
                      <a16:colId xmlns:a16="http://schemas.microsoft.com/office/drawing/2014/main" val="3520455650"/>
                    </a:ext>
                  </a:extLst>
                </a:gridCol>
              </a:tblGrid>
              <a:tr h="6485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구분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변경 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변경 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비고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 </a:t>
                      </a: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Page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등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765027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680110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5934553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404346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25830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6133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9865751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696456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55492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1504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D38F7F7-DF07-4141-9948-8451C6A8D4C9}"/>
              </a:ext>
            </a:extLst>
          </p:cNvPr>
          <p:cNvSpPr txBox="1"/>
          <p:nvPr/>
        </p:nvSpPr>
        <p:spPr>
          <a:xfrm>
            <a:off x="7919716" y="522383"/>
            <a:ext cx="7055228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 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EFD9F2-75E3-43B5-B742-BAFB8F831EF0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변경심의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8055113-2BC5-49B9-BA90-8CD8DA1AC1D1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70086B73-C462-4E56-ABAF-2775D26C58E7}"/>
              </a:ext>
            </a:extLst>
          </p:cNvPr>
          <p:cNvGraphicFramePr>
            <a:graphicFrameLocks noGrp="1"/>
          </p:cNvGraphicFramePr>
          <p:nvPr/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615398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4968552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302776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후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200 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4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변경 내용에 대한 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10" name="그림 9">
            <a:extLst>
              <a:ext uri="{FF2B5EF4-FFF2-40B4-BE49-F238E27FC236}">
                <a16:creationId xmlns:a16="http://schemas.microsoft.com/office/drawing/2014/main" id="{BE169936-D789-4A47-9DC1-4BEB66F7F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942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381545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4609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</a:tblGrid>
              <a:tr h="8459164">
                <a:tc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변경 내용에 대한 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FF0000"/>
                          </a:solidFill>
                        </a:rPr>
                        <a:t>페이지 부족할 시</a:t>
                      </a:r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C7638E5-0AA4-4616-A198-D6B226C360CB}"/>
              </a:ext>
            </a:extLst>
          </p:cNvPr>
          <p:cNvSpPr txBox="1"/>
          <p:nvPr/>
        </p:nvSpPr>
        <p:spPr>
          <a:xfrm>
            <a:off x="7919716" y="522383"/>
            <a:ext cx="7055228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 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08DE99-D8F8-494A-94F5-C58B035E4930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변경심의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302E68F-A130-4357-A979-3255F5F3E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0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23856</TotalTime>
  <Words>299</Words>
  <Application>Microsoft Office PowerPoint</Application>
  <PresentationFormat>사용자 지정</PresentationFormat>
  <Paragraphs>77</Paragraphs>
  <Slides>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7" baseType="lpstr">
      <vt:lpstr>HY견명조</vt:lpstr>
      <vt:lpstr>HY헤드라인M</vt:lpstr>
      <vt:lpstr>맑은 고딕</vt:lpstr>
      <vt:lpstr>바탕</vt:lpstr>
      <vt:lpstr>함초롬돋움</vt:lpstr>
      <vt:lpstr>함초롬바탕</vt:lpstr>
      <vt:lpstr>휴먼고딕</vt:lpstr>
      <vt:lpstr>휴먼명조</vt:lpstr>
      <vt:lpstr>휴먼모음T</vt:lpstr>
      <vt:lpstr>Arial</vt:lpstr>
      <vt:lpstr>Impact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성동구 성수동 2가 지식산업센터 신축공사</dc:title>
  <dc:creator>user</dc:creator>
  <cp:lastModifiedBy>User</cp:lastModifiedBy>
  <cp:revision>1493</cp:revision>
  <cp:lastPrinted>2021-10-14T01:36:56Z</cp:lastPrinted>
  <dcterms:created xsi:type="dcterms:W3CDTF">2015-10-14T07:40:08Z</dcterms:created>
  <dcterms:modified xsi:type="dcterms:W3CDTF">2026-07-22T01:14:54Z</dcterms:modified>
</cp:coreProperties>
</file>