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7" r:id="rId3"/>
    <p:sldId id="263" r:id="rId4"/>
    <p:sldId id="268" r:id="rId5"/>
    <p:sldId id="269" r:id="rId6"/>
    <p:sldId id="270" r:id="rId7"/>
    <p:sldId id="264" r:id="rId8"/>
    <p:sldId id="258" r:id="rId9"/>
    <p:sldId id="261" r:id="rId10"/>
    <p:sldId id="262" r:id="rId11"/>
  </p:sldIdLst>
  <p:sldSz cx="12801600" cy="9601200" type="A3"/>
  <p:notesSz cx="9926638" cy="14355763"/>
  <p:defaultTextStyle>
    <a:defPPr>
      <a:defRPr lang="ko-KR"/>
    </a:defPPr>
    <a:lvl1pPr marL="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1pPr>
    <a:lvl2pPr marL="64008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2pPr>
    <a:lvl3pPr marL="128016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3pPr>
    <a:lvl4pPr marL="192024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4pPr>
    <a:lvl5pPr marL="256032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5pPr>
    <a:lvl6pPr marL="320040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6pPr>
    <a:lvl7pPr marL="384048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7pPr>
    <a:lvl8pPr marL="448056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8pPr>
    <a:lvl9pPr marL="5120640" algn="l" defTabSz="1280160" rtl="0" eaLnBrk="1" latinLnBrk="1" hangingPunct="1">
      <a:defRPr sz="25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11" autoAdjust="0"/>
    <p:restoredTop sz="94660"/>
  </p:normalViewPr>
  <p:slideViewPr>
    <p:cSldViewPr>
      <p:cViewPr>
        <p:scale>
          <a:sx n="84" d="100"/>
          <a:sy n="84" d="100"/>
        </p:scale>
        <p:origin x="-1476" y="0"/>
      </p:cViewPr>
      <p:guideLst>
        <p:guide orient="horz" pos="3024"/>
        <p:guide pos="403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960120" y="2982596"/>
            <a:ext cx="10881360" cy="205803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920240" y="5440680"/>
            <a:ext cx="8961120" cy="245364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4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80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202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56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8404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4805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120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219027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7058173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12994959" y="537845"/>
            <a:ext cx="4031615" cy="11470323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95668" y="537845"/>
            <a:ext cx="11885930" cy="11470323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95807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09819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011238" y="6169661"/>
            <a:ext cx="10881360" cy="1906905"/>
          </a:xfrm>
        </p:spPr>
        <p:txBody>
          <a:bodyPr anchor="t"/>
          <a:lstStyle>
            <a:lvl1pPr algn="l">
              <a:defRPr sz="56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1011238" y="4069399"/>
            <a:ext cx="10881360" cy="2100262"/>
          </a:xfrm>
        </p:spPr>
        <p:txBody>
          <a:bodyPr anchor="b"/>
          <a:lstStyle>
            <a:lvl1pPr marL="0" indent="0">
              <a:buNone/>
              <a:defRPr sz="2800">
                <a:solidFill>
                  <a:schemeClr val="tx1">
                    <a:tint val="75000"/>
                  </a:schemeClr>
                </a:solidFill>
              </a:defRPr>
            </a:lvl1pPr>
            <a:lvl2pPr marL="640080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2pPr>
            <a:lvl3pPr marL="128016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9202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4pPr>
            <a:lvl5pPr marL="256032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5pPr>
            <a:lvl6pPr marL="32004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6pPr>
            <a:lvl7pPr marL="384048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7pPr>
            <a:lvl8pPr marL="448056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8pPr>
            <a:lvl9pPr marL="512064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25546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95669" y="3135948"/>
            <a:ext cx="7958772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9067800" y="3135948"/>
            <a:ext cx="7958773" cy="8872220"/>
          </a:xfrm>
        </p:spPr>
        <p:txBody>
          <a:bodyPr/>
          <a:lstStyle>
            <a:lvl1pPr>
              <a:defRPr sz="3900"/>
            </a:lvl1pPr>
            <a:lvl2pPr>
              <a:defRPr sz="3400"/>
            </a:lvl2pPr>
            <a:lvl3pPr>
              <a:defRPr sz="28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14719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</p:spPr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40080" y="2149158"/>
            <a:ext cx="5656263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40080" y="3044825"/>
            <a:ext cx="5656263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503036" y="2149158"/>
            <a:ext cx="5658485" cy="895667"/>
          </a:xfrm>
        </p:spPr>
        <p:txBody>
          <a:bodyPr anchor="b"/>
          <a:lstStyle>
            <a:lvl1pPr marL="0" indent="0">
              <a:buNone/>
              <a:defRPr sz="3400" b="1"/>
            </a:lvl1pPr>
            <a:lvl2pPr marL="640080" indent="0">
              <a:buNone/>
              <a:defRPr sz="2800" b="1"/>
            </a:lvl2pPr>
            <a:lvl3pPr marL="1280160" indent="0">
              <a:buNone/>
              <a:defRPr sz="2500" b="1"/>
            </a:lvl3pPr>
            <a:lvl4pPr marL="1920240" indent="0">
              <a:buNone/>
              <a:defRPr sz="2200" b="1"/>
            </a:lvl4pPr>
            <a:lvl5pPr marL="2560320" indent="0">
              <a:buNone/>
              <a:defRPr sz="2200" b="1"/>
            </a:lvl5pPr>
            <a:lvl6pPr marL="3200400" indent="0">
              <a:buNone/>
              <a:defRPr sz="2200" b="1"/>
            </a:lvl6pPr>
            <a:lvl7pPr marL="3840480" indent="0">
              <a:buNone/>
              <a:defRPr sz="2200" b="1"/>
            </a:lvl7pPr>
            <a:lvl8pPr marL="4480560" indent="0">
              <a:buNone/>
              <a:defRPr sz="2200" b="1"/>
            </a:lvl8pPr>
            <a:lvl9pPr marL="5120640" indent="0">
              <a:buNone/>
              <a:defRPr sz="22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503036" y="3044825"/>
            <a:ext cx="5658485" cy="5531803"/>
          </a:xfrm>
        </p:spPr>
        <p:txBody>
          <a:bodyPr/>
          <a:lstStyle>
            <a:lvl1pPr>
              <a:defRPr sz="3400"/>
            </a:lvl1pPr>
            <a:lvl2pPr>
              <a:defRPr sz="2800"/>
            </a:lvl2pPr>
            <a:lvl3pPr>
              <a:defRPr sz="25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402270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9553611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29066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640081" y="382270"/>
            <a:ext cx="4211638" cy="162687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005070" y="382271"/>
            <a:ext cx="7156450" cy="8194358"/>
          </a:xfrm>
        </p:spPr>
        <p:txBody>
          <a:bodyPr/>
          <a:lstStyle>
            <a:lvl1pPr>
              <a:defRPr sz="4500"/>
            </a:lvl1pPr>
            <a:lvl2pPr>
              <a:defRPr sz="3900"/>
            </a:lvl2pPr>
            <a:lvl3pPr>
              <a:defRPr sz="3400"/>
            </a:lvl3pPr>
            <a:lvl4pPr>
              <a:defRPr sz="2800"/>
            </a:lvl4pPr>
            <a:lvl5pPr>
              <a:defRPr sz="2800"/>
            </a:lvl5pPr>
            <a:lvl6pPr>
              <a:defRPr sz="2800"/>
            </a:lvl6pPr>
            <a:lvl7pPr>
              <a:defRPr sz="2800"/>
            </a:lvl7pPr>
            <a:lvl8pPr>
              <a:defRPr sz="2800"/>
            </a:lvl8pPr>
            <a:lvl9pPr>
              <a:defRPr sz="2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640081" y="2009141"/>
            <a:ext cx="4211638" cy="6567488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402670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509203" y="6720840"/>
            <a:ext cx="7680960" cy="793433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2509203" y="857885"/>
            <a:ext cx="7680960" cy="5760720"/>
          </a:xfrm>
        </p:spPr>
        <p:txBody>
          <a:bodyPr/>
          <a:lstStyle>
            <a:lvl1pPr marL="0" indent="0">
              <a:buNone/>
              <a:defRPr sz="4500"/>
            </a:lvl1pPr>
            <a:lvl2pPr marL="640080" indent="0">
              <a:buNone/>
              <a:defRPr sz="3900"/>
            </a:lvl2pPr>
            <a:lvl3pPr marL="1280160" indent="0">
              <a:buNone/>
              <a:defRPr sz="3400"/>
            </a:lvl3pPr>
            <a:lvl4pPr marL="1920240" indent="0">
              <a:buNone/>
              <a:defRPr sz="2800"/>
            </a:lvl4pPr>
            <a:lvl5pPr marL="2560320" indent="0">
              <a:buNone/>
              <a:defRPr sz="2800"/>
            </a:lvl5pPr>
            <a:lvl6pPr marL="3200400" indent="0">
              <a:buNone/>
              <a:defRPr sz="2800"/>
            </a:lvl6pPr>
            <a:lvl7pPr marL="3840480" indent="0">
              <a:buNone/>
              <a:defRPr sz="2800"/>
            </a:lvl7pPr>
            <a:lvl8pPr marL="4480560" indent="0">
              <a:buNone/>
              <a:defRPr sz="2800"/>
            </a:lvl8pPr>
            <a:lvl9pPr marL="5120640" indent="0">
              <a:buNone/>
              <a:defRPr sz="28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2509203" y="7514273"/>
            <a:ext cx="7680960" cy="1126807"/>
          </a:xfrm>
        </p:spPr>
        <p:txBody>
          <a:bodyPr/>
          <a:lstStyle>
            <a:lvl1pPr marL="0" indent="0">
              <a:buNone/>
              <a:defRPr sz="2000"/>
            </a:lvl1pPr>
            <a:lvl2pPr marL="640080" indent="0">
              <a:buNone/>
              <a:defRPr sz="1700"/>
            </a:lvl2pPr>
            <a:lvl3pPr marL="1280160" indent="0">
              <a:buNone/>
              <a:defRPr sz="1400"/>
            </a:lvl3pPr>
            <a:lvl4pPr marL="1920240" indent="0">
              <a:buNone/>
              <a:defRPr sz="1300"/>
            </a:lvl4pPr>
            <a:lvl5pPr marL="2560320" indent="0">
              <a:buNone/>
              <a:defRPr sz="1300"/>
            </a:lvl5pPr>
            <a:lvl6pPr marL="3200400" indent="0">
              <a:buNone/>
              <a:defRPr sz="1300"/>
            </a:lvl6pPr>
            <a:lvl7pPr marL="3840480" indent="0">
              <a:buNone/>
              <a:defRPr sz="1300"/>
            </a:lvl7pPr>
            <a:lvl8pPr marL="4480560" indent="0">
              <a:buNone/>
              <a:defRPr sz="1300"/>
            </a:lvl8pPr>
            <a:lvl9pPr marL="5120640" indent="0">
              <a:buNone/>
              <a:defRPr sz="13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068082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640080" y="384493"/>
            <a:ext cx="11521440" cy="1600200"/>
          </a:xfrm>
          <a:prstGeom prst="rect">
            <a:avLst/>
          </a:prstGeom>
        </p:spPr>
        <p:txBody>
          <a:bodyPr vert="horz" lIns="128016" tIns="64008" rIns="128016" bIns="64008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40080" y="2240281"/>
            <a:ext cx="11521440" cy="6336348"/>
          </a:xfrm>
          <a:prstGeom prst="rect">
            <a:avLst/>
          </a:prstGeom>
        </p:spPr>
        <p:txBody>
          <a:bodyPr vert="horz" lIns="128016" tIns="64008" rIns="128016" bIns="64008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400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l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23E06D-4E6E-4F51-968F-6789397548C7}" type="datetimeFigureOut">
              <a:rPr lang="ko-KR" altLang="en-US" smtClean="0"/>
              <a:t>2019-01-30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373880" y="8898891"/>
            <a:ext cx="40538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ct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174480" y="8898891"/>
            <a:ext cx="2987040" cy="511175"/>
          </a:xfrm>
          <a:prstGeom prst="rect">
            <a:avLst/>
          </a:prstGeom>
        </p:spPr>
        <p:txBody>
          <a:bodyPr vert="horz" lIns="128016" tIns="64008" rIns="128016" bIns="64008" rtlCol="0" anchor="ctr"/>
          <a:lstStyle>
            <a:lvl1pPr algn="r">
              <a:defRPr sz="1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3B6B90-C328-4487-AAC0-D1061BBBC408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80962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280160" rtl="0" eaLnBrk="1" latinLnBrk="1" hangingPunct="1">
        <a:spcBef>
          <a:spcPct val="0"/>
        </a:spcBef>
        <a:buNone/>
        <a:defRPr sz="62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80060" indent="-480060" algn="l" defTabSz="1280160" rtl="0" eaLnBrk="1" latinLnBrk="1" hangingPunct="1">
        <a:spcBef>
          <a:spcPct val="20000"/>
        </a:spcBef>
        <a:buFont typeface="Arial" pitchFamily="34" charset="0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1pPr>
      <a:lvl2pPr marL="1040130" indent="-400050" algn="l" defTabSz="1280160" rtl="0" eaLnBrk="1" latinLnBrk="1" hangingPunct="1">
        <a:spcBef>
          <a:spcPct val="20000"/>
        </a:spcBef>
        <a:buFont typeface="Arial" pitchFamily="34" charset="0"/>
        <a:buChar char="–"/>
        <a:defRPr sz="3900" kern="1200">
          <a:solidFill>
            <a:schemeClr val="tx1"/>
          </a:solidFill>
          <a:latin typeface="+mn-lt"/>
          <a:ea typeface="+mn-ea"/>
          <a:cs typeface="+mn-cs"/>
        </a:defRPr>
      </a:lvl2pPr>
      <a:lvl3pPr marL="1600200" indent="-320040" algn="l" defTabSz="1280160" rtl="0" eaLnBrk="1" latinLnBrk="1" hangingPunct="1">
        <a:spcBef>
          <a:spcPct val="20000"/>
        </a:spcBef>
        <a:buFont typeface="Arial" pitchFamily="34" charset="0"/>
        <a:buChar char="•"/>
        <a:defRPr sz="3400" kern="1200">
          <a:solidFill>
            <a:schemeClr val="tx1"/>
          </a:solidFill>
          <a:latin typeface="+mn-lt"/>
          <a:ea typeface="+mn-ea"/>
          <a:cs typeface="+mn-cs"/>
        </a:defRPr>
      </a:lvl3pPr>
      <a:lvl4pPr marL="2240280" indent="-320040" algn="l" defTabSz="128016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4pPr>
      <a:lvl5pPr marL="2880360" indent="-320040" algn="l" defTabSz="1280160" rtl="0" eaLnBrk="1" latinLnBrk="1" hangingPunct="1">
        <a:spcBef>
          <a:spcPct val="20000"/>
        </a:spcBef>
        <a:buFont typeface="Arial" pitchFamily="34" charset="0"/>
        <a:buChar char="»"/>
        <a:defRPr sz="2800" kern="1200">
          <a:solidFill>
            <a:schemeClr val="tx1"/>
          </a:solidFill>
          <a:latin typeface="+mn-lt"/>
          <a:ea typeface="+mn-ea"/>
          <a:cs typeface="+mn-cs"/>
        </a:defRPr>
      </a:lvl5pPr>
      <a:lvl6pPr marL="3520440" indent="-320040" algn="l" defTabSz="1280160" rtl="0" eaLnBrk="1" latinLnBrk="1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6pPr>
      <a:lvl7pPr marL="4160520" indent="-320040" algn="l" defTabSz="1280160" rtl="0" eaLnBrk="1" latinLnBrk="1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indent="-320040" algn="l" defTabSz="1280160" rtl="0" eaLnBrk="1" latinLnBrk="1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8pPr>
      <a:lvl9pPr marL="5440680" indent="-320040" algn="l" defTabSz="1280160" rtl="0" eaLnBrk="1" latinLnBrk="1" hangingPunct="1">
        <a:spcBef>
          <a:spcPct val="20000"/>
        </a:spcBef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2pPr>
      <a:lvl3pPr marL="128016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3pPr>
      <a:lvl4pPr marL="192024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4pPr>
      <a:lvl5pPr marL="256032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5pPr>
      <a:lvl6pPr marL="320040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6pPr>
      <a:lvl7pPr marL="384048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7pPr>
      <a:lvl8pPr marL="448056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8pPr>
      <a:lvl9pPr marL="5120640" algn="l" defTabSz="1280160" rtl="0" eaLnBrk="1" latinLnBrk="1" hangingPunct="1">
        <a:defRPr sz="25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직사각형 98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42" t="9478" r="9942" b="11058"/>
          <a:stretch/>
        </p:blipFill>
        <p:spPr bwMode="auto">
          <a:xfrm rot="-60000">
            <a:off x="152978" y="977813"/>
            <a:ext cx="5543752" cy="74324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330920" y="1848272"/>
            <a:ext cx="2736304" cy="288032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6407150" y="2201962"/>
            <a:ext cx="2736304" cy="318988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6408210" y="1854622"/>
            <a:ext cx="2736304" cy="28803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6401860" y="2604356"/>
            <a:ext cx="575004" cy="972108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4" name="직사각형 33"/>
          <p:cNvSpPr/>
          <p:nvPr/>
        </p:nvSpPr>
        <p:spPr>
          <a:xfrm>
            <a:off x="320771" y="2377441"/>
            <a:ext cx="5194913" cy="258183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5" name="직사각형 34"/>
          <p:cNvSpPr/>
          <p:nvPr/>
        </p:nvSpPr>
        <p:spPr>
          <a:xfrm>
            <a:off x="3139232" y="1835471"/>
            <a:ext cx="2448272" cy="288032"/>
          </a:xfrm>
          <a:prstGeom prst="rect">
            <a:avLst/>
          </a:prstGeom>
          <a:noFill/>
          <a:ln w="28575">
            <a:solidFill>
              <a:schemeClr val="accent3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3139232" y="2698749"/>
            <a:ext cx="2448272" cy="231577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6416817" y="4017682"/>
            <a:ext cx="2736304" cy="150654"/>
          </a:xfrm>
          <a:prstGeom prst="rect">
            <a:avLst/>
          </a:prstGeom>
          <a:noFill/>
          <a:ln w="28575"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3" name="직선 화살표 연결선 12"/>
          <p:cNvCxnSpPr>
            <a:stCxn id="35" idx="3"/>
            <a:endCxn id="30" idx="1"/>
          </p:cNvCxnSpPr>
          <p:nvPr/>
        </p:nvCxnSpPr>
        <p:spPr>
          <a:xfrm>
            <a:off x="5587504" y="1979487"/>
            <a:ext cx="820706" cy="1915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0" name="직선 화살표 연결선 39"/>
          <p:cNvCxnSpPr/>
          <p:nvPr/>
        </p:nvCxnSpPr>
        <p:spPr>
          <a:xfrm>
            <a:off x="2224336" y="2280320"/>
            <a:ext cx="4199016" cy="1915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2" name="직선 화살표 연결선 41"/>
          <p:cNvCxnSpPr/>
          <p:nvPr/>
        </p:nvCxnSpPr>
        <p:spPr>
          <a:xfrm>
            <a:off x="2224336" y="2146537"/>
            <a:ext cx="0" cy="13378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9" name="직사각형 48"/>
          <p:cNvSpPr/>
          <p:nvPr/>
        </p:nvSpPr>
        <p:spPr>
          <a:xfrm>
            <a:off x="7018020" y="5081012"/>
            <a:ext cx="2130408" cy="519688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0" name="직사각형 49"/>
          <p:cNvSpPr/>
          <p:nvPr/>
        </p:nvSpPr>
        <p:spPr>
          <a:xfrm>
            <a:off x="319004" y="2974621"/>
            <a:ext cx="2797576" cy="378179"/>
          </a:xfrm>
          <a:prstGeom prst="rect">
            <a:avLst/>
          </a:prstGeom>
          <a:noFill/>
          <a:ln w="28575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3" name="꺾인 연결선 42"/>
          <p:cNvCxnSpPr>
            <a:stCxn id="34" idx="3"/>
          </p:cNvCxnSpPr>
          <p:nvPr/>
        </p:nvCxnSpPr>
        <p:spPr>
          <a:xfrm>
            <a:off x="5515684" y="2506533"/>
            <a:ext cx="886176" cy="565875"/>
          </a:xfrm>
          <a:prstGeom prst="bentConnector3">
            <a:avLst>
              <a:gd name="adj1" fmla="val 50000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직선 화살표 연결선 72"/>
          <p:cNvCxnSpPr/>
          <p:nvPr/>
        </p:nvCxnSpPr>
        <p:spPr>
          <a:xfrm>
            <a:off x="2224336" y="5304656"/>
            <a:ext cx="4752528" cy="3620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4" name="직선 화살표 연결선 73"/>
          <p:cNvCxnSpPr/>
          <p:nvPr/>
        </p:nvCxnSpPr>
        <p:spPr>
          <a:xfrm>
            <a:off x="2224336" y="3370673"/>
            <a:ext cx="0" cy="195208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7" name="직선 화살표 연결선 76"/>
          <p:cNvCxnSpPr/>
          <p:nvPr/>
        </p:nvCxnSpPr>
        <p:spPr>
          <a:xfrm>
            <a:off x="4168552" y="4070945"/>
            <a:ext cx="2233308" cy="957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78" name="직선 화살표 연결선 77"/>
          <p:cNvCxnSpPr/>
          <p:nvPr/>
        </p:nvCxnSpPr>
        <p:spPr>
          <a:xfrm>
            <a:off x="4168552" y="2960472"/>
            <a:ext cx="0" cy="111047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1" name="직사각형 80"/>
          <p:cNvSpPr/>
          <p:nvPr/>
        </p:nvSpPr>
        <p:spPr>
          <a:xfrm>
            <a:off x="1701909" y="7786837"/>
            <a:ext cx="2466643" cy="288032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2" name="직선 화살표 연결선 81"/>
          <p:cNvCxnSpPr/>
          <p:nvPr/>
        </p:nvCxnSpPr>
        <p:spPr>
          <a:xfrm>
            <a:off x="4168552" y="7942956"/>
            <a:ext cx="7272808" cy="19151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84" name="직선 화살표 연결선 83"/>
          <p:cNvCxnSpPr/>
          <p:nvPr/>
        </p:nvCxnSpPr>
        <p:spPr>
          <a:xfrm>
            <a:off x="11441360" y="1488232"/>
            <a:ext cx="0" cy="6473876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8" name="직사각형 87"/>
          <p:cNvSpPr/>
          <p:nvPr/>
        </p:nvSpPr>
        <p:spPr>
          <a:xfrm>
            <a:off x="6408210" y="1372790"/>
            <a:ext cx="2736304" cy="303609"/>
          </a:xfrm>
          <a:prstGeom prst="rect">
            <a:avLst/>
          </a:prstGeom>
          <a:noFill/>
          <a:ln w="28575">
            <a:solidFill>
              <a:schemeClr val="accent5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89" name="직선 화살표 연결선 88"/>
          <p:cNvCxnSpPr/>
          <p:nvPr/>
        </p:nvCxnSpPr>
        <p:spPr>
          <a:xfrm flipH="1">
            <a:off x="9143454" y="1486493"/>
            <a:ext cx="2297906" cy="957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92" name="직사각형 91"/>
          <p:cNvSpPr/>
          <p:nvPr/>
        </p:nvSpPr>
        <p:spPr>
          <a:xfrm>
            <a:off x="3978070" y="1239265"/>
            <a:ext cx="1224136" cy="465710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3" name="직사각형 92"/>
          <p:cNvSpPr/>
          <p:nvPr/>
        </p:nvSpPr>
        <p:spPr>
          <a:xfrm>
            <a:off x="6416817" y="3689788"/>
            <a:ext cx="2736304" cy="141747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94" name="직선 화살표 연결선 93"/>
          <p:cNvCxnSpPr/>
          <p:nvPr/>
        </p:nvCxnSpPr>
        <p:spPr>
          <a:xfrm>
            <a:off x="5202206" y="1253057"/>
            <a:ext cx="2573096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96" name="직선 화살표 연결선 95"/>
          <p:cNvCxnSpPr/>
          <p:nvPr/>
        </p:nvCxnSpPr>
        <p:spPr>
          <a:xfrm>
            <a:off x="7775302" y="1253057"/>
            <a:ext cx="9667" cy="2409132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83" name="TextBox 82"/>
          <p:cNvSpPr txBox="1"/>
          <p:nvPr/>
        </p:nvSpPr>
        <p:spPr>
          <a:xfrm>
            <a:off x="84609" y="11078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신고 및 허가증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21033166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105" y="87086"/>
            <a:ext cx="6537795" cy="9465705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609" y="11078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신고 및 허가증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6" name="직사각형 5"/>
          <p:cNvSpPr/>
          <p:nvPr/>
        </p:nvSpPr>
        <p:spPr>
          <a:xfrm>
            <a:off x="6702014" y="87086"/>
            <a:ext cx="6056555" cy="94657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4064" r="3871"/>
          <a:stretch/>
        </p:blipFill>
        <p:spPr bwMode="auto">
          <a:xfrm>
            <a:off x="6771598" y="120080"/>
            <a:ext cx="5904656" cy="521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r="4277"/>
          <a:stretch/>
        </p:blipFill>
        <p:spPr bwMode="auto">
          <a:xfrm>
            <a:off x="6771598" y="5338569"/>
            <a:ext cx="5904656" cy="4193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1" t="5981" r="7943" b="4536"/>
          <a:stretch/>
        </p:blipFill>
        <p:spPr bwMode="auto">
          <a:xfrm>
            <a:off x="559181" y="635213"/>
            <a:ext cx="5475642" cy="8369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6" name="직선 화살표 연결선 15"/>
          <p:cNvCxnSpPr>
            <a:endCxn id="12" idx="0"/>
          </p:cNvCxnSpPr>
          <p:nvPr/>
        </p:nvCxnSpPr>
        <p:spPr>
          <a:xfrm>
            <a:off x="11419098" y="1416224"/>
            <a:ext cx="0" cy="347327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8" name="직사각형 17"/>
          <p:cNvSpPr/>
          <p:nvPr/>
        </p:nvSpPr>
        <p:spPr>
          <a:xfrm>
            <a:off x="4384576" y="1951856"/>
            <a:ext cx="1381224" cy="344564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9" name="직사각형 18"/>
          <p:cNvSpPr/>
          <p:nvPr/>
        </p:nvSpPr>
        <p:spPr>
          <a:xfrm>
            <a:off x="1361685" y="1958380"/>
            <a:ext cx="1978415" cy="342642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1" name="직사각형 20"/>
          <p:cNvSpPr/>
          <p:nvPr/>
        </p:nvSpPr>
        <p:spPr>
          <a:xfrm>
            <a:off x="6816544" y="201613"/>
            <a:ext cx="2879906" cy="8764587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2" name="직사각형 21"/>
          <p:cNvSpPr/>
          <p:nvPr/>
        </p:nvSpPr>
        <p:spPr>
          <a:xfrm>
            <a:off x="9855152" y="201614"/>
            <a:ext cx="2822623" cy="4670424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/>
        </p:nvSpPr>
        <p:spPr>
          <a:xfrm>
            <a:off x="10172700" y="4889500"/>
            <a:ext cx="2492796" cy="469900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/>
        </p:nvSpPr>
        <p:spPr>
          <a:xfrm>
            <a:off x="10172700" y="7276340"/>
            <a:ext cx="2492796" cy="343660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17" name="직선 화살표 연결선 16"/>
          <p:cNvCxnSpPr/>
          <p:nvPr/>
        </p:nvCxnSpPr>
        <p:spPr>
          <a:xfrm flipV="1">
            <a:off x="2375326" y="1416224"/>
            <a:ext cx="1" cy="542157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0" name="꺾인 연결선 19"/>
          <p:cNvCxnSpPr/>
          <p:nvPr/>
        </p:nvCxnSpPr>
        <p:spPr>
          <a:xfrm>
            <a:off x="5765800" y="3671590"/>
            <a:ext cx="4406900" cy="3776580"/>
          </a:xfrm>
          <a:prstGeom prst="bentConnector3">
            <a:avLst>
              <a:gd name="adj1" fmla="val 13112"/>
            </a:avLst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7" name="직선 화살표 연결선 26"/>
          <p:cNvCxnSpPr/>
          <p:nvPr/>
        </p:nvCxnSpPr>
        <p:spPr>
          <a:xfrm flipH="1">
            <a:off x="2375328" y="1416224"/>
            <a:ext cx="9043770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8184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직사각형 98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9" t="8988" r="9034" b="1720"/>
          <a:stretch/>
        </p:blipFill>
        <p:spPr bwMode="auto">
          <a:xfrm>
            <a:off x="165494" y="905184"/>
            <a:ext cx="5443218" cy="8351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직사각형 33"/>
          <p:cNvSpPr/>
          <p:nvPr/>
        </p:nvSpPr>
        <p:spPr>
          <a:xfrm>
            <a:off x="204760" y="1638301"/>
            <a:ext cx="5262590" cy="2017420"/>
          </a:xfrm>
          <a:prstGeom prst="rect">
            <a:avLst/>
          </a:prstGeom>
          <a:solidFill>
            <a:srgbClr val="FFFF00">
              <a:alpha val="10000"/>
            </a:srgbClr>
          </a:solidFill>
          <a:ln w="19050">
            <a:solidFill>
              <a:srgbClr val="FFC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2" name="직사각형 91"/>
          <p:cNvSpPr/>
          <p:nvPr/>
        </p:nvSpPr>
        <p:spPr>
          <a:xfrm>
            <a:off x="204760" y="1638300"/>
            <a:ext cx="4539856" cy="21907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83" name="TextBox 82"/>
          <p:cNvSpPr txBox="1"/>
          <p:nvPr/>
        </p:nvSpPr>
        <p:spPr>
          <a:xfrm>
            <a:off x="84609" y="11078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신고 및 허가증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46" name="TextBox 45"/>
          <p:cNvSpPr txBox="1"/>
          <p:nvPr/>
        </p:nvSpPr>
        <p:spPr>
          <a:xfrm>
            <a:off x="208112" y="3198206"/>
            <a:ext cx="3153427" cy="4616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사업장 상호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폐수량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,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오염물질 배출항목 등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변경사항 확인하여 조사표 작성에 참고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51" name="직사각형 50"/>
          <p:cNvSpPr/>
          <p:nvPr/>
        </p:nvSpPr>
        <p:spPr>
          <a:xfrm>
            <a:off x="6416040" y="1381978"/>
            <a:ext cx="2750820" cy="243564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2" name="직사각형 51"/>
          <p:cNvSpPr/>
          <p:nvPr/>
        </p:nvSpPr>
        <p:spPr>
          <a:xfrm>
            <a:off x="6416040" y="4014413"/>
            <a:ext cx="2750820" cy="168967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53" name="직사각형 52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6416817" y="3832860"/>
            <a:ext cx="2736304" cy="16631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4" name="직선 화살표 연결선 43"/>
          <p:cNvCxnSpPr/>
          <p:nvPr/>
        </p:nvCxnSpPr>
        <p:spPr>
          <a:xfrm>
            <a:off x="7856590" y="1747837"/>
            <a:ext cx="0" cy="204465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5" name="직선 화살표 연결선 44"/>
          <p:cNvCxnSpPr/>
          <p:nvPr/>
        </p:nvCxnSpPr>
        <p:spPr>
          <a:xfrm flipH="1">
            <a:off x="4753313" y="1756440"/>
            <a:ext cx="3103277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36919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직사각형 17"/>
          <p:cNvSpPr/>
          <p:nvPr/>
        </p:nvSpPr>
        <p:spPr>
          <a:xfrm>
            <a:off x="28105" y="87086"/>
            <a:ext cx="5733059" cy="6729738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71" t="5981" r="7943" b="40442"/>
          <a:stretch/>
        </p:blipFill>
        <p:spPr bwMode="auto">
          <a:xfrm>
            <a:off x="205078" y="679624"/>
            <a:ext cx="5475642" cy="50111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4609" y="11078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신고 및 허가증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20" name="직사각형 19"/>
          <p:cNvSpPr/>
          <p:nvPr/>
        </p:nvSpPr>
        <p:spPr>
          <a:xfrm>
            <a:off x="28105" y="7035800"/>
            <a:ext cx="5733059" cy="2467429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1" name="TextBox 20"/>
          <p:cNvSpPr txBox="1"/>
          <p:nvPr/>
        </p:nvSpPr>
        <p:spPr>
          <a:xfrm>
            <a:off x="84609" y="7305779"/>
            <a:ext cx="3161443" cy="212365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조사지침 붙임</a:t>
            </a:r>
            <a:r>
              <a:rPr lang="en-US" altLang="ko-KR" sz="1800" dirty="0" smtClean="0"/>
              <a:t>2&gt; </a:t>
            </a:r>
          </a:p>
          <a:p>
            <a:endParaRPr lang="en-US" altLang="ko-KR" sz="1800" dirty="0"/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1. </a:t>
            </a:r>
            <a:r>
              <a:rPr lang="ko-KR" altLang="en-US" sz="1800" dirty="0" smtClean="0"/>
              <a:t>특별대책지역 참조</a:t>
            </a:r>
            <a:endParaRPr lang="en-US" altLang="ko-KR" sz="1800" dirty="0" smtClean="0"/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2. </a:t>
            </a:r>
            <a:r>
              <a:rPr lang="ko-KR" altLang="en-US" sz="1800" dirty="0" smtClean="0"/>
              <a:t>설치제한지역 참조</a:t>
            </a:r>
            <a:endParaRPr lang="en-US" altLang="ko-KR" sz="1800" dirty="0" smtClean="0"/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3. </a:t>
            </a:r>
            <a:r>
              <a:rPr lang="ko-KR" altLang="en-US" sz="1800" dirty="0" smtClean="0"/>
              <a:t>산업단지현황 참조</a:t>
            </a:r>
            <a:endParaRPr lang="en-US" altLang="ko-KR" sz="1800" dirty="0" smtClean="0"/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4. </a:t>
            </a:r>
            <a:r>
              <a:rPr lang="ko-KR" altLang="en-US" sz="1800" dirty="0" smtClean="0"/>
              <a:t>농공단지현황 참조</a:t>
            </a:r>
            <a:endParaRPr lang="en-US" altLang="ko-KR" sz="1800" dirty="0" smtClean="0"/>
          </a:p>
          <a:p>
            <a:endParaRPr lang="en-US" altLang="ko-KR" sz="500" dirty="0" smtClean="0"/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5. </a:t>
            </a:r>
            <a:r>
              <a:rPr lang="ko-KR" altLang="en-US" sz="1800" dirty="0" smtClean="0"/>
              <a:t>단위 및 처리형태 참조</a:t>
            </a:r>
            <a:endParaRPr lang="ko-KR" altLang="en-US" sz="1800" dirty="0"/>
          </a:p>
        </p:txBody>
      </p:sp>
      <p:sp>
        <p:nvSpPr>
          <p:cNvPr id="23" name="직사각형 22"/>
          <p:cNvSpPr/>
          <p:nvPr/>
        </p:nvSpPr>
        <p:spPr>
          <a:xfrm>
            <a:off x="6416817" y="5801990"/>
            <a:ext cx="2736304" cy="1072146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4" name="직사각형 23"/>
          <p:cNvSpPr/>
          <p:nvPr/>
        </p:nvSpPr>
        <p:spPr>
          <a:xfrm>
            <a:off x="7013985" y="8326419"/>
            <a:ext cx="2139135" cy="523539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5" name="직선 화살표 연결선 24"/>
          <p:cNvCxnSpPr/>
          <p:nvPr/>
        </p:nvCxnSpPr>
        <p:spPr>
          <a:xfrm>
            <a:off x="2894635" y="6437633"/>
            <a:ext cx="3528717" cy="1915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26" name="직선 화살표 연결선 25"/>
          <p:cNvCxnSpPr/>
          <p:nvPr/>
        </p:nvCxnSpPr>
        <p:spPr>
          <a:xfrm flipV="1">
            <a:off x="2894634" y="6437634"/>
            <a:ext cx="1" cy="1427035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1" name="직사각형 30"/>
          <p:cNvSpPr/>
          <p:nvPr/>
        </p:nvSpPr>
        <p:spPr>
          <a:xfrm>
            <a:off x="7003227" y="4378935"/>
            <a:ext cx="2149893" cy="171549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2" name="직사각형 31"/>
          <p:cNvSpPr/>
          <p:nvPr/>
        </p:nvSpPr>
        <p:spPr>
          <a:xfrm>
            <a:off x="1000200" y="2004148"/>
            <a:ext cx="1141382" cy="3444524"/>
          </a:xfrm>
          <a:prstGeom prst="rect">
            <a:avLst/>
          </a:prstGeom>
          <a:noFill/>
          <a:ln w="28575">
            <a:solidFill>
              <a:srgbClr val="00B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3" name="직선 화살표 연결선 32"/>
          <p:cNvCxnSpPr/>
          <p:nvPr/>
        </p:nvCxnSpPr>
        <p:spPr>
          <a:xfrm flipV="1">
            <a:off x="4765638" y="4528968"/>
            <a:ext cx="2225090" cy="149576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5" name="직사각형 34"/>
          <p:cNvSpPr/>
          <p:nvPr/>
        </p:nvSpPr>
        <p:spPr>
          <a:xfrm>
            <a:off x="7013985" y="8100508"/>
            <a:ext cx="2139135" cy="204394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6" name="직사각형 35"/>
          <p:cNvSpPr/>
          <p:nvPr/>
        </p:nvSpPr>
        <p:spPr>
          <a:xfrm>
            <a:off x="205552" y="7864669"/>
            <a:ext cx="3040500" cy="1131097"/>
          </a:xfrm>
          <a:prstGeom prst="rect">
            <a:avLst/>
          </a:pr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7" name="직사각형 36"/>
          <p:cNvSpPr/>
          <p:nvPr/>
        </p:nvSpPr>
        <p:spPr>
          <a:xfrm>
            <a:off x="205552" y="9036425"/>
            <a:ext cx="3040500" cy="332953"/>
          </a:xfrm>
          <a:prstGeom prst="rect">
            <a:avLst/>
          </a:prstGeom>
          <a:noFill/>
          <a:ln w="28575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0" name="꺾인 연결선 29"/>
          <p:cNvCxnSpPr>
            <a:stCxn id="37" idx="3"/>
            <a:endCxn id="35" idx="1"/>
          </p:cNvCxnSpPr>
          <p:nvPr/>
        </p:nvCxnSpPr>
        <p:spPr>
          <a:xfrm flipV="1">
            <a:off x="3246052" y="8202705"/>
            <a:ext cx="3767933" cy="1000197"/>
          </a:xfrm>
          <a:prstGeom prst="bentConnector3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1" name="직사각형 40"/>
          <p:cNvSpPr/>
          <p:nvPr/>
        </p:nvSpPr>
        <p:spPr>
          <a:xfrm>
            <a:off x="4077148" y="2004148"/>
            <a:ext cx="699247" cy="3444524"/>
          </a:xfrm>
          <a:prstGeom prst="rect">
            <a:avLst/>
          </a:prstGeom>
          <a:noFill/>
          <a:ln w="28575">
            <a:solidFill>
              <a:schemeClr val="accent4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2" name="직선 화살표 연결선 41"/>
          <p:cNvCxnSpPr/>
          <p:nvPr/>
        </p:nvCxnSpPr>
        <p:spPr>
          <a:xfrm>
            <a:off x="4399878" y="8558279"/>
            <a:ext cx="2590850" cy="19151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43" name="직선 화살표 연결선 42"/>
          <p:cNvCxnSpPr/>
          <p:nvPr/>
        </p:nvCxnSpPr>
        <p:spPr>
          <a:xfrm flipV="1">
            <a:off x="4399877" y="5461798"/>
            <a:ext cx="1" cy="3106056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46" name="직사각형 45"/>
          <p:cNvSpPr/>
          <p:nvPr/>
        </p:nvSpPr>
        <p:spPr>
          <a:xfrm>
            <a:off x="2999339" y="2004148"/>
            <a:ext cx="1034779" cy="3444524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48" name="직선 화살표 연결선 47"/>
          <p:cNvCxnSpPr/>
          <p:nvPr/>
        </p:nvCxnSpPr>
        <p:spPr>
          <a:xfrm flipV="1">
            <a:off x="1570891" y="5461799"/>
            <a:ext cx="827" cy="562937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50" name="직선 화살표 연결선 49"/>
          <p:cNvCxnSpPr/>
          <p:nvPr/>
        </p:nvCxnSpPr>
        <p:spPr>
          <a:xfrm flipH="1">
            <a:off x="1571718" y="6024736"/>
            <a:ext cx="3193920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59" name="직사각형 58"/>
          <p:cNvSpPr/>
          <p:nvPr/>
        </p:nvSpPr>
        <p:spPr>
          <a:xfrm>
            <a:off x="6422315" y="4185870"/>
            <a:ext cx="2730805" cy="160219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60" name="직선 화살표 연결선 59"/>
          <p:cNvCxnSpPr/>
          <p:nvPr/>
        </p:nvCxnSpPr>
        <p:spPr>
          <a:xfrm>
            <a:off x="4744616" y="1776264"/>
            <a:ext cx="1657244" cy="240960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1" name="직선 화살표 연결선 60"/>
          <p:cNvCxnSpPr/>
          <p:nvPr/>
        </p:nvCxnSpPr>
        <p:spPr>
          <a:xfrm flipH="1">
            <a:off x="3602351" y="1776264"/>
            <a:ext cx="1142265" cy="0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63" name="직선 화살표 연결선 62"/>
          <p:cNvCxnSpPr/>
          <p:nvPr/>
        </p:nvCxnSpPr>
        <p:spPr>
          <a:xfrm flipV="1">
            <a:off x="3603178" y="1789899"/>
            <a:ext cx="0" cy="208143"/>
          </a:xfrm>
          <a:prstGeom prst="straightConnector1">
            <a:avLst/>
          </a:prstGeom>
          <a:ln w="19050">
            <a:solidFill>
              <a:srgbClr val="C00000"/>
            </a:solidFill>
            <a:headEnd type="none" w="med" len="med"/>
            <a:tailEnd type="none" w="med" len="med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1027" name="TextBox 1026"/>
          <p:cNvSpPr txBox="1"/>
          <p:nvPr/>
        </p:nvSpPr>
        <p:spPr>
          <a:xfrm>
            <a:off x="3516728" y="1293761"/>
            <a:ext cx="2294218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ko-KR" altLang="en-US" sz="1200" b="1" dirty="0" smtClean="0">
                <a:solidFill>
                  <a:srgbClr val="FF0000"/>
                </a:solidFill>
              </a:rPr>
              <a:t>배출항목 중 특정수질유해물질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r>
              <a:rPr lang="ko-KR" altLang="en-US" sz="1200" b="1" dirty="0" smtClean="0">
                <a:solidFill>
                  <a:srgbClr val="FF0000"/>
                </a:solidFill>
              </a:rPr>
              <a:t>항목이 있는지 확인 후 작성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44" name="직사각형 43"/>
          <p:cNvSpPr/>
          <p:nvPr/>
        </p:nvSpPr>
        <p:spPr>
          <a:xfrm>
            <a:off x="6416040" y="1381978"/>
            <a:ext cx="2750820" cy="279632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95867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4609" y="182796"/>
            <a:ext cx="437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용수 사용량 및 폐수발생량 입력 방법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75" name="직사각형 74"/>
          <p:cNvSpPr/>
          <p:nvPr/>
        </p:nvSpPr>
        <p:spPr>
          <a:xfrm>
            <a:off x="9313168" y="1097280"/>
            <a:ext cx="3209033" cy="45074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1563018" y="1106676"/>
            <a:ext cx="95410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용수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사용량 및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폐수발생량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입</a:t>
            </a:r>
            <a:r>
              <a:rPr lang="ko-KR" altLang="en-US" sz="1200" b="1" dirty="0">
                <a:solidFill>
                  <a:srgbClr val="FF0000"/>
                </a:solidFill>
              </a:rPr>
              <a:t>력</a:t>
            </a:r>
          </a:p>
        </p:txBody>
      </p:sp>
      <p:sp>
        <p:nvSpPr>
          <p:cNvPr id="78" name="직사각형 77"/>
          <p:cNvSpPr/>
          <p:nvPr/>
        </p:nvSpPr>
        <p:spPr>
          <a:xfrm>
            <a:off x="9313168" y="6228678"/>
            <a:ext cx="3209033" cy="6402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0842814" y="6241035"/>
            <a:ext cx="167866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폐수방류량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입력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416040" y="5801990"/>
            <a:ext cx="2750820" cy="107506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7018020" y="8124826"/>
            <a:ext cx="2148840" cy="710524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6416040" y="1381978"/>
            <a:ext cx="2750820" cy="297412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2" y="653461"/>
            <a:ext cx="5581354" cy="385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3" y="5448672"/>
            <a:ext cx="5508599" cy="353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TextBox 99"/>
          <p:cNvSpPr txBox="1"/>
          <p:nvPr/>
        </p:nvSpPr>
        <p:spPr>
          <a:xfrm>
            <a:off x="84609" y="5016624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물량 산정 예시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101" name="직사각형 100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TextBox 2"/>
          <p:cNvSpPr txBox="1"/>
          <p:nvPr/>
        </p:nvSpPr>
        <p:spPr>
          <a:xfrm>
            <a:off x="219262" y="3879012"/>
            <a:ext cx="55419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예시 추가</a:t>
            </a:r>
            <a:endParaRPr lang="ko-KR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3639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4609" y="182796"/>
            <a:ext cx="437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용수 사용량 및 폐수발생량 입력 방법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75" name="직사각형 74"/>
          <p:cNvSpPr/>
          <p:nvPr/>
        </p:nvSpPr>
        <p:spPr>
          <a:xfrm>
            <a:off x="9313168" y="1097280"/>
            <a:ext cx="3209033" cy="45074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1563018" y="1106676"/>
            <a:ext cx="95410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용수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사용량 및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폐수발생량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입</a:t>
            </a:r>
            <a:r>
              <a:rPr lang="ko-KR" altLang="en-US" sz="1200" b="1" dirty="0">
                <a:solidFill>
                  <a:srgbClr val="FF0000"/>
                </a:solidFill>
              </a:rPr>
              <a:t>력</a:t>
            </a:r>
          </a:p>
        </p:txBody>
      </p:sp>
      <p:sp>
        <p:nvSpPr>
          <p:cNvPr id="78" name="직사각형 77"/>
          <p:cNvSpPr/>
          <p:nvPr/>
        </p:nvSpPr>
        <p:spPr>
          <a:xfrm>
            <a:off x="9313168" y="6228678"/>
            <a:ext cx="3209033" cy="6402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0842814" y="6241035"/>
            <a:ext cx="167866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폐수방류량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입력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416040" y="5801990"/>
            <a:ext cx="2750820" cy="107506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7018020" y="8124826"/>
            <a:ext cx="2148840" cy="710524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6416040" y="1381978"/>
            <a:ext cx="2750820" cy="297412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2" y="653461"/>
            <a:ext cx="5581354" cy="385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3" y="5448672"/>
            <a:ext cx="5508599" cy="353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TextBox 99"/>
          <p:cNvSpPr txBox="1"/>
          <p:nvPr/>
        </p:nvSpPr>
        <p:spPr>
          <a:xfrm>
            <a:off x="84609" y="5016624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물량 산정 예시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101" name="직사각형 100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19262" y="3879012"/>
            <a:ext cx="55419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예시 추가</a:t>
            </a:r>
            <a:endParaRPr lang="ko-KR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988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직사각형 19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TextBox 18"/>
          <p:cNvSpPr txBox="1"/>
          <p:nvPr/>
        </p:nvSpPr>
        <p:spPr>
          <a:xfrm>
            <a:off x="84609" y="182796"/>
            <a:ext cx="43797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용수 사용량 및 폐수발생량 입력 방법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75" name="직사각형 74"/>
          <p:cNvSpPr/>
          <p:nvPr/>
        </p:nvSpPr>
        <p:spPr>
          <a:xfrm>
            <a:off x="9313168" y="1097280"/>
            <a:ext cx="3209033" cy="4507454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7" name="TextBox 76"/>
          <p:cNvSpPr txBox="1"/>
          <p:nvPr/>
        </p:nvSpPr>
        <p:spPr>
          <a:xfrm>
            <a:off x="11563018" y="1106676"/>
            <a:ext cx="954107" cy="83099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용수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사용량 및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폐수발생량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입</a:t>
            </a:r>
            <a:r>
              <a:rPr lang="ko-KR" altLang="en-US" sz="1200" b="1" dirty="0">
                <a:solidFill>
                  <a:srgbClr val="FF0000"/>
                </a:solidFill>
              </a:rPr>
              <a:t>력</a:t>
            </a:r>
          </a:p>
        </p:txBody>
      </p:sp>
      <p:sp>
        <p:nvSpPr>
          <p:cNvPr id="78" name="직사각형 77"/>
          <p:cNvSpPr/>
          <p:nvPr/>
        </p:nvSpPr>
        <p:spPr>
          <a:xfrm>
            <a:off x="9313168" y="6228678"/>
            <a:ext cx="3209033" cy="64023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9" name="TextBox 78"/>
          <p:cNvSpPr txBox="1"/>
          <p:nvPr/>
        </p:nvSpPr>
        <p:spPr>
          <a:xfrm>
            <a:off x="10842814" y="6241035"/>
            <a:ext cx="1678666" cy="27699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실제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폐수방류량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입력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40" name="직사각형 39"/>
          <p:cNvSpPr/>
          <p:nvPr/>
        </p:nvSpPr>
        <p:spPr>
          <a:xfrm>
            <a:off x="6416040" y="5801990"/>
            <a:ext cx="2750820" cy="107506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7018020" y="8124826"/>
            <a:ext cx="2148840" cy="710524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9" name="직사각형 48"/>
          <p:cNvSpPr/>
          <p:nvPr/>
        </p:nvSpPr>
        <p:spPr>
          <a:xfrm>
            <a:off x="6416040" y="1381978"/>
            <a:ext cx="2750820" cy="297412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92" y="653461"/>
            <a:ext cx="5581354" cy="3859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13" y="5448672"/>
            <a:ext cx="5508599" cy="3537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0" name="TextBox 99"/>
          <p:cNvSpPr txBox="1"/>
          <p:nvPr/>
        </p:nvSpPr>
        <p:spPr>
          <a:xfrm>
            <a:off x="84609" y="5016624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물량 산정 예시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101" name="직사각형 100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219262" y="3879012"/>
            <a:ext cx="5541902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9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예시 추가</a:t>
            </a:r>
            <a:endParaRPr lang="ko-KR" altLang="en-US" sz="9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498866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5896744" y="87086"/>
            <a:ext cx="6832848" cy="941614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0" r="1534"/>
          <a:stretch/>
        </p:blipFill>
        <p:spPr bwMode="auto">
          <a:xfrm>
            <a:off x="5986330" y="192088"/>
            <a:ext cx="6624736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3" r="1710"/>
          <a:stretch/>
        </p:blipFill>
        <p:spPr bwMode="auto">
          <a:xfrm>
            <a:off x="5986329" y="5591230"/>
            <a:ext cx="6624736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직사각형 22"/>
          <p:cNvSpPr/>
          <p:nvPr/>
        </p:nvSpPr>
        <p:spPr>
          <a:xfrm>
            <a:off x="28105" y="87086"/>
            <a:ext cx="5733059" cy="9416143"/>
          </a:xfrm>
          <a:prstGeom prst="rect">
            <a:avLst/>
          </a:prstGeom>
          <a:ln>
            <a:solidFill>
              <a:schemeClr val="accent6">
                <a:lumMod val="60000"/>
                <a:lumOff val="4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84609" y="248995"/>
            <a:ext cx="50529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조사지침 붙임</a:t>
            </a:r>
            <a:r>
              <a:rPr lang="en-US" altLang="ko-KR" sz="1800" dirty="0" smtClean="0"/>
              <a:t>2&gt; </a:t>
            </a:r>
          </a:p>
          <a:p>
            <a:r>
              <a:rPr lang="ko-KR" altLang="en-US" sz="1800" dirty="0" smtClean="0"/>
              <a:t>  표</a:t>
            </a:r>
            <a:r>
              <a:rPr lang="en-US" altLang="ko-KR" sz="1800" dirty="0" smtClean="0"/>
              <a:t>11. </a:t>
            </a:r>
            <a:r>
              <a:rPr lang="ko-KR" altLang="en-US" sz="1800" dirty="0" smtClean="0"/>
              <a:t>폐수배출시설에 따른 한국표준산업분류</a:t>
            </a:r>
            <a:endParaRPr lang="ko-KR" altLang="en-US" sz="1800" dirty="0"/>
          </a:p>
        </p:txBody>
      </p:sp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748433" y="3174666"/>
            <a:ext cx="8593610" cy="3960439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7" name="직사각형 26"/>
          <p:cNvSpPr/>
          <p:nvPr/>
        </p:nvSpPr>
        <p:spPr>
          <a:xfrm>
            <a:off x="568151" y="860613"/>
            <a:ext cx="3950061" cy="1645920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9" name="직사각형 28"/>
          <p:cNvSpPr/>
          <p:nvPr/>
        </p:nvSpPr>
        <p:spPr>
          <a:xfrm>
            <a:off x="568151" y="2506532"/>
            <a:ext cx="3950061" cy="1463040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0" name="직사각형 29"/>
          <p:cNvSpPr/>
          <p:nvPr/>
        </p:nvSpPr>
        <p:spPr>
          <a:xfrm>
            <a:off x="568151" y="7627172"/>
            <a:ext cx="3950061" cy="1818041"/>
          </a:xfrm>
          <a:prstGeom prst="rect">
            <a:avLst/>
          </a:prstGeom>
          <a:noFill/>
          <a:ln w="28575"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34" name="직선 화살표 연결선 33"/>
          <p:cNvCxnSpPr>
            <a:stCxn id="30" idx="3"/>
          </p:cNvCxnSpPr>
          <p:nvPr/>
        </p:nvCxnSpPr>
        <p:spPr>
          <a:xfrm flipV="1">
            <a:off x="4518212" y="4795157"/>
            <a:ext cx="2458652" cy="374103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7" name="직사각형 36"/>
          <p:cNvSpPr/>
          <p:nvPr/>
        </p:nvSpPr>
        <p:spPr>
          <a:xfrm>
            <a:off x="6416040" y="1381978"/>
            <a:ext cx="2750820" cy="2974122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8" name="직사각형 37"/>
          <p:cNvSpPr/>
          <p:nvPr/>
        </p:nvSpPr>
        <p:spPr>
          <a:xfrm>
            <a:off x="7018020" y="5081011"/>
            <a:ext cx="2148840" cy="519689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20" name="직사각형 19"/>
          <p:cNvSpPr/>
          <p:nvPr/>
        </p:nvSpPr>
        <p:spPr>
          <a:xfrm>
            <a:off x="7003227" y="4357419"/>
            <a:ext cx="2149893" cy="526553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cxnSp>
        <p:nvCxnSpPr>
          <p:cNvPr id="28" name="직선 화살표 연결선 27"/>
          <p:cNvCxnSpPr/>
          <p:nvPr/>
        </p:nvCxnSpPr>
        <p:spPr>
          <a:xfrm>
            <a:off x="4528592" y="1683573"/>
            <a:ext cx="2448272" cy="275962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cxnSp>
        <p:nvCxnSpPr>
          <p:cNvPr id="32" name="직선 화살표 연결선 31"/>
          <p:cNvCxnSpPr>
            <a:stCxn id="29" idx="3"/>
          </p:cNvCxnSpPr>
          <p:nvPr/>
        </p:nvCxnSpPr>
        <p:spPr>
          <a:xfrm>
            <a:off x="4518212" y="3238052"/>
            <a:ext cx="2458652" cy="134915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</p:cxnSp>
      <p:sp>
        <p:nvSpPr>
          <p:cNvPr id="39" name="직사각형 38"/>
          <p:cNvSpPr/>
          <p:nvPr/>
        </p:nvSpPr>
        <p:spPr>
          <a:xfrm>
            <a:off x="6416040" y="5801990"/>
            <a:ext cx="2750820" cy="107506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4" name="직사각형 43"/>
          <p:cNvSpPr/>
          <p:nvPr/>
        </p:nvSpPr>
        <p:spPr>
          <a:xfrm>
            <a:off x="7018020" y="8124826"/>
            <a:ext cx="2148840" cy="710524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5" name="직사각형 44"/>
          <p:cNvSpPr/>
          <p:nvPr/>
        </p:nvSpPr>
        <p:spPr>
          <a:xfrm>
            <a:off x="9308222" y="1094850"/>
            <a:ext cx="3207627" cy="4501087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46" name="직사각형 45"/>
          <p:cNvSpPr/>
          <p:nvPr/>
        </p:nvSpPr>
        <p:spPr>
          <a:xfrm>
            <a:off x="9308222" y="6243638"/>
            <a:ext cx="3207627" cy="627600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1" name="직사각형 30"/>
          <p:cNvSpPr/>
          <p:nvPr/>
        </p:nvSpPr>
        <p:spPr>
          <a:xfrm>
            <a:off x="9651918" y="5801990"/>
            <a:ext cx="2869984" cy="41783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3" name="TextBox 32"/>
          <p:cNvSpPr txBox="1"/>
          <p:nvPr/>
        </p:nvSpPr>
        <p:spPr>
          <a:xfrm>
            <a:off x="10022716" y="6219552"/>
            <a:ext cx="2494594" cy="46166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ko-KR" altLang="en-US" sz="1200" b="1" dirty="0" smtClean="0">
                <a:solidFill>
                  <a:srgbClr val="FF0000"/>
                </a:solidFill>
              </a:rPr>
              <a:t>자료실 및 게시판에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 algn="ctr"/>
            <a:r>
              <a:rPr lang="en-US" altLang="ko-KR" sz="1200" b="1" dirty="0" smtClean="0">
                <a:solidFill>
                  <a:srgbClr val="FF0000"/>
                </a:solidFill>
              </a:rPr>
              <a:t>“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경위도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좌표확인하는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방법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”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참조</a:t>
            </a:r>
            <a:endParaRPr lang="ko-KR" altLang="en-US" sz="1200" b="1" dirty="0">
              <a:solidFill>
                <a:srgbClr val="FF0000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219262" y="3879012"/>
            <a:ext cx="5674951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8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분류표 수정</a:t>
            </a:r>
            <a:endParaRPr lang="ko-KR" altLang="en-US" sz="8000" b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813889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직사각형 8"/>
          <p:cNvSpPr/>
          <p:nvPr/>
        </p:nvSpPr>
        <p:spPr>
          <a:xfrm>
            <a:off x="24362" y="87086"/>
            <a:ext cx="6602349" cy="94657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9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0" r="2590"/>
          <a:stretch/>
        </p:blipFill>
        <p:spPr bwMode="auto">
          <a:xfrm>
            <a:off x="64096" y="192088"/>
            <a:ext cx="6491478" cy="540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10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8" r="2766"/>
          <a:stretch/>
        </p:blipFill>
        <p:spPr bwMode="auto">
          <a:xfrm>
            <a:off x="64096" y="5591230"/>
            <a:ext cx="6480720" cy="3817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직사각형 13"/>
          <p:cNvSpPr/>
          <p:nvPr/>
        </p:nvSpPr>
        <p:spPr>
          <a:xfrm>
            <a:off x="96805" y="1097280"/>
            <a:ext cx="6433087" cy="5776856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직사각형 14"/>
          <p:cNvSpPr/>
          <p:nvPr/>
        </p:nvSpPr>
        <p:spPr>
          <a:xfrm>
            <a:off x="96806" y="6873874"/>
            <a:ext cx="3227420" cy="2320925"/>
          </a:xfrm>
          <a:prstGeom prst="rect">
            <a:avLst/>
          </a:prstGeom>
          <a:solidFill>
            <a:schemeClr val="tx1">
              <a:lumMod val="50000"/>
              <a:lumOff val="50000"/>
              <a:alpha val="60000"/>
            </a:schemeClr>
          </a:solidFill>
          <a:ln w="28575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702014" y="87086"/>
            <a:ext cx="6056555" cy="94657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4064" r="3871"/>
          <a:stretch/>
        </p:blipFill>
        <p:spPr bwMode="auto">
          <a:xfrm>
            <a:off x="6771598" y="120080"/>
            <a:ext cx="5904656" cy="521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r="4277"/>
          <a:stretch/>
        </p:blipFill>
        <p:spPr bwMode="auto">
          <a:xfrm>
            <a:off x="6771598" y="5338569"/>
            <a:ext cx="5904656" cy="4193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직사각형 10"/>
          <p:cNvSpPr/>
          <p:nvPr/>
        </p:nvSpPr>
        <p:spPr>
          <a:xfrm>
            <a:off x="9832489" y="180158"/>
            <a:ext cx="2833007" cy="468229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352128" y="2007616"/>
            <a:ext cx="6059430" cy="310360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FF0000"/>
                </a:solidFill>
              </a:rPr>
              <a:t>&lt;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폐수오염도 기입 방법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&gt;</a:t>
            </a:r>
          </a:p>
          <a:p>
            <a:pPr>
              <a:lnSpc>
                <a:spcPct val="150000"/>
              </a:lnSpc>
            </a:pPr>
            <a:endParaRPr lang="en-US" altLang="ko-KR" sz="1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ㅇ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처리전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농도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FF0000"/>
                </a:solidFill>
              </a:rPr>
              <a:t> 1.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자가 측정 또는 측정 대행업소에서 측정한 값이 있는 경우 측정 값 입력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2.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측정값이 없는 경우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‘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허가 및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신고증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’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상의 예측농도 입력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>
                <a:solidFill>
                  <a:srgbClr val="FF0000"/>
                </a:solidFill>
              </a:rPr>
              <a:t>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3.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예측 농도 값이 없는 경우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[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폐수배출시설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(82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종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별 발생원단위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농도값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입력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/>
            </a:r>
            <a:br>
              <a:rPr lang="en-US" altLang="ko-KR" sz="1200" b="1" dirty="0" smtClean="0">
                <a:solidFill>
                  <a:srgbClr val="FF0000"/>
                </a:solidFill>
              </a:rPr>
            </a:br>
            <a:r>
              <a:rPr lang="en-US" altLang="ko-KR" sz="1200" b="1" dirty="0" smtClean="0">
                <a:solidFill>
                  <a:srgbClr val="FF0000"/>
                </a:solidFill>
              </a:rPr>
              <a:t>    *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자료실 및 게시판 참조</a:t>
            </a:r>
            <a:endParaRPr lang="en-US" altLang="ko-KR" sz="1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err="1" smtClean="0">
                <a:solidFill>
                  <a:srgbClr val="FF0000"/>
                </a:solidFill>
              </a:rPr>
              <a:t>ㅇ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처리후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농도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FF0000"/>
                </a:solidFill>
              </a:rPr>
              <a:t> 1.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자가 측정 또는 측정 대행업소에서 측정한 값이 있는 경우 측정 값 입력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FF0000"/>
                </a:solidFill>
              </a:rPr>
              <a:t> 2.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자료실 및 게시판 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‘2016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년 산업계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(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폐수배출업소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)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처리후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농도 참고자료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’ 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참조 입력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  <p:sp>
        <p:nvSpPr>
          <p:cNvPr id="13" name="직사각형 12"/>
          <p:cNvSpPr/>
          <p:nvPr/>
        </p:nvSpPr>
        <p:spPr>
          <a:xfrm>
            <a:off x="6809592" y="180158"/>
            <a:ext cx="2870320" cy="878604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직사각형 15"/>
          <p:cNvSpPr/>
          <p:nvPr/>
        </p:nvSpPr>
        <p:spPr>
          <a:xfrm>
            <a:off x="3324113" y="6863378"/>
            <a:ext cx="3209945" cy="2342245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107949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직사각형 3"/>
          <p:cNvSpPr/>
          <p:nvPr/>
        </p:nvSpPr>
        <p:spPr>
          <a:xfrm>
            <a:off x="28105" y="87086"/>
            <a:ext cx="6537795" cy="9465705"/>
          </a:xfrm>
          <a:prstGeom prst="rect">
            <a:avLst/>
          </a:prstGeom>
          <a:ln>
            <a:solidFill>
              <a:schemeClr val="accent3">
                <a:lumMod val="40000"/>
                <a:lumOff val="60000"/>
              </a:schemeClr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84609" y="110788"/>
            <a:ext cx="20569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800" dirty="0" smtClean="0"/>
              <a:t>&lt;</a:t>
            </a:r>
            <a:r>
              <a:rPr lang="ko-KR" altLang="en-US" sz="1800" dirty="0" smtClean="0"/>
              <a:t>신고 및 허가증</a:t>
            </a:r>
            <a:r>
              <a:rPr lang="en-US" altLang="ko-KR" sz="1800" dirty="0" smtClean="0"/>
              <a:t>&gt;</a:t>
            </a:r>
            <a:endParaRPr lang="ko-KR" altLang="en-US" sz="1800" dirty="0"/>
          </a:p>
        </p:txBody>
      </p:sp>
      <p:sp>
        <p:nvSpPr>
          <p:cNvPr id="6" name="직사각형 5"/>
          <p:cNvSpPr/>
          <p:nvPr/>
        </p:nvSpPr>
        <p:spPr>
          <a:xfrm>
            <a:off x="6702014" y="87086"/>
            <a:ext cx="6056555" cy="94657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87" t="4064" r="3871"/>
          <a:stretch/>
        </p:blipFill>
        <p:spPr bwMode="auto">
          <a:xfrm>
            <a:off x="6771598" y="120080"/>
            <a:ext cx="5904656" cy="52118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8" r="4277"/>
          <a:stretch/>
        </p:blipFill>
        <p:spPr bwMode="auto">
          <a:xfrm>
            <a:off x="6771598" y="5338569"/>
            <a:ext cx="5904656" cy="4193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직사각형 8"/>
          <p:cNvSpPr/>
          <p:nvPr/>
        </p:nvSpPr>
        <p:spPr>
          <a:xfrm>
            <a:off x="9832489" y="180158"/>
            <a:ext cx="2833007" cy="4682298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직사각형 9"/>
          <p:cNvSpPr/>
          <p:nvPr/>
        </p:nvSpPr>
        <p:spPr>
          <a:xfrm>
            <a:off x="6809592" y="180158"/>
            <a:ext cx="2870320" cy="8798742"/>
          </a:xfrm>
          <a:prstGeom prst="rect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4" y="548547"/>
            <a:ext cx="3096344" cy="4378579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2056" y="548546"/>
            <a:ext cx="3096344" cy="4378579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04" y="5043233"/>
            <a:ext cx="3096344" cy="4378579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352056" y="5043233"/>
            <a:ext cx="3096344" cy="120032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허가증 상의 오염물질 항목별 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예측치를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폐수배출업소 조사표상</a:t>
            </a:r>
            <a:endParaRPr lang="en-US" altLang="ko-KR" sz="1200" b="1" dirty="0" smtClean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en-US" altLang="ko-KR" sz="1200" b="1" dirty="0" smtClean="0">
                <a:solidFill>
                  <a:srgbClr val="FF0000"/>
                </a:solidFill>
              </a:rPr>
              <a:t>‘</a:t>
            </a:r>
            <a:r>
              <a:rPr lang="ko-KR" altLang="en-US" sz="1200" b="1" dirty="0" err="1" smtClean="0">
                <a:solidFill>
                  <a:srgbClr val="FF0000"/>
                </a:solidFill>
              </a:rPr>
              <a:t>특정ㆍ기타오염물질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 처리 전 농도</a:t>
            </a:r>
            <a:r>
              <a:rPr lang="en-US" altLang="ko-KR" sz="1200" b="1" dirty="0" smtClean="0">
                <a:solidFill>
                  <a:srgbClr val="FF0000"/>
                </a:solidFill>
              </a:rPr>
              <a:t>’</a:t>
            </a:r>
            <a:r>
              <a:rPr lang="ko-KR" altLang="en-US" sz="1200" b="1" dirty="0" smtClean="0">
                <a:solidFill>
                  <a:srgbClr val="FF0000"/>
                </a:solidFill>
              </a:rPr>
              <a:t>에 </a:t>
            </a:r>
            <a:endParaRPr lang="en-US" altLang="ko-KR" sz="1200" b="1" dirty="0">
              <a:solidFill>
                <a:srgbClr val="FF0000"/>
              </a:solidFill>
            </a:endParaRPr>
          </a:p>
          <a:p>
            <a:pPr>
              <a:lnSpc>
                <a:spcPct val="150000"/>
              </a:lnSpc>
            </a:pPr>
            <a:r>
              <a:rPr lang="ko-KR" altLang="en-US" sz="1200" b="1" dirty="0" smtClean="0">
                <a:solidFill>
                  <a:srgbClr val="FF0000"/>
                </a:solidFill>
              </a:rPr>
              <a:t>해당하는 항목만 입력</a:t>
            </a:r>
            <a:endParaRPr lang="en-US" altLang="ko-KR" sz="1200" b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840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334</TotalTime>
  <Words>250</Words>
  <Application>Microsoft Office PowerPoint</Application>
  <PresentationFormat>A3 용지(297x420mm)</PresentationFormat>
  <Paragraphs>60</Paragraphs>
  <Slides>10</Slides>
  <Notes>0</Notes>
  <HiddenSlides>0</HiddenSlides>
  <MMClips>0</MMClips>
  <ScaleCrop>false</ScaleCrop>
  <HeadingPairs>
    <vt:vector size="4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11" baseType="lpstr"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NIER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강한</dc:creator>
  <cp:lastModifiedBy>user</cp:lastModifiedBy>
  <cp:revision>36</cp:revision>
  <cp:lastPrinted>2016-01-17T04:48:51Z</cp:lastPrinted>
  <dcterms:created xsi:type="dcterms:W3CDTF">2016-01-16T04:21:47Z</dcterms:created>
  <dcterms:modified xsi:type="dcterms:W3CDTF">2019-01-30T05:16:06Z</dcterms:modified>
</cp:coreProperties>
</file>