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749" r:id="rId2"/>
    <p:sldId id="750" r:id="rId3"/>
    <p:sldId id="710" r:id="rId4"/>
    <p:sldId id="708" r:id="rId5"/>
    <p:sldId id="705" r:id="rId6"/>
    <p:sldId id="709" r:id="rId7"/>
    <p:sldId id="706" r:id="rId8"/>
    <p:sldId id="711" r:id="rId9"/>
  </p:sldIdLst>
  <p:sldSz cx="15119350" cy="10691813"/>
  <p:notesSz cx="6797675" cy="9926638"/>
  <p:defaultTextStyle>
    <a:defPPr>
      <a:defRPr lang="ko-KR"/>
    </a:defPPr>
    <a:lvl1pPr marL="0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1pPr>
    <a:lvl2pPr marL="737397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2pPr>
    <a:lvl3pPr marL="1474795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3pPr>
    <a:lvl4pPr marL="2212192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4pPr>
    <a:lvl5pPr marL="2949590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5pPr>
    <a:lvl6pPr marL="3686986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6pPr>
    <a:lvl7pPr marL="4424384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7pPr>
    <a:lvl8pPr marL="5161781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8pPr>
    <a:lvl9pPr marL="5899179" algn="l" defTabSz="1474795" rtl="0" eaLnBrk="1" latinLnBrk="1" hangingPunct="1">
      <a:defRPr sz="29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3707" userDrawn="1">
          <p15:clr>
            <a:srgbClr val="A4A3A4"/>
          </p15:clr>
        </p15:guide>
        <p15:guide id="8" pos="2562" userDrawn="1">
          <p15:clr>
            <a:srgbClr val="A4A3A4"/>
          </p15:clr>
        </p15:guide>
        <p15:guide id="9" pos="2993" userDrawn="1">
          <p15:clr>
            <a:srgbClr val="A4A3A4"/>
          </p15:clr>
        </p15:guide>
        <p15:guide id="10" pos="3968" userDrawn="1">
          <p15:clr>
            <a:srgbClr val="A4A3A4"/>
          </p15:clr>
        </p15:guide>
        <p15:guide id="12" pos="7415" userDrawn="1">
          <p15:clr>
            <a:srgbClr val="A4A3A4"/>
          </p15:clr>
        </p15:guide>
        <p15:guide id="20" pos="1973" userDrawn="1">
          <p15:clr>
            <a:srgbClr val="A4A3A4"/>
          </p15:clr>
        </p15:guide>
        <p15:guide id="21" pos="6690" userDrawn="1">
          <p15:clr>
            <a:srgbClr val="A4A3A4"/>
          </p15:clr>
        </p15:guide>
        <p15:guide id="22" pos="6191" userDrawn="1">
          <p15:clr>
            <a:srgbClr val="A4A3A4"/>
          </p15:clr>
        </p15:guide>
        <p15:guide id="23" pos="3319" userDrawn="1">
          <p15:clr>
            <a:srgbClr val="A4A3A4"/>
          </p15:clr>
        </p15:guide>
        <p15:guide id="24" pos="4422" userDrawn="1">
          <p15:clr>
            <a:srgbClr val="A4A3A4"/>
          </p15:clr>
        </p15:guide>
        <p15:guide id="25" pos="4831" userDrawn="1">
          <p15:clr>
            <a:srgbClr val="A4A3A4"/>
          </p15:clr>
        </p15:guide>
        <p15:guide id="26" pos="5255" userDrawn="1">
          <p15:clr>
            <a:srgbClr val="A4A3A4"/>
          </p15:clr>
        </p15:guide>
        <p15:guide id="27" pos="5711" userDrawn="1">
          <p15:clr>
            <a:srgbClr val="A4A3A4"/>
          </p15:clr>
        </p15:guide>
        <p15:guide id="28" pos="76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1FE"/>
    <a:srgbClr val="137AE3"/>
    <a:srgbClr val="127BE4"/>
    <a:srgbClr val="E6E6E6"/>
    <a:srgbClr val="117BE8"/>
    <a:srgbClr val="1478DF"/>
    <a:srgbClr val="1079E2"/>
    <a:srgbClr val="558ED5"/>
    <a:srgbClr val="FFCCFF"/>
    <a:srgbClr val="F109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75" autoAdjust="0"/>
    <p:restoredTop sz="95521" autoAdjust="0"/>
  </p:normalViewPr>
  <p:slideViewPr>
    <p:cSldViewPr>
      <p:cViewPr varScale="1">
        <p:scale>
          <a:sx n="70" d="100"/>
          <a:sy n="70" d="100"/>
        </p:scale>
        <p:origin x="1776" y="66"/>
      </p:cViewPr>
      <p:guideLst>
        <p:guide orient="horz" pos="3707"/>
        <p:guide pos="2562"/>
        <p:guide pos="2993"/>
        <p:guide pos="3968"/>
        <p:guide pos="7415"/>
        <p:guide pos="1973"/>
        <p:guide pos="6690"/>
        <p:guide pos="6191"/>
        <p:guide pos="3319"/>
        <p:guide pos="4422"/>
        <p:guide pos="4831"/>
        <p:guide pos="5255"/>
        <p:guide pos="5711"/>
        <p:guide pos="7630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>
        <p:scale>
          <a:sx n="25" d="100"/>
          <a:sy n="25" d="100"/>
        </p:scale>
        <p:origin x="3354" y="141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9" y="6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958" y="6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/>
          <a:lstStyle>
            <a:lvl1pPr algn="r">
              <a:defRPr sz="900"/>
            </a:lvl1pPr>
          </a:lstStyle>
          <a:p>
            <a:fld id="{CC4873F2-02D5-4478-94E4-76154AB3BB9C}" type="datetimeFigureOut">
              <a:rPr lang="ko-KR" altLang="en-US" smtClean="0"/>
              <a:pPr/>
              <a:t>2026-03-31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9" y="9428720"/>
            <a:ext cx="2945550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958" y="9428720"/>
            <a:ext cx="2946636" cy="497922"/>
          </a:xfrm>
          <a:prstGeom prst="rect">
            <a:avLst/>
          </a:prstGeom>
        </p:spPr>
        <p:txBody>
          <a:bodyPr vert="horz" lIns="62869" tIns="31435" rIns="62869" bIns="31435" rtlCol="0" anchor="b"/>
          <a:lstStyle>
            <a:lvl1pPr algn="r">
              <a:defRPr sz="900"/>
            </a:lvl1pPr>
          </a:lstStyle>
          <a:p>
            <a:fld id="{3AA84A41-B797-4944-81D3-A56E6522ADE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1981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1" y="11"/>
            <a:ext cx="2945550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64" y="11"/>
            <a:ext cx="2946636" cy="496824"/>
          </a:xfrm>
          <a:prstGeom prst="rect">
            <a:avLst/>
          </a:prstGeom>
        </p:spPr>
        <p:txBody>
          <a:bodyPr vert="horz" lIns="62835" tIns="31416" rIns="62835" bIns="31416" rtlCol="0"/>
          <a:lstStyle>
            <a:lvl1pPr algn="r">
              <a:defRPr sz="900"/>
            </a:lvl1pPr>
          </a:lstStyle>
          <a:p>
            <a:fld id="{2B46C3B9-7491-4135-A035-74BF35DC7A4D}" type="datetimeFigureOut">
              <a:rPr lang="ko-KR" altLang="en-US" smtClean="0"/>
              <a:pPr/>
              <a:t>2026-03-31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57800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835" tIns="31416" rIns="62835" bIns="314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662" y="4714913"/>
            <a:ext cx="5438358" cy="4467042"/>
          </a:xfrm>
          <a:prstGeom prst="rect">
            <a:avLst/>
          </a:prstGeom>
        </p:spPr>
        <p:txBody>
          <a:bodyPr vert="horz" lIns="62835" tIns="31416" rIns="62835" bIns="31416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1" y="9428728"/>
            <a:ext cx="2945550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l">
              <a:defRPr sz="9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64" y="9428728"/>
            <a:ext cx="2946636" cy="495729"/>
          </a:xfrm>
          <a:prstGeom prst="rect">
            <a:avLst/>
          </a:prstGeom>
        </p:spPr>
        <p:txBody>
          <a:bodyPr vert="horz" lIns="62835" tIns="31416" rIns="62835" bIns="31416" rtlCol="0" anchor="b"/>
          <a:lstStyle>
            <a:lvl1pPr algn="r">
              <a:defRPr sz="900"/>
            </a:lvl1pPr>
          </a:lstStyle>
          <a:p>
            <a:fld id="{ADA85C7F-8BBE-4350-927B-6E332E128F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8987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737397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474795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2212192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949590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3686986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424384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161781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5899179" algn="l" defTabSz="1474795" rtl="0" eaLnBrk="1" latinLnBrk="1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724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A641C-76DC-61DD-AA37-DB0F5AC0D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5CD11D2-7201-DBD9-B55E-4398ED2D9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741F9DE-32FC-41EB-DE45-853248F1A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F60680B-B585-52BF-6250-04A20F1C46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A85C7F-8BBE-4350-927B-6E332E128F5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994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" y="1"/>
            <a:ext cx="15112919" cy="1068483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3952" y="3321394"/>
            <a:ext cx="12851447" cy="229181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67903" y="6058696"/>
            <a:ext cx="10583545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6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17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870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" y="0"/>
            <a:ext cx="15122784" cy="1069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28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8" userDrawn="1">
          <p15:clr>
            <a:srgbClr val="FBAE40"/>
          </p15:clr>
        </p15:guide>
        <p15:guide id="2" pos="204" userDrawn="1">
          <p15:clr>
            <a:srgbClr val="FBAE40"/>
          </p15:clr>
        </p15:guide>
        <p15:guide id="3" pos="895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630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755968" y="428169"/>
            <a:ext cx="13607415" cy="1781969"/>
          </a:xfrm>
          <a:prstGeom prst="rect">
            <a:avLst/>
          </a:prstGeom>
        </p:spPr>
        <p:txBody>
          <a:bodyPr vert="horz" lIns="147510" tIns="73755" rIns="147510" bIns="73755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55968" y="2494757"/>
            <a:ext cx="13607415" cy="7056103"/>
          </a:xfrm>
          <a:prstGeom prst="rect">
            <a:avLst/>
          </a:prstGeom>
        </p:spPr>
        <p:txBody>
          <a:bodyPr vert="horz" lIns="147510" tIns="73755" rIns="147510" bIns="73755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55968" y="9909728"/>
            <a:ext cx="3527849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l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65779" y="9909728"/>
            <a:ext cx="4787794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ct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835535" y="9909728"/>
            <a:ext cx="3527849" cy="569240"/>
          </a:xfrm>
          <a:prstGeom prst="rect">
            <a:avLst/>
          </a:prstGeom>
        </p:spPr>
        <p:txBody>
          <a:bodyPr vert="horz" lIns="147510" tIns="73755" rIns="147510" bIns="73755" rtlCol="0" anchor="ctr"/>
          <a:lstStyle>
            <a:lvl1pPr algn="r"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25F2C-8513-4559-87ED-2BD477D8B6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3302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hf hdr="0" ftr="0" dt="0"/>
  <p:txStyles>
    <p:titleStyle>
      <a:lvl1pPr algn="ctr" defTabSz="1474795" rtl="0" eaLnBrk="1" latinLnBrk="1" hangingPunct="1">
        <a:spcBef>
          <a:spcPct val="0"/>
        </a:spcBef>
        <a:buNone/>
        <a:defRPr sz="70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48" indent="-55304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5199" kern="1200">
          <a:solidFill>
            <a:schemeClr val="tx1"/>
          </a:solidFill>
          <a:latin typeface="+mn-lt"/>
          <a:ea typeface="+mn-ea"/>
          <a:cs typeface="+mn-cs"/>
        </a:defRPr>
      </a:lvl1pPr>
      <a:lvl2pPr marL="1198270" indent="-460874" algn="l" defTabSz="1474795" rtl="0" eaLnBrk="1" latinLnBrk="1" hangingPunct="1">
        <a:spcBef>
          <a:spcPct val="20000"/>
        </a:spcBef>
        <a:buFont typeface="Arial" panose="020B0604020202020204" pitchFamily="34" charset="0"/>
        <a:buChar char="–"/>
        <a:defRPr sz="4499" kern="1200">
          <a:solidFill>
            <a:schemeClr val="tx1"/>
          </a:solidFill>
          <a:latin typeface="+mn-lt"/>
          <a:ea typeface="+mn-ea"/>
          <a:cs typeface="+mn-cs"/>
        </a:defRPr>
      </a:lvl2pPr>
      <a:lvl3pPr marL="1843493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799" kern="1200">
          <a:solidFill>
            <a:schemeClr val="tx1"/>
          </a:solidFill>
          <a:latin typeface="+mn-lt"/>
          <a:ea typeface="+mn-ea"/>
          <a:cs typeface="+mn-cs"/>
        </a:defRPr>
      </a:lvl3pPr>
      <a:lvl4pPr marL="2580891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–"/>
        <a:defRPr sz="3299" kern="1200">
          <a:solidFill>
            <a:schemeClr val="tx1"/>
          </a:solidFill>
          <a:latin typeface="+mn-lt"/>
          <a:ea typeface="+mn-ea"/>
          <a:cs typeface="+mn-cs"/>
        </a:defRPr>
      </a:lvl4pPr>
      <a:lvl5pPr marL="3318288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»"/>
        <a:defRPr sz="3299" kern="1200">
          <a:solidFill>
            <a:schemeClr val="tx1"/>
          </a:solidFill>
          <a:latin typeface="+mn-lt"/>
          <a:ea typeface="+mn-ea"/>
          <a:cs typeface="+mn-cs"/>
        </a:defRPr>
      </a:lvl5pPr>
      <a:lvl6pPr marL="4055686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6pPr>
      <a:lvl7pPr marL="4793083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7pPr>
      <a:lvl8pPr marL="5530481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8pPr>
      <a:lvl9pPr marL="6267878" indent="-368698" algn="l" defTabSz="1474795" rtl="0" eaLnBrk="1" latinLnBrk="1" hangingPunct="1">
        <a:spcBef>
          <a:spcPct val="20000"/>
        </a:spcBef>
        <a:buFont typeface="Arial" panose="020B0604020202020204" pitchFamily="34" charset="0"/>
        <a:buChar char="•"/>
        <a:defRPr sz="32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1pPr>
      <a:lvl2pPr marL="737397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2pPr>
      <a:lvl3pPr marL="1474795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3pPr>
      <a:lvl4pPr marL="2212192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4pPr>
      <a:lvl5pPr marL="2949590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5pPr>
      <a:lvl6pPr marL="3686986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6pPr>
      <a:lvl7pPr marL="4424384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7pPr>
      <a:lvl8pPr marL="5161781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8pPr>
      <a:lvl9pPr marL="5899179" algn="l" defTabSz="1474795" rtl="0" eaLnBrk="1" latinLnBrk="1" hangingPunct="1">
        <a:defRPr sz="29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80B6656-407C-44FA-B750-C98874063A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21" y="640109"/>
            <a:ext cx="4153689" cy="6209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394C74-2045-B393-75BB-CB8129D21982}"/>
              </a:ext>
            </a:extLst>
          </p:cNvPr>
          <p:cNvSpPr txBox="1"/>
          <p:nvPr/>
        </p:nvSpPr>
        <p:spPr>
          <a:xfrm>
            <a:off x="6429353" y="640109"/>
            <a:ext cx="7934506" cy="389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 latinLnBrk="0">
              <a:lnSpc>
                <a:spcPct val="160000"/>
              </a:lnSpc>
            </a:pP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2026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년 제</a:t>
            </a:r>
            <a:r>
              <a:rPr lang="en-US" altLang="ko-KR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0</a:t>
            </a:r>
            <a:r>
              <a:rPr lang="ko-KR" altLang="en-US" sz="1400" b="1" kern="0" spc="50" dirty="0">
                <a:solidFill>
                  <a:srgbClr val="000000"/>
                </a:solidFill>
                <a:latin typeface="휴먼고딕"/>
                <a:ea typeface="휴먼고딕"/>
              </a:rPr>
              <a:t>회 인천광역시서구 건축해체 분야 건축소위원회</a:t>
            </a:r>
            <a:endParaRPr lang="ko-KR" altLang="en-US" sz="105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DCE338-0ABC-5E48-5C79-E8E80930C2FD}"/>
              </a:ext>
            </a:extLst>
          </p:cNvPr>
          <p:cNvSpPr txBox="1"/>
          <p:nvPr/>
        </p:nvSpPr>
        <p:spPr>
          <a:xfrm>
            <a:off x="1670556" y="2788132"/>
            <a:ext cx="11778237" cy="3317447"/>
          </a:xfrm>
          <a:prstGeom prst="rect">
            <a:avLst/>
          </a:prstGeom>
          <a:noFill/>
        </p:spPr>
        <p:txBody>
          <a:bodyPr wrap="square" anchor="ctr" anchorCtr="1">
            <a:spAutoFit/>
          </a:bodyPr>
          <a:lstStyle/>
          <a:p>
            <a:pPr algn="ctr" fontAlgn="base" latinLnBrk="0">
              <a:lnSpc>
                <a:spcPct val="160000"/>
              </a:lnSpc>
            </a:pPr>
            <a:r>
              <a:rPr lang="ko-KR" altLang="en-US" sz="4800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서구 </a:t>
            </a:r>
            <a:r>
              <a:rPr lang="en-US" altLang="ko-KR" sz="4800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lang="ko-KR" altLang="en-US" sz="4800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동 </a:t>
            </a:r>
            <a:r>
              <a:rPr lang="en-US" altLang="ko-KR" sz="4800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lang="ko-KR" altLang="en-US" sz="4800" b="1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번지 해체공사 </a:t>
            </a:r>
            <a:endParaRPr lang="en-US" altLang="ko-KR" sz="4800" b="1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r>
              <a:rPr lang="ko-KR" altLang="en-US" sz="4800" b="1" kern="0" spc="0" dirty="0">
                <a:solidFill>
                  <a:srgbClr val="000000"/>
                </a:solidFill>
                <a:effectLst/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 반영계획서</a:t>
            </a:r>
            <a:endParaRPr lang="en-US" altLang="ko-KR" sz="4800" b="1" kern="0" dirty="0">
              <a:solidFill>
                <a:srgbClr val="00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  <a:p>
            <a:pPr algn="ctr" fontAlgn="base" latinLnBrk="0">
              <a:lnSpc>
                <a:spcPct val="160000"/>
              </a:lnSpc>
            </a:pPr>
            <a:r>
              <a:rPr lang="en-US" altLang="ko-KR" sz="2799" kern="0" dirty="0">
                <a:solidFill>
                  <a:srgbClr val="00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2026. 0.</a:t>
            </a:r>
            <a:endParaRPr lang="ko-KR" altLang="en-US" sz="1100" kern="0" dirty="0">
              <a:solidFill>
                <a:srgbClr val="000000"/>
              </a:solidFill>
              <a:latin typeface="함초롬바탕" panose="02030604000101010101" pitchFamily="18" charset="-127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27CDD29F-BFF9-2137-5A87-DE47600154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378201"/>
              </p:ext>
            </p:extLst>
          </p:nvPr>
        </p:nvGraphicFramePr>
        <p:xfrm>
          <a:off x="9272465" y="6033480"/>
          <a:ext cx="5087441" cy="4005571"/>
        </p:xfrm>
        <a:graphic>
          <a:graphicData uri="http://schemas.openxmlformats.org/drawingml/2006/table">
            <a:tbl>
              <a:tblPr/>
              <a:tblGrid>
                <a:gridCol w="1268083">
                  <a:extLst>
                    <a:ext uri="{9D8B030D-6E8A-4147-A177-3AD203B41FA5}">
                      <a16:colId xmlns:a16="http://schemas.microsoft.com/office/drawing/2014/main" val="59879271"/>
                    </a:ext>
                  </a:extLst>
                </a:gridCol>
                <a:gridCol w="3819358">
                  <a:extLst>
                    <a:ext uri="{9D8B030D-6E8A-4147-A177-3AD203B41FA5}">
                      <a16:colId xmlns:a16="http://schemas.microsoft.com/office/drawing/2014/main" val="2403867998"/>
                    </a:ext>
                  </a:extLst>
                </a:gridCol>
              </a:tblGrid>
              <a:tr h="672261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해체종류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2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7</a:t>
                      </a:r>
                      <a:r>
                        <a:rPr lang="ko-KR" altLang="en-US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호에 따른 </a:t>
                      </a:r>
                      <a:r>
                        <a:rPr lang="en-US" altLang="ko-KR" sz="12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00[</a:t>
                      </a:r>
                      <a:r>
                        <a:rPr lang="ko-KR" altLang="en-US" sz="1200" b="1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증축</a:t>
                      </a:r>
                      <a:r>
                        <a:rPr lang="en-US" altLang="ko-KR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-4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개축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재축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대수선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리모델링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b="1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멸실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휴먼고딕"/>
                        </a:rPr>
                        <a:t>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中 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택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1]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을 위한 건축물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해체공사 심의 신청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09404"/>
                  </a:ext>
                </a:extLst>
              </a:tr>
              <a:tr h="1118159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심의사유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조에 따라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해체 부위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를 위해 해체심의를 신청함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ex)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건축물관리법 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30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조제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1</a:t>
                      </a:r>
                      <a:r>
                        <a:rPr lang="ko-KR" altLang="en-US" sz="1200" kern="0" spc="0" dirty="0" err="1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항○에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 따라 연면적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500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 이상 해체로 인한 해체 심의를 신청함</a:t>
                      </a: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818142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대지위치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인천광역시 서구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동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번지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6402234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용도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89991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규모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지하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,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지상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층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높이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00m / 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연면적 </a:t>
                      </a:r>
                      <a:r>
                        <a:rPr lang="en-US" altLang="ko-KR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000.00</a:t>
                      </a: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㎡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9882448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구조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2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9748117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사용승인일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년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월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일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6491690"/>
                  </a:ext>
                </a:extLst>
              </a:tr>
              <a:tr h="288293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심의내용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건축물 해체 허가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신고 에 관한 사항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167413"/>
                  </a:ext>
                </a:extLst>
              </a:tr>
              <a:tr h="484848">
                <a:tc>
                  <a:txBody>
                    <a:bodyPr/>
                    <a:lstStyle/>
                    <a:p>
                      <a:pPr marL="0" marR="0" indent="0" algn="dist" fontAlgn="base" latinLnBrk="1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200" kern="0" spc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작성자</a:t>
                      </a:r>
                      <a:endParaRPr lang="ko-KR" altLang="en-US" sz="1000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구조기술사사무소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건축구조기술사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 /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건축사 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000) (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날인 必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56" marR="64756" marT="17903" marB="1790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8401342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787D46ED-4757-C8F5-62C9-A816C1C95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375780"/>
              </p:ext>
            </p:extLst>
          </p:nvPr>
        </p:nvGraphicFramePr>
        <p:xfrm>
          <a:off x="13139123" y="1261071"/>
          <a:ext cx="1116172" cy="1456543"/>
        </p:xfrm>
        <a:graphic>
          <a:graphicData uri="http://schemas.openxmlformats.org/drawingml/2006/table">
            <a:tbl>
              <a:tblPr/>
              <a:tblGrid>
                <a:gridCol w="1116172">
                  <a:extLst>
                    <a:ext uri="{9D8B030D-6E8A-4147-A177-3AD203B41FA5}">
                      <a16:colId xmlns:a16="http://schemas.microsoft.com/office/drawing/2014/main" val="1411345498"/>
                    </a:ext>
                  </a:extLst>
                </a:gridCol>
              </a:tblGrid>
              <a:tr h="339829">
                <a:tc>
                  <a:txBody>
                    <a:bodyPr/>
                    <a:lstStyle/>
                    <a:p>
                      <a:pPr marL="0" marR="0" indent="0" algn="dist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휴먼고딕"/>
                          <a:ea typeface="휴먼고딕"/>
                        </a:rPr>
                        <a:t>안건번호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36" marR="81836" marT="22625" marB="22625" anchor="ctr" anchorCtr="1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10855"/>
                  </a:ext>
                </a:extLst>
              </a:tr>
              <a:tr h="111665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44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81836" marR="81836" marT="22625" marB="22625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8477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694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5C974-2F15-DB81-BE59-8B9A08DA3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C1AEE8-72E1-1146-FF1F-56BC762343C1}"/>
              </a:ext>
            </a:extLst>
          </p:cNvPr>
          <p:cNvSpPr txBox="1"/>
          <p:nvPr/>
        </p:nvSpPr>
        <p:spPr>
          <a:xfrm>
            <a:off x="250863" y="377354"/>
            <a:ext cx="14653628" cy="2260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base" latinLnBrk="0">
              <a:lnSpc>
                <a:spcPct val="160000"/>
              </a:lnSpc>
              <a:buNone/>
            </a:pP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2026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년 제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0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회 건축소위원회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건축해체 분야</a:t>
            </a:r>
            <a:r>
              <a:rPr lang="en-US" altLang="ko-KR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) </a:t>
            </a:r>
            <a:r>
              <a:rPr lang="ko-KR" altLang="en-US" sz="3200" b="1" u="sng" kern="0" spc="-11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및 반영결과</a:t>
            </a:r>
            <a:endParaRPr lang="en-US" altLang="ko-KR" sz="3200" b="1" u="sng" kern="0" spc="-11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marR="0" indent="0" algn="ctr" fontAlgn="base" latinLnBrk="0">
              <a:lnSpc>
                <a:spcPct val="160000"/>
              </a:lnSpc>
              <a:buNone/>
            </a:pPr>
            <a:endParaRPr lang="ko-KR" altLang="en-US" sz="1100" kern="0" spc="0" dirty="0">
              <a:solidFill>
                <a:srgbClr val="000000"/>
              </a:solidFill>
              <a:effectLst/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marL="0" marR="0" indent="0" algn="just" fontAlgn="base" latinLnBrk="1">
              <a:lnSpc>
                <a:spcPct val="160000"/>
              </a:lnSpc>
              <a:buNone/>
            </a:pP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○ 심의안건 제</a:t>
            </a:r>
            <a:r>
              <a:rPr lang="en-US" altLang="ko-KR" sz="2400" b="1" kern="0" dirty="0">
                <a:solidFill>
                  <a:srgbClr val="000000"/>
                </a:solidFill>
                <a:latin typeface="HCI Poppy"/>
                <a:ea typeface="휴먼명조"/>
              </a:rPr>
              <a:t>0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호 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HCI Poppy"/>
                <a:ea typeface="휴먼명조"/>
              </a:rPr>
              <a:t>- 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신규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HCI Poppy"/>
                <a:ea typeface="휴먼명조"/>
              </a:rPr>
              <a:t>: 00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HCI Poppy"/>
                <a:ea typeface="휴먼명조"/>
              </a:rPr>
              <a:t>동 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HCI Poppy"/>
                <a:ea typeface="휴먼명조"/>
              </a:rPr>
              <a:t>000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HCI Poppy"/>
                <a:ea typeface="휴먼명조"/>
              </a:rPr>
              <a:t>번지</a:t>
            </a:r>
            <a:endParaRPr lang="en-US" altLang="ko-KR" sz="2400" b="1" kern="0" dirty="0">
              <a:solidFill>
                <a:srgbClr val="000000"/>
              </a:solidFill>
              <a:latin typeface="휴먼명조"/>
              <a:ea typeface="휴먼명조"/>
            </a:endParaRPr>
          </a:p>
          <a:p>
            <a:pPr marL="0" marR="0" indent="0" algn="just" fontAlgn="base" latinLnBrk="1">
              <a:lnSpc>
                <a:spcPct val="160000"/>
              </a:lnSpc>
              <a:buNone/>
            </a:pP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○ 심의내용</a:t>
            </a:r>
            <a:r>
              <a:rPr lang="en-US" altLang="ko-KR" sz="2400" b="1" kern="0" spc="0" dirty="0">
                <a:solidFill>
                  <a:srgbClr val="000000"/>
                </a:solidFill>
                <a:effectLst/>
                <a:latin typeface="HCI Poppy"/>
                <a:ea typeface="휴먼명조"/>
              </a:rPr>
              <a:t>: </a:t>
            </a:r>
            <a:r>
              <a:rPr lang="ko-KR" altLang="en-US" sz="2400" b="1" kern="0" spc="0" dirty="0">
                <a:solidFill>
                  <a:srgbClr val="000000"/>
                </a:solidFill>
                <a:effectLst/>
                <a:latin typeface="휴먼명조"/>
                <a:ea typeface="휴먼명조"/>
              </a:rPr>
              <a:t>건축물 해체 허가에 관한 사항</a:t>
            </a:r>
            <a:endParaRPr lang="ko-KR" altLang="en-US" sz="1100" kern="0" spc="0" dirty="0">
              <a:solidFill>
                <a:srgbClr val="000000"/>
              </a:solidFill>
              <a:effectLst/>
              <a:latin typeface="바탕" panose="02030600000101010101" pitchFamily="18" charset="-127"/>
            </a:endParaRP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4B94B997-70C9-B832-D92F-63FCA050D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117888"/>
              </p:ext>
            </p:extLst>
          </p:nvPr>
        </p:nvGraphicFramePr>
        <p:xfrm>
          <a:off x="466887" y="2825626"/>
          <a:ext cx="14293588" cy="7493940"/>
        </p:xfrm>
        <a:graphic>
          <a:graphicData uri="http://schemas.openxmlformats.org/drawingml/2006/table">
            <a:tbl>
              <a:tblPr/>
              <a:tblGrid>
                <a:gridCol w="708810">
                  <a:extLst>
                    <a:ext uri="{9D8B030D-6E8A-4147-A177-3AD203B41FA5}">
                      <a16:colId xmlns:a16="http://schemas.microsoft.com/office/drawing/2014/main" val="3094737117"/>
                    </a:ext>
                  </a:extLst>
                </a:gridCol>
                <a:gridCol w="8171141">
                  <a:extLst>
                    <a:ext uri="{9D8B030D-6E8A-4147-A177-3AD203B41FA5}">
                      <a16:colId xmlns:a16="http://schemas.microsoft.com/office/drawing/2014/main" val="409875749"/>
                    </a:ext>
                  </a:extLst>
                </a:gridCol>
                <a:gridCol w="1638720">
                  <a:extLst>
                    <a:ext uri="{9D8B030D-6E8A-4147-A177-3AD203B41FA5}">
                      <a16:colId xmlns:a16="http://schemas.microsoft.com/office/drawing/2014/main" val="2897276869"/>
                    </a:ext>
                  </a:extLst>
                </a:gridCol>
                <a:gridCol w="2136001">
                  <a:extLst>
                    <a:ext uri="{9D8B030D-6E8A-4147-A177-3AD203B41FA5}">
                      <a16:colId xmlns:a16="http://schemas.microsoft.com/office/drawing/2014/main" val="2024982244"/>
                    </a:ext>
                  </a:extLst>
                </a:gridCol>
                <a:gridCol w="1638916">
                  <a:extLst>
                    <a:ext uri="{9D8B030D-6E8A-4147-A177-3AD203B41FA5}">
                      <a16:colId xmlns:a16="http://schemas.microsoft.com/office/drawing/2014/main" val="3520455650"/>
                    </a:ext>
                  </a:extLst>
                </a:gridCol>
              </a:tblGrid>
              <a:tr h="6485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구분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buNone/>
                      </a:pP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휴먼명조"/>
                          <a:ea typeface="휴먼명조"/>
                        </a:rPr>
                        <a:t>건축위원회 사전검토의견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반영결과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50" kern="0" spc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050" kern="0" spc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반영내용 기재</a:t>
                      </a:r>
                      <a:r>
                        <a:rPr lang="en-US" altLang="ko-KR" sz="1050" kern="0" spc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반영여부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</a:t>
                      </a:r>
                      <a:r>
                        <a:rPr lang="en-US" altLang="ko-KR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/</a:t>
                      </a:r>
                      <a:r>
                        <a:rPr lang="ko-KR" altLang="en-US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일부반영</a:t>
                      </a:r>
                      <a:r>
                        <a:rPr lang="en-US" altLang="ko-KR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/</a:t>
                      </a:r>
                      <a:r>
                        <a:rPr lang="ko-KR" altLang="en-US" sz="1050" kern="0" spc="-20" dirty="0" err="1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미반영</a:t>
                      </a:r>
                      <a:r>
                        <a:rPr lang="en-US" altLang="ko-KR" sz="1050" kern="0" spc="-2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비고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(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반영 </a:t>
                      </a:r>
                      <a:r>
                        <a:rPr 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Page </a:t>
                      </a:r>
                      <a:r>
                        <a:rPr lang="ko-KR" altLang="en-US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등</a:t>
                      </a:r>
                      <a:r>
                        <a:rPr lang="en-US" altLang="ko-KR" sz="1050" kern="0" spc="0" dirty="0">
                          <a:solidFill>
                            <a:srgbClr val="000000"/>
                          </a:solidFill>
                          <a:effectLst/>
                          <a:latin typeface="HY견명조" panose="02030600000101010101" pitchFamily="18" charset="-127"/>
                          <a:ea typeface="HY견명조" panose="02030600000101010101" pitchFamily="18" charset="-127"/>
                        </a:rPr>
                        <a:t>)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9765027"/>
                  </a:ext>
                </a:extLst>
              </a:tr>
              <a:tr h="603996">
                <a:tc gridSpan="2">
                  <a:txBody>
                    <a:bodyPr/>
                    <a:lstStyle/>
                    <a:p>
                      <a:pPr marL="506730" marR="63500" indent="-222250" algn="l" fontAlgn="base" latinLnBrk="0">
                        <a:lnSpc>
                          <a:spcPct val="160000"/>
                        </a:lnSpc>
                        <a:buNone/>
                      </a:pP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[</a:t>
                      </a:r>
                      <a:r>
                        <a:rPr lang="ko-KR" altLang="en-US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심의위원 </a:t>
                      </a:r>
                      <a:r>
                        <a:rPr lang="en-US" altLang="ko-KR" sz="1600" b="1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1]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  <a:ea typeface="휴먼고딕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14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2070639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0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</a:t>
                      </a:r>
                      <a:endParaRPr lang="en-US" altLang="ko-KR" sz="14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4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반영계획서의 </a:t>
                      </a:r>
                      <a:endParaRPr lang="en-US" altLang="ko-KR" sz="14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801104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5934553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4043464"/>
                  </a:ext>
                </a:extLst>
              </a:tr>
              <a:tr h="9452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</a:rPr>
                        <a:t>4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63500" lvl="0" indent="0" algn="just" fontAlgn="base" latinLnBrk="1">
                        <a:lnSpc>
                          <a:spcPct val="160000"/>
                        </a:lnSpc>
                        <a:buFont typeface="Wingdings" panose="05000000000000000000" pitchFamily="2" charset="2"/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258302"/>
                  </a:ext>
                </a:extLst>
              </a:tr>
              <a:tr h="630999">
                <a:tc gridSpan="2">
                  <a:txBody>
                    <a:bodyPr/>
                    <a:lstStyle/>
                    <a:p>
                      <a:pPr marL="506730" marR="63500" lvl="0" indent="-222250" algn="l" defTabSz="1474795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+mn-cs"/>
                        </a:rPr>
                        <a:t>[</a:t>
                      </a:r>
                      <a:r>
                        <a:rPr kumimoji="0" lang="ko-KR" alt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+mn-cs"/>
                        </a:rPr>
                        <a:t>심의위원 </a:t>
                      </a:r>
                      <a:r>
                        <a:rPr kumimoji="0" lang="en-US" altLang="ko-K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+mn-cs"/>
                        </a:rPr>
                        <a:t>2]</a:t>
                      </a:r>
                      <a:endParaRPr kumimoji="0" lang="ko-KR" altLang="en-US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바탕" panose="02030600000101010101" pitchFamily="18" charset="-127"/>
                        <a:ea typeface="+mn-ea"/>
                        <a:cs typeface="+mn-cs"/>
                      </a:endParaRP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749015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1332"/>
                  </a:ext>
                </a:extLst>
              </a:tr>
              <a:tr h="912179">
                <a:tc>
                  <a:txBody>
                    <a:bodyPr/>
                    <a:lstStyle/>
                    <a:p>
                      <a:pPr marL="222250" marR="0" indent="-222250" algn="ctr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sz="1600" kern="0" spc="0" dirty="0">
                          <a:solidFill>
                            <a:srgbClr val="000000"/>
                          </a:solidFill>
                          <a:effectLst/>
                          <a:latin typeface="함초롬돋움" panose="020B0604000101010101" pitchFamily="50" charset="-127"/>
                          <a:ea typeface="함초롬돋움" panose="020B0604000101010101" pitchFamily="50" charset="-127"/>
                          <a:cs typeface="함초롬돋움" panose="020B0604000101010101" pitchFamily="50" charset="-127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4490" marR="63500" indent="-14986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buNone/>
                      </a:pPr>
                      <a:endParaRPr lang="ko-KR" altLang="en-US" sz="1600" b="1" kern="0" spc="0" dirty="0">
                        <a:solidFill>
                          <a:srgbClr val="000000"/>
                        </a:solidFill>
                        <a:effectLst/>
                        <a:latin typeface="바탕" panose="02030600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9865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504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1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032795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사전검토의견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200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사전검토의견을 </a:t>
                      </a:r>
                      <a:endParaRPr lang="en-US" altLang="ko-KR" sz="11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반영한 해체심의도서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사전검토의견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94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2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사전검토의견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1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2D07D89-C73C-4B7F-8475-FAD8912CA15C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</p:spTree>
    <p:extLst>
      <p:ext uri="{BB962C8B-B14F-4D97-AF65-F5344CB8AC3E}">
        <p14:creationId xmlns:p14="http://schemas.microsoft.com/office/powerpoint/2010/main" val="371220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3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608563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사전검토의견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56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05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사전검토의견을 </a:t>
                      </a:r>
                      <a:endParaRPr lang="en-US" altLang="ko-KR" sz="105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05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반영한 해체심의도서 </a:t>
                      </a:r>
                      <a:endParaRPr lang="en-US" altLang="ko-KR" sz="105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05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05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5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사전검토의견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44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4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143141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74609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</a:tblGrid>
              <a:tr h="8459164">
                <a:tc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algn="ctr" latinLnBrk="1"/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사전검토의견 </a:t>
                      </a:r>
                      <a:r>
                        <a:rPr lang="en-US" altLang="ko-KR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2</a:t>
                      </a:r>
                      <a:r>
                        <a:rPr lang="ko-KR" altLang="en-US" sz="3000" dirty="0">
                          <a:solidFill>
                            <a:srgbClr val="FF0000"/>
                          </a:solidFill>
                          <a:latin typeface="휴먼모음T" panose="02030504000101010101" pitchFamily="18" charset="-127"/>
                          <a:ea typeface="휴먼모음T" panose="02030504000101010101" pitchFamily="18" charset="-127"/>
                        </a:rPr>
                        <a:t>번 항목에 대한 반영결과자료</a:t>
                      </a:r>
                      <a:endParaRPr lang="en-US" altLang="ko-KR" sz="3000" dirty="0">
                        <a:solidFill>
                          <a:srgbClr val="FF0000"/>
                        </a:solidFill>
                        <a:latin typeface="휴먼모음T" panose="02030504000101010101" pitchFamily="18" charset="-127"/>
                        <a:ea typeface="휴먼모음T" panose="02030504000101010101" pitchFamily="18" charset="-127"/>
                      </a:endParaRPr>
                    </a:p>
                    <a:p>
                      <a:pPr algn="ctr" latinLnBrk="1"/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ko-KR" altLang="en-US" sz="2000" dirty="0">
                          <a:solidFill>
                            <a:srgbClr val="FF0000"/>
                          </a:solidFill>
                        </a:rPr>
                        <a:t>페이지 부족할 시</a:t>
                      </a:r>
                      <a:r>
                        <a:rPr lang="en-US" altLang="ko-KR" sz="2000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37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5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373479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사전검토의견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좋 은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 시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심의도서를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캡쳐해서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가져올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경우</a:t>
                      </a:r>
                      <a:r>
                        <a:rPr lang="en-US" altLang="ko-KR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필요 없는 부위는 포함하지 않고  내용만 확대해서 첨부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사전검토의견을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반영한 해체심의도서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2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i="1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11" y="3437694"/>
            <a:ext cx="1364551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517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8AFCF545-9536-42CA-955A-F3C0540A912F}"/>
              </a:ext>
            </a:extLst>
          </p:cNvPr>
          <p:cNvSpPr txBox="1"/>
          <p:nvPr/>
        </p:nvSpPr>
        <p:spPr>
          <a:xfrm>
            <a:off x="8243608" y="522383"/>
            <a:ext cx="6731335" cy="361333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pPr algn="r">
              <a:defRPr/>
            </a:pPr>
            <a:r>
              <a:rPr lang="ko-KR" altLang="en-US" sz="1500" b="1" dirty="0">
                <a:latin typeface="+mj-ea"/>
                <a:ea typeface="+mj-ea"/>
              </a:rPr>
              <a:t>서구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동 </a:t>
            </a:r>
            <a:r>
              <a:rPr lang="en-US" altLang="ko-KR" sz="1500" b="1" dirty="0">
                <a:latin typeface="+mj-ea"/>
                <a:ea typeface="+mj-ea"/>
              </a:rPr>
              <a:t>00</a:t>
            </a:r>
            <a:r>
              <a:rPr lang="ko-KR" altLang="en-US" sz="1500" b="1" dirty="0">
                <a:latin typeface="+mj-ea"/>
                <a:ea typeface="+mj-ea"/>
              </a:rPr>
              <a:t>번지 해체공사  </a:t>
            </a:r>
            <a:r>
              <a:rPr lang="en-US" altLang="ko-KR" sz="1500" b="1" dirty="0">
                <a:latin typeface="+mj-ea"/>
                <a:ea typeface="+mj-ea"/>
              </a:rPr>
              <a:t>|</a:t>
            </a:r>
            <a:r>
              <a:rPr lang="ko-KR" altLang="en-US" sz="1500" b="1" dirty="0">
                <a:latin typeface="+mj-ea"/>
                <a:ea typeface="+mj-ea"/>
              </a:rPr>
              <a:t> </a:t>
            </a:r>
            <a:r>
              <a:rPr lang="en-US" altLang="ko-KR" sz="1500" b="1" dirty="0">
                <a:latin typeface="+mj-ea"/>
                <a:ea typeface="+mj-ea"/>
              </a:rPr>
              <a:t>2026</a:t>
            </a:r>
            <a:r>
              <a:rPr lang="ko-KR" altLang="en-US" sz="1500" b="1" dirty="0">
                <a:latin typeface="+mj-ea"/>
                <a:ea typeface="+mj-ea"/>
              </a:rPr>
              <a:t>년 제</a:t>
            </a:r>
            <a:r>
              <a:rPr lang="en-US" altLang="ko-KR" sz="1500" b="1" dirty="0">
                <a:latin typeface="+mj-ea"/>
                <a:ea typeface="+mj-ea"/>
              </a:rPr>
              <a:t>0</a:t>
            </a:r>
            <a:r>
              <a:rPr lang="ko-KR" altLang="en-US" sz="1500" b="1" dirty="0">
                <a:latin typeface="+mj-ea"/>
                <a:ea typeface="+mj-ea"/>
              </a:rPr>
              <a:t>회 건축해체분야 건축소위원회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355B455-F4E6-47BD-BD8F-5C622652502F}"/>
              </a:ext>
            </a:extLst>
          </p:cNvPr>
          <p:cNvSpPr txBox="1"/>
          <p:nvPr/>
        </p:nvSpPr>
        <p:spPr>
          <a:xfrm>
            <a:off x="109233" y="378397"/>
            <a:ext cx="8134374" cy="592118"/>
          </a:xfrm>
          <a:prstGeom prst="rect">
            <a:avLst/>
          </a:prstGeom>
          <a:noFill/>
        </p:spPr>
        <p:txBody>
          <a:bodyPr wrap="square" lIns="129287" tIns="64643" rIns="129287" bIns="64643" rtlCol="0">
            <a:spAutoFit/>
          </a:bodyPr>
          <a:lstStyle/>
          <a:p>
            <a:r>
              <a:rPr lang="ko-KR" altLang="en-US" sz="2998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사전검토의견 </a:t>
            </a:r>
            <a:r>
              <a:rPr lang="ko-KR" altLang="en-US" sz="2998" b="1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반영계획서</a:t>
            </a:r>
            <a:endParaRPr lang="en-US" altLang="ko-KR" sz="2998" b="1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4075031" y="9773468"/>
            <a:ext cx="647936" cy="7199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500" i="1" dirty="0">
                <a:solidFill>
                  <a:schemeClr val="tx1"/>
                </a:solidFill>
                <a:latin typeface="Impact" panose="020B0806030902050204" pitchFamily="34" charset="0"/>
              </a:rPr>
              <a:t>6</a:t>
            </a:r>
            <a:endParaRPr lang="ko-KR" altLang="en-US" sz="2500" i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889193"/>
              </p:ext>
            </p:extLst>
          </p:nvPr>
        </p:nvGraphicFramePr>
        <p:xfrm>
          <a:off x="540370" y="1314304"/>
          <a:ext cx="14074609" cy="8459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83">
                  <a:extLst>
                    <a:ext uri="{9D8B030D-6E8A-4147-A177-3AD203B41FA5}">
                      <a16:colId xmlns:a16="http://schemas.microsoft.com/office/drawing/2014/main" val="3550994615"/>
                    </a:ext>
                  </a:extLst>
                </a:gridCol>
                <a:gridCol w="5723434">
                  <a:extLst>
                    <a:ext uri="{9D8B030D-6E8A-4147-A177-3AD203B41FA5}">
                      <a16:colId xmlns:a16="http://schemas.microsoft.com/office/drawing/2014/main" val="1780238459"/>
                    </a:ext>
                  </a:extLst>
                </a:gridCol>
                <a:gridCol w="3059697">
                  <a:extLst>
                    <a:ext uri="{9D8B030D-6E8A-4147-A177-3AD203B41FA5}">
                      <a16:colId xmlns:a16="http://schemas.microsoft.com/office/drawing/2014/main" val="4207231043"/>
                    </a:ext>
                  </a:extLst>
                </a:gridCol>
                <a:gridCol w="2447758">
                  <a:extLst>
                    <a:ext uri="{9D8B030D-6E8A-4147-A177-3AD203B41FA5}">
                      <a16:colId xmlns:a16="http://schemas.microsoft.com/office/drawing/2014/main" val="3581750282"/>
                    </a:ext>
                  </a:extLst>
                </a:gridCol>
                <a:gridCol w="1655837">
                  <a:extLst>
                    <a:ext uri="{9D8B030D-6E8A-4147-A177-3AD203B41FA5}">
                      <a16:colId xmlns:a16="http://schemas.microsoft.com/office/drawing/2014/main" val="1023897497"/>
                    </a:ext>
                  </a:extLst>
                </a:gridCol>
              </a:tblGrid>
              <a:tr h="6283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건축위원회 사전검토의견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반영결과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반영내용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기재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반영여부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일부반영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미반영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비고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반영 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Page </a:t>
                      </a:r>
                      <a:r>
                        <a:rPr lang="ko-KR" altLang="en-US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876478"/>
                  </a:ext>
                </a:extLst>
              </a:tr>
              <a:tr h="144311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나 </a:t>
                      </a:r>
                      <a:r>
                        <a:rPr lang="ko-KR" altLang="en-US" sz="1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예 시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심의도서를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캡쳐해서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가져올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경우</a:t>
                      </a:r>
                      <a:r>
                        <a:rPr lang="en-US" altLang="ko-KR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600" baseline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필요 없는 부위는 포함하지 않고  내용만 확대해서 첨부 </a:t>
                      </a:r>
                      <a:r>
                        <a:rPr lang="ko-KR" altLang="en-US" sz="16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 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페이지</a:t>
                      </a:r>
                      <a:endParaRPr lang="en-US" altLang="ko-KR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사전검토의견을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반영한 해체심의도서 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페이지 기재</a:t>
                      </a:r>
                      <a:r>
                        <a:rPr lang="en-US" altLang="ko-KR" sz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rgbClr val="FF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endParaRPr lang="en-US" altLang="ko-KR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21" marR="91421" marT="45710" marB="457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934453"/>
                  </a:ext>
                </a:extLst>
              </a:tr>
              <a:tr h="6387748">
                <a:tc gridSpan="5">
                  <a:txBody>
                    <a:bodyPr/>
                    <a:lstStyle/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i="1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en-US" altLang="ko-KR" sz="3000" dirty="0"/>
                    </a:p>
                    <a:p>
                      <a:pPr latinLnBrk="1"/>
                      <a:endParaRPr lang="ko-KR" altLang="en-US" sz="3000" dirty="0"/>
                    </a:p>
                  </a:txBody>
                  <a:tcPr marL="91421" marR="91421"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9187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47" y="3455123"/>
            <a:ext cx="13068083" cy="631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04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24172</TotalTime>
  <Words>523</Words>
  <Application>Microsoft Office PowerPoint</Application>
  <PresentationFormat>사용자 지정</PresentationFormat>
  <Paragraphs>185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22" baseType="lpstr">
      <vt:lpstr>HCI Poppy</vt:lpstr>
      <vt:lpstr>HY견명조</vt:lpstr>
      <vt:lpstr>HY헤드라인M</vt:lpstr>
      <vt:lpstr>맑은 고딕</vt:lpstr>
      <vt:lpstr>바탕</vt:lpstr>
      <vt:lpstr>함초롬돋움</vt:lpstr>
      <vt:lpstr>함초롬바탕</vt:lpstr>
      <vt:lpstr>휴먼고딕</vt:lpstr>
      <vt:lpstr>휴먼명조</vt:lpstr>
      <vt:lpstr>휴먼모음T</vt:lpstr>
      <vt:lpstr>Arial</vt:lpstr>
      <vt:lpstr>Impact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성동구 성수동 2가 지식산업센터 신축공사</dc:title>
  <dc:creator>user</dc:creator>
  <cp:lastModifiedBy>User</cp:lastModifiedBy>
  <cp:revision>1498</cp:revision>
  <cp:lastPrinted>2021-10-14T01:36:56Z</cp:lastPrinted>
  <dcterms:created xsi:type="dcterms:W3CDTF">2015-10-14T07:40:08Z</dcterms:created>
  <dcterms:modified xsi:type="dcterms:W3CDTF">2026-03-31T02:21:23Z</dcterms:modified>
</cp:coreProperties>
</file>