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749" r:id="rId2"/>
    <p:sldId id="750" r:id="rId3"/>
    <p:sldId id="710" r:id="rId4"/>
    <p:sldId id="708" r:id="rId5"/>
    <p:sldId id="707" r:id="rId6"/>
    <p:sldId id="705" r:id="rId7"/>
    <p:sldId id="709" r:id="rId8"/>
    <p:sldId id="706" r:id="rId9"/>
    <p:sldId id="711" r:id="rId10"/>
  </p:sldIdLst>
  <p:sldSz cx="15119350" cy="10691813"/>
  <p:notesSz cx="6797675" cy="9926638"/>
  <p:defaultTextStyle>
    <a:defPPr>
      <a:defRPr lang="ko-KR"/>
    </a:defPPr>
    <a:lvl1pPr marL="0" algn="l" defTabSz="1474795" rtl="0" eaLnBrk="1" latinLnBrk="1" hangingPunct="1">
      <a:defRPr sz="2999" kern="1200">
        <a:solidFill>
          <a:schemeClr val="tx1"/>
        </a:solidFill>
        <a:latin typeface="+mn-lt"/>
        <a:ea typeface="+mn-ea"/>
        <a:cs typeface="+mn-cs"/>
      </a:defRPr>
    </a:lvl1pPr>
    <a:lvl2pPr marL="737397" algn="l" defTabSz="1474795" rtl="0" eaLnBrk="1" latinLnBrk="1" hangingPunct="1">
      <a:defRPr sz="2999" kern="1200">
        <a:solidFill>
          <a:schemeClr val="tx1"/>
        </a:solidFill>
        <a:latin typeface="+mn-lt"/>
        <a:ea typeface="+mn-ea"/>
        <a:cs typeface="+mn-cs"/>
      </a:defRPr>
    </a:lvl2pPr>
    <a:lvl3pPr marL="1474795" algn="l" defTabSz="1474795" rtl="0" eaLnBrk="1" latinLnBrk="1" hangingPunct="1">
      <a:defRPr sz="2999" kern="1200">
        <a:solidFill>
          <a:schemeClr val="tx1"/>
        </a:solidFill>
        <a:latin typeface="+mn-lt"/>
        <a:ea typeface="+mn-ea"/>
        <a:cs typeface="+mn-cs"/>
      </a:defRPr>
    </a:lvl3pPr>
    <a:lvl4pPr marL="2212192" algn="l" defTabSz="1474795" rtl="0" eaLnBrk="1" latinLnBrk="1" hangingPunct="1">
      <a:defRPr sz="2999" kern="1200">
        <a:solidFill>
          <a:schemeClr val="tx1"/>
        </a:solidFill>
        <a:latin typeface="+mn-lt"/>
        <a:ea typeface="+mn-ea"/>
        <a:cs typeface="+mn-cs"/>
      </a:defRPr>
    </a:lvl4pPr>
    <a:lvl5pPr marL="2949590" algn="l" defTabSz="1474795" rtl="0" eaLnBrk="1" latinLnBrk="1" hangingPunct="1">
      <a:defRPr sz="2999" kern="1200">
        <a:solidFill>
          <a:schemeClr val="tx1"/>
        </a:solidFill>
        <a:latin typeface="+mn-lt"/>
        <a:ea typeface="+mn-ea"/>
        <a:cs typeface="+mn-cs"/>
      </a:defRPr>
    </a:lvl5pPr>
    <a:lvl6pPr marL="3686986" algn="l" defTabSz="1474795" rtl="0" eaLnBrk="1" latinLnBrk="1" hangingPunct="1">
      <a:defRPr sz="2999" kern="1200">
        <a:solidFill>
          <a:schemeClr val="tx1"/>
        </a:solidFill>
        <a:latin typeface="+mn-lt"/>
        <a:ea typeface="+mn-ea"/>
        <a:cs typeface="+mn-cs"/>
      </a:defRPr>
    </a:lvl6pPr>
    <a:lvl7pPr marL="4424384" algn="l" defTabSz="1474795" rtl="0" eaLnBrk="1" latinLnBrk="1" hangingPunct="1">
      <a:defRPr sz="2999" kern="1200">
        <a:solidFill>
          <a:schemeClr val="tx1"/>
        </a:solidFill>
        <a:latin typeface="+mn-lt"/>
        <a:ea typeface="+mn-ea"/>
        <a:cs typeface="+mn-cs"/>
      </a:defRPr>
    </a:lvl7pPr>
    <a:lvl8pPr marL="5161781" algn="l" defTabSz="1474795" rtl="0" eaLnBrk="1" latinLnBrk="1" hangingPunct="1">
      <a:defRPr sz="2999" kern="1200">
        <a:solidFill>
          <a:schemeClr val="tx1"/>
        </a:solidFill>
        <a:latin typeface="+mn-lt"/>
        <a:ea typeface="+mn-ea"/>
        <a:cs typeface="+mn-cs"/>
      </a:defRPr>
    </a:lvl8pPr>
    <a:lvl9pPr marL="5899179" algn="l" defTabSz="1474795" rtl="0" eaLnBrk="1" latinLnBrk="1" hangingPunct="1">
      <a:defRPr sz="299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7" orient="horz" pos="3707" userDrawn="1">
          <p15:clr>
            <a:srgbClr val="A4A3A4"/>
          </p15:clr>
        </p15:guide>
        <p15:guide id="8" pos="2562" userDrawn="1">
          <p15:clr>
            <a:srgbClr val="A4A3A4"/>
          </p15:clr>
        </p15:guide>
        <p15:guide id="9" pos="2993" userDrawn="1">
          <p15:clr>
            <a:srgbClr val="A4A3A4"/>
          </p15:clr>
        </p15:guide>
        <p15:guide id="10" pos="3968" userDrawn="1">
          <p15:clr>
            <a:srgbClr val="A4A3A4"/>
          </p15:clr>
        </p15:guide>
        <p15:guide id="12" pos="7415" userDrawn="1">
          <p15:clr>
            <a:srgbClr val="A4A3A4"/>
          </p15:clr>
        </p15:guide>
        <p15:guide id="20" pos="1973" userDrawn="1">
          <p15:clr>
            <a:srgbClr val="A4A3A4"/>
          </p15:clr>
        </p15:guide>
        <p15:guide id="21" pos="6690" userDrawn="1">
          <p15:clr>
            <a:srgbClr val="A4A3A4"/>
          </p15:clr>
        </p15:guide>
        <p15:guide id="22" pos="6191" userDrawn="1">
          <p15:clr>
            <a:srgbClr val="A4A3A4"/>
          </p15:clr>
        </p15:guide>
        <p15:guide id="23" pos="3319" userDrawn="1">
          <p15:clr>
            <a:srgbClr val="A4A3A4"/>
          </p15:clr>
        </p15:guide>
        <p15:guide id="24" pos="4422" userDrawn="1">
          <p15:clr>
            <a:srgbClr val="A4A3A4"/>
          </p15:clr>
        </p15:guide>
        <p15:guide id="25" pos="4831" userDrawn="1">
          <p15:clr>
            <a:srgbClr val="A4A3A4"/>
          </p15:clr>
        </p15:guide>
        <p15:guide id="26" pos="5255" userDrawn="1">
          <p15:clr>
            <a:srgbClr val="A4A3A4"/>
          </p15:clr>
        </p15:guide>
        <p15:guide id="27" pos="5711" userDrawn="1">
          <p15:clr>
            <a:srgbClr val="A4A3A4"/>
          </p15:clr>
        </p15:guide>
        <p15:guide id="28" pos="763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01FE"/>
    <a:srgbClr val="137AE3"/>
    <a:srgbClr val="127BE4"/>
    <a:srgbClr val="E6E6E6"/>
    <a:srgbClr val="117BE8"/>
    <a:srgbClr val="1478DF"/>
    <a:srgbClr val="1079E2"/>
    <a:srgbClr val="558ED5"/>
    <a:srgbClr val="FFCCFF"/>
    <a:srgbClr val="F109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275" autoAdjust="0"/>
    <p:restoredTop sz="95521" autoAdjust="0"/>
  </p:normalViewPr>
  <p:slideViewPr>
    <p:cSldViewPr>
      <p:cViewPr varScale="1">
        <p:scale>
          <a:sx n="70" d="100"/>
          <a:sy n="70" d="100"/>
        </p:scale>
        <p:origin x="1776" y="66"/>
      </p:cViewPr>
      <p:guideLst>
        <p:guide orient="horz" pos="3707"/>
        <p:guide pos="2562"/>
        <p:guide pos="2993"/>
        <p:guide pos="3968"/>
        <p:guide pos="7415"/>
        <p:guide pos="1973"/>
        <p:guide pos="6690"/>
        <p:guide pos="6191"/>
        <p:guide pos="3319"/>
        <p:guide pos="4422"/>
        <p:guide pos="4831"/>
        <p:guide pos="5255"/>
        <p:guide pos="5711"/>
        <p:guide pos="7630"/>
      </p:guideLst>
    </p:cSldViewPr>
  </p:slideViewPr>
  <p:notesTextViewPr>
    <p:cViewPr>
      <p:scale>
        <a:sx n="75" d="100"/>
        <a:sy n="75" d="100"/>
      </p:scale>
      <p:origin x="0" y="0"/>
    </p:cViewPr>
  </p:notesTextViewPr>
  <p:notesViewPr>
    <p:cSldViewPr>
      <p:cViewPr>
        <p:scale>
          <a:sx n="25" d="100"/>
          <a:sy n="25" d="100"/>
        </p:scale>
        <p:origin x="3354" y="1416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9" y="6"/>
            <a:ext cx="2945550" cy="497922"/>
          </a:xfrm>
          <a:prstGeom prst="rect">
            <a:avLst/>
          </a:prstGeom>
        </p:spPr>
        <p:txBody>
          <a:bodyPr vert="horz" lIns="62869" tIns="31435" rIns="62869" bIns="31435" rtlCol="0"/>
          <a:lstStyle>
            <a:lvl1pPr algn="l">
              <a:defRPr sz="9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958" y="6"/>
            <a:ext cx="2946636" cy="497922"/>
          </a:xfrm>
          <a:prstGeom prst="rect">
            <a:avLst/>
          </a:prstGeom>
        </p:spPr>
        <p:txBody>
          <a:bodyPr vert="horz" lIns="62869" tIns="31435" rIns="62869" bIns="31435" rtlCol="0"/>
          <a:lstStyle>
            <a:lvl1pPr algn="r">
              <a:defRPr sz="900"/>
            </a:lvl1pPr>
          </a:lstStyle>
          <a:p>
            <a:fld id="{CC4873F2-02D5-4478-94E4-76154AB3BB9C}" type="datetimeFigureOut">
              <a:rPr lang="ko-KR" altLang="en-US" smtClean="0"/>
              <a:pPr/>
              <a:t>2026-03-31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9" y="9428720"/>
            <a:ext cx="2945550" cy="497922"/>
          </a:xfrm>
          <a:prstGeom prst="rect">
            <a:avLst/>
          </a:prstGeom>
        </p:spPr>
        <p:txBody>
          <a:bodyPr vert="horz" lIns="62869" tIns="31435" rIns="62869" bIns="31435" rtlCol="0" anchor="b"/>
          <a:lstStyle>
            <a:lvl1pPr algn="l">
              <a:defRPr sz="9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958" y="9428720"/>
            <a:ext cx="2946636" cy="497922"/>
          </a:xfrm>
          <a:prstGeom prst="rect">
            <a:avLst/>
          </a:prstGeom>
        </p:spPr>
        <p:txBody>
          <a:bodyPr vert="horz" lIns="62869" tIns="31435" rIns="62869" bIns="31435" rtlCol="0" anchor="b"/>
          <a:lstStyle>
            <a:lvl1pPr algn="r">
              <a:defRPr sz="900"/>
            </a:lvl1pPr>
          </a:lstStyle>
          <a:p>
            <a:fld id="{3AA84A41-B797-4944-81D3-A56E6522ADE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1719813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1" y="11"/>
            <a:ext cx="2945550" cy="496824"/>
          </a:xfrm>
          <a:prstGeom prst="rect">
            <a:avLst/>
          </a:prstGeom>
        </p:spPr>
        <p:txBody>
          <a:bodyPr vert="horz" lIns="62835" tIns="31416" rIns="62835" bIns="31416" rtlCol="0"/>
          <a:lstStyle>
            <a:lvl1pPr algn="l">
              <a:defRPr sz="9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49964" y="11"/>
            <a:ext cx="2946636" cy="496824"/>
          </a:xfrm>
          <a:prstGeom prst="rect">
            <a:avLst/>
          </a:prstGeom>
        </p:spPr>
        <p:txBody>
          <a:bodyPr vert="horz" lIns="62835" tIns="31416" rIns="62835" bIns="31416" rtlCol="0"/>
          <a:lstStyle>
            <a:lvl1pPr algn="r">
              <a:defRPr sz="900"/>
            </a:lvl1pPr>
          </a:lstStyle>
          <a:p>
            <a:fld id="{2B46C3B9-7491-4135-A035-74BF35DC7A4D}" type="datetimeFigureOut">
              <a:rPr lang="ko-KR" altLang="en-US" smtClean="0"/>
              <a:pPr/>
              <a:t>2026-03-31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769938" y="746125"/>
            <a:ext cx="5257800" cy="37195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62835" tIns="31416" rIns="62835" bIns="31416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662" y="4714913"/>
            <a:ext cx="5438358" cy="4467042"/>
          </a:xfrm>
          <a:prstGeom prst="rect">
            <a:avLst/>
          </a:prstGeom>
        </p:spPr>
        <p:txBody>
          <a:bodyPr vert="horz" lIns="62835" tIns="31416" rIns="62835" bIns="31416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11" y="9428728"/>
            <a:ext cx="2945550" cy="495729"/>
          </a:xfrm>
          <a:prstGeom prst="rect">
            <a:avLst/>
          </a:prstGeom>
        </p:spPr>
        <p:txBody>
          <a:bodyPr vert="horz" lIns="62835" tIns="31416" rIns="62835" bIns="31416" rtlCol="0" anchor="b"/>
          <a:lstStyle>
            <a:lvl1pPr algn="l">
              <a:defRPr sz="9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49964" y="9428728"/>
            <a:ext cx="2946636" cy="495729"/>
          </a:xfrm>
          <a:prstGeom prst="rect">
            <a:avLst/>
          </a:prstGeom>
        </p:spPr>
        <p:txBody>
          <a:bodyPr vert="horz" lIns="62835" tIns="31416" rIns="62835" bIns="31416" rtlCol="0" anchor="b"/>
          <a:lstStyle>
            <a:lvl1pPr algn="r">
              <a:defRPr sz="900"/>
            </a:lvl1pPr>
          </a:lstStyle>
          <a:p>
            <a:fld id="{ADA85C7F-8BBE-4350-927B-6E332E128F5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3898777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1474795" rtl="0" eaLnBrk="1" latinLnBrk="1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737397" algn="l" defTabSz="1474795" rtl="0" eaLnBrk="1" latinLnBrk="1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474795" algn="l" defTabSz="1474795" rtl="0" eaLnBrk="1" latinLnBrk="1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2212192" algn="l" defTabSz="1474795" rtl="0" eaLnBrk="1" latinLnBrk="1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949590" algn="l" defTabSz="1474795" rtl="0" eaLnBrk="1" latinLnBrk="1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3686986" algn="l" defTabSz="1474795" rtl="0" eaLnBrk="1" latinLnBrk="1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4424384" algn="l" defTabSz="1474795" rtl="0" eaLnBrk="1" latinLnBrk="1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5161781" algn="l" defTabSz="1474795" rtl="0" eaLnBrk="1" latinLnBrk="1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5899179" algn="l" defTabSz="1474795" rtl="0" eaLnBrk="1" latinLnBrk="1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A85C7F-8BBE-4350-927B-6E332E128F51}" type="slidenum">
              <a:rPr lang="ko-KR" altLang="en-US" smtClean="0"/>
              <a:pPr/>
              <a:t>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247246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AA641C-76DC-61DD-AA37-DB0F5AC0D3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65CD11D2-7201-DBD9-B55E-4398ED2D914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D741F9DE-32FC-41EB-DE45-853248F1AFD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F60680B-B585-52BF-6250-04A20F1C46C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A85C7F-8BBE-4350-927B-6E332E128F51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099417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0" y="1"/>
            <a:ext cx="15112919" cy="10684839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133952" y="3321394"/>
            <a:ext cx="12851447" cy="2291810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267903" y="6058696"/>
            <a:ext cx="10583545" cy="273235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373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747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2121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495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869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4243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1617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991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25F2C-8513-4559-87ED-2BD477D8B68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787020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6" y="0"/>
            <a:ext cx="15122784" cy="10691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7284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368" userDrawn="1">
          <p15:clr>
            <a:srgbClr val="FBAE40"/>
          </p15:clr>
        </p15:guide>
        <p15:guide id="2" pos="204" userDrawn="1">
          <p15:clr>
            <a:srgbClr val="FBAE40"/>
          </p15:clr>
        </p15:guide>
        <p15:guide id="3" pos="8957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5781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755968" y="428169"/>
            <a:ext cx="13607415" cy="1781969"/>
          </a:xfrm>
          <a:prstGeom prst="rect">
            <a:avLst/>
          </a:prstGeom>
        </p:spPr>
        <p:txBody>
          <a:bodyPr vert="horz" lIns="147510" tIns="73755" rIns="147510" bIns="73755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55968" y="2494757"/>
            <a:ext cx="13607415" cy="7056103"/>
          </a:xfrm>
          <a:prstGeom prst="rect">
            <a:avLst/>
          </a:prstGeom>
        </p:spPr>
        <p:txBody>
          <a:bodyPr vert="horz" lIns="147510" tIns="73755" rIns="147510" bIns="73755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755968" y="9909728"/>
            <a:ext cx="3527849" cy="569240"/>
          </a:xfrm>
          <a:prstGeom prst="rect">
            <a:avLst/>
          </a:prstGeom>
        </p:spPr>
        <p:txBody>
          <a:bodyPr vert="horz" lIns="147510" tIns="73755" rIns="147510" bIns="73755" rtlCol="0" anchor="ctr"/>
          <a:lstStyle>
            <a:lvl1pPr algn="l">
              <a:defRPr sz="2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5165779" y="9909728"/>
            <a:ext cx="4787794" cy="569240"/>
          </a:xfrm>
          <a:prstGeom prst="rect">
            <a:avLst/>
          </a:prstGeom>
        </p:spPr>
        <p:txBody>
          <a:bodyPr vert="horz" lIns="147510" tIns="73755" rIns="147510" bIns="73755" rtlCol="0" anchor="ctr"/>
          <a:lstStyle>
            <a:lvl1pPr algn="ctr">
              <a:defRPr sz="2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10835535" y="9909728"/>
            <a:ext cx="3527849" cy="569240"/>
          </a:xfrm>
          <a:prstGeom prst="rect">
            <a:avLst/>
          </a:prstGeom>
        </p:spPr>
        <p:txBody>
          <a:bodyPr vert="horz" lIns="147510" tIns="73755" rIns="147510" bIns="73755" rtlCol="0" anchor="ctr"/>
          <a:lstStyle>
            <a:lvl1pPr algn="r">
              <a:defRPr sz="2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925F2C-8513-4559-87ED-2BD477D8B68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3302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56" r:id="rId3"/>
  </p:sldLayoutIdLst>
  <p:hf hdr="0" ftr="0" dt="0"/>
  <p:txStyles>
    <p:titleStyle>
      <a:lvl1pPr algn="ctr" defTabSz="1474795" rtl="0" eaLnBrk="1" latinLnBrk="1" hangingPunct="1">
        <a:spcBef>
          <a:spcPct val="0"/>
        </a:spcBef>
        <a:buNone/>
        <a:defRPr sz="70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53048" indent="-553048" algn="l" defTabSz="1474795" rtl="0" eaLnBrk="1" latinLnBrk="1" hangingPunct="1">
        <a:spcBef>
          <a:spcPct val="20000"/>
        </a:spcBef>
        <a:buFont typeface="Arial" panose="020B0604020202020204" pitchFamily="34" charset="0"/>
        <a:buChar char="•"/>
        <a:defRPr sz="5199" kern="1200">
          <a:solidFill>
            <a:schemeClr val="tx1"/>
          </a:solidFill>
          <a:latin typeface="+mn-lt"/>
          <a:ea typeface="+mn-ea"/>
          <a:cs typeface="+mn-cs"/>
        </a:defRPr>
      </a:lvl1pPr>
      <a:lvl2pPr marL="1198270" indent="-460874" algn="l" defTabSz="1474795" rtl="0" eaLnBrk="1" latinLnBrk="1" hangingPunct="1">
        <a:spcBef>
          <a:spcPct val="20000"/>
        </a:spcBef>
        <a:buFont typeface="Arial" panose="020B0604020202020204" pitchFamily="34" charset="0"/>
        <a:buChar char="–"/>
        <a:defRPr sz="4499" kern="1200">
          <a:solidFill>
            <a:schemeClr val="tx1"/>
          </a:solidFill>
          <a:latin typeface="+mn-lt"/>
          <a:ea typeface="+mn-ea"/>
          <a:cs typeface="+mn-cs"/>
        </a:defRPr>
      </a:lvl2pPr>
      <a:lvl3pPr marL="1843493" indent="-368698" algn="l" defTabSz="1474795" rtl="0" eaLnBrk="1" latinLnBrk="1" hangingPunct="1">
        <a:spcBef>
          <a:spcPct val="20000"/>
        </a:spcBef>
        <a:buFont typeface="Arial" panose="020B0604020202020204" pitchFamily="34" charset="0"/>
        <a:buChar char="•"/>
        <a:defRPr sz="3799" kern="1200">
          <a:solidFill>
            <a:schemeClr val="tx1"/>
          </a:solidFill>
          <a:latin typeface="+mn-lt"/>
          <a:ea typeface="+mn-ea"/>
          <a:cs typeface="+mn-cs"/>
        </a:defRPr>
      </a:lvl3pPr>
      <a:lvl4pPr marL="2580891" indent="-368698" algn="l" defTabSz="1474795" rtl="0" eaLnBrk="1" latinLnBrk="1" hangingPunct="1">
        <a:spcBef>
          <a:spcPct val="20000"/>
        </a:spcBef>
        <a:buFont typeface="Arial" panose="020B0604020202020204" pitchFamily="34" charset="0"/>
        <a:buChar char="–"/>
        <a:defRPr sz="3299" kern="1200">
          <a:solidFill>
            <a:schemeClr val="tx1"/>
          </a:solidFill>
          <a:latin typeface="+mn-lt"/>
          <a:ea typeface="+mn-ea"/>
          <a:cs typeface="+mn-cs"/>
        </a:defRPr>
      </a:lvl4pPr>
      <a:lvl5pPr marL="3318288" indent="-368698" algn="l" defTabSz="1474795" rtl="0" eaLnBrk="1" latinLnBrk="1" hangingPunct="1">
        <a:spcBef>
          <a:spcPct val="20000"/>
        </a:spcBef>
        <a:buFont typeface="Arial" panose="020B0604020202020204" pitchFamily="34" charset="0"/>
        <a:buChar char="»"/>
        <a:defRPr sz="3299" kern="1200">
          <a:solidFill>
            <a:schemeClr val="tx1"/>
          </a:solidFill>
          <a:latin typeface="+mn-lt"/>
          <a:ea typeface="+mn-ea"/>
          <a:cs typeface="+mn-cs"/>
        </a:defRPr>
      </a:lvl5pPr>
      <a:lvl6pPr marL="4055686" indent="-368698" algn="l" defTabSz="1474795" rtl="0" eaLnBrk="1" latinLnBrk="1" hangingPunct="1">
        <a:spcBef>
          <a:spcPct val="20000"/>
        </a:spcBef>
        <a:buFont typeface="Arial" panose="020B0604020202020204" pitchFamily="34" charset="0"/>
        <a:buChar char="•"/>
        <a:defRPr sz="3299" kern="1200">
          <a:solidFill>
            <a:schemeClr val="tx1"/>
          </a:solidFill>
          <a:latin typeface="+mn-lt"/>
          <a:ea typeface="+mn-ea"/>
          <a:cs typeface="+mn-cs"/>
        </a:defRPr>
      </a:lvl6pPr>
      <a:lvl7pPr marL="4793083" indent="-368698" algn="l" defTabSz="1474795" rtl="0" eaLnBrk="1" latinLnBrk="1" hangingPunct="1">
        <a:spcBef>
          <a:spcPct val="20000"/>
        </a:spcBef>
        <a:buFont typeface="Arial" panose="020B0604020202020204" pitchFamily="34" charset="0"/>
        <a:buChar char="•"/>
        <a:defRPr sz="3299" kern="1200">
          <a:solidFill>
            <a:schemeClr val="tx1"/>
          </a:solidFill>
          <a:latin typeface="+mn-lt"/>
          <a:ea typeface="+mn-ea"/>
          <a:cs typeface="+mn-cs"/>
        </a:defRPr>
      </a:lvl7pPr>
      <a:lvl8pPr marL="5530481" indent="-368698" algn="l" defTabSz="1474795" rtl="0" eaLnBrk="1" latinLnBrk="1" hangingPunct="1">
        <a:spcBef>
          <a:spcPct val="20000"/>
        </a:spcBef>
        <a:buFont typeface="Arial" panose="020B0604020202020204" pitchFamily="34" charset="0"/>
        <a:buChar char="•"/>
        <a:defRPr sz="3299" kern="1200">
          <a:solidFill>
            <a:schemeClr val="tx1"/>
          </a:solidFill>
          <a:latin typeface="+mn-lt"/>
          <a:ea typeface="+mn-ea"/>
          <a:cs typeface="+mn-cs"/>
        </a:defRPr>
      </a:lvl8pPr>
      <a:lvl9pPr marL="6267878" indent="-368698" algn="l" defTabSz="1474795" rtl="0" eaLnBrk="1" latinLnBrk="1" hangingPunct="1">
        <a:spcBef>
          <a:spcPct val="20000"/>
        </a:spcBef>
        <a:buFont typeface="Arial" panose="020B0604020202020204" pitchFamily="34" charset="0"/>
        <a:buChar char="•"/>
        <a:defRPr sz="32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474795" rtl="0" eaLnBrk="1" latinLnBrk="1" hangingPunct="1">
        <a:defRPr sz="2999" kern="1200">
          <a:solidFill>
            <a:schemeClr val="tx1"/>
          </a:solidFill>
          <a:latin typeface="+mn-lt"/>
          <a:ea typeface="+mn-ea"/>
          <a:cs typeface="+mn-cs"/>
        </a:defRPr>
      </a:lvl1pPr>
      <a:lvl2pPr marL="737397" algn="l" defTabSz="1474795" rtl="0" eaLnBrk="1" latinLnBrk="1" hangingPunct="1">
        <a:defRPr sz="2999" kern="1200">
          <a:solidFill>
            <a:schemeClr val="tx1"/>
          </a:solidFill>
          <a:latin typeface="+mn-lt"/>
          <a:ea typeface="+mn-ea"/>
          <a:cs typeface="+mn-cs"/>
        </a:defRPr>
      </a:lvl2pPr>
      <a:lvl3pPr marL="1474795" algn="l" defTabSz="1474795" rtl="0" eaLnBrk="1" latinLnBrk="1" hangingPunct="1">
        <a:defRPr sz="2999" kern="1200">
          <a:solidFill>
            <a:schemeClr val="tx1"/>
          </a:solidFill>
          <a:latin typeface="+mn-lt"/>
          <a:ea typeface="+mn-ea"/>
          <a:cs typeface="+mn-cs"/>
        </a:defRPr>
      </a:lvl3pPr>
      <a:lvl4pPr marL="2212192" algn="l" defTabSz="1474795" rtl="0" eaLnBrk="1" latinLnBrk="1" hangingPunct="1">
        <a:defRPr sz="2999" kern="1200">
          <a:solidFill>
            <a:schemeClr val="tx1"/>
          </a:solidFill>
          <a:latin typeface="+mn-lt"/>
          <a:ea typeface="+mn-ea"/>
          <a:cs typeface="+mn-cs"/>
        </a:defRPr>
      </a:lvl4pPr>
      <a:lvl5pPr marL="2949590" algn="l" defTabSz="1474795" rtl="0" eaLnBrk="1" latinLnBrk="1" hangingPunct="1">
        <a:defRPr sz="2999" kern="1200">
          <a:solidFill>
            <a:schemeClr val="tx1"/>
          </a:solidFill>
          <a:latin typeface="+mn-lt"/>
          <a:ea typeface="+mn-ea"/>
          <a:cs typeface="+mn-cs"/>
        </a:defRPr>
      </a:lvl5pPr>
      <a:lvl6pPr marL="3686986" algn="l" defTabSz="1474795" rtl="0" eaLnBrk="1" latinLnBrk="1" hangingPunct="1">
        <a:defRPr sz="2999" kern="1200">
          <a:solidFill>
            <a:schemeClr val="tx1"/>
          </a:solidFill>
          <a:latin typeface="+mn-lt"/>
          <a:ea typeface="+mn-ea"/>
          <a:cs typeface="+mn-cs"/>
        </a:defRPr>
      </a:lvl6pPr>
      <a:lvl7pPr marL="4424384" algn="l" defTabSz="1474795" rtl="0" eaLnBrk="1" latinLnBrk="1" hangingPunct="1">
        <a:defRPr sz="2999" kern="1200">
          <a:solidFill>
            <a:schemeClr val="tx1"/>
          </a:solidFill>
          <a:latin typeface="+mn-lt"/>
          <a:ea typeface="+mn-ea"/>
          <a:cs typeface="+mn-cs"/>
        </a:defRPr>
      </a:lvl7pPr>
      <a:lvl8pPr marL="5161781" algn="l" defTabSz="1474795" rtl="0" eaLnBrk="1" latinLnBrk="1" hangingPunct="1">
        <a:defRPr sz="2999" kern="1200">
          <a:solidFill>
            <a:schemeClr val="tx1"/>
          </a:solidFill>
          <a:latin typeface="+mn-lt"/>
          <a:ea typeface="+mn-ea"/>
          <a:cs typeface="+mn-cs"/>
        </a:defRPr>
      </a:lvl8pPr>
      <a:lvl9pPr marL="5899179" algn="l" defTabSz="1474795" rtl="0" eaLnBrk="1" latinLnBrk="1" hangingPunct="1">
        <a:defRPr sz="29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9C394C74-2045-B393-75BB-CB8129D21982}"/>
              </a:ext>
            </a:extLst>
          </p:cNvPr>
          <p:cNvSpPr txBox="1"/>
          <p:nvPr/>
        </p:nvSpPr>
        <p:spPr>
          <a:xfrm>
            <a:off x="6429353" y="549357"/>
            <a:ext cx="7934506" cy="3897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base" latinLnBrk="0">
              <a:lnSpc>
                <a:spcPct val="160000"/>
              </a:lnSpc>
            </a:pPr>
            <a:r>
              <a:rPr lang="en-US" altLang="ko-KR" sz="1400" b="1" kern="0" spc="50" dirty="0">
                <a:solidFill>
                  <a:srgbClr val="000000"/>
                </a:solidFill>
                <a:latin typeface="휴먼고딕"/>
                <a:ea typeface="휴먼고딕"/>
              </a:rPr>
              <a:t>2026</a:t>
            </a:r>
            <a:r>
              <a:rPr lang="ko-KR" altLang="en-US" sz="1400" b="1" kern="0" spc="50" dirty="0">
                <a:solidFill>
                  <a:srgbClr val="000000"/>
                </a:solidFill>
                <a:latin typeface="휴먼고딕"/>
                <a:ea typeface="휴먼고딕"/>
              </a:rPr>
              <a:t>년 제</a:t>
            </a:r>
            <a:r>
              <a:rPr lang="en-US" altLang="ko-KR" sz="1400" b="1" kern="0" spc="50" dirty="0">
                <a:solidFill>
                  <a:srgbClr val="000000"/>
                </a:solidFill>
                <a:latin typeface="휴먼고딕"/>
                <a:ea typeface="휴먼고딕"/>
              </a:rPr>
              <a:t>0</a:t>
            </a:r>
            <a:r>
              <a:rPr lang="ko-KR" altLang="en-US" sz="1400" b="1" kern="0" spc="50" dirty="0">
                <a:solidFill>
                  <a:srgbClr val="000000"/>
                </a:solidFill>
                <a:latin typeface="휴먼고딕"/>
                <a:ea typeface="휴먼고딕"/>
              </a:rPr>
              <a:t>회 인천광역시서구 건축해체 분야 건축소위원회</a:t>
            </a:r>
            <a:endParaRPr lang="ko-KR" altLang="en-US" sz="1050" kern="0" dirty="0">
              <a:solidFill>
                <a:srgbClr val="000000"/>
              </a:solidFill>
              <a:latin typeface="함초롬바탕" panose="02030604000101010101" pitchFamily="18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1DCE338-0ABC-5E48-5C79-E8E80930C2FD}"/>
              </a:ext>
            </a:extLst>
          </p:cNvPr>
          <p:cNvSpPr txBox="1"/>
          <p:nvPr/>
        </p:nvSpPr>
        <p:spPr>
          <a:xfrm>
            <a:off x="1670557" y="3246638"/>
            <a:ext cx="11778237" cy="2135265"/>
          </a:xfrm>
          <a:prstGeom prst="rect">
            <a:avLst/>
          </a:prstGeom>
          <a:noFill/>
        </p:spPr>
        <p:txBody>
          <a:bodyPr wrap="square" anchor="ctr" anchorCtr="1">
            <a:spAutoFit/>
          </a:bodyPr>
          <a:lstStyle/>
          <a:p>
            <a:pPr algn="ctr" fontAlgn="base" latinLnBrk="0">
              <a:lnSpc>
                <a:spcPct val="160000"/>
              </a:lnSpc>
            </a:pPr>
            <a:r>
              <a:rPr lang="ko-KR" altLang="en-US" sz="4799" b="1" kern="0" dirty="0">
                <a:solidFill>
                  <a:srgbClr val="00000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서구 </a:t>
            </a:r>
            <a:r>
              <a:rPr lang="en-US" altLang="ko-KR" sz="4799" b="1" kern="0" dirty="0">
                <a:solidFill>
                  <a:srgbClr val="00000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00</a:t>
            </a:r>
            <a:r>
              <a:rPr lang="ko-KR" altLang="en-US" sz="4799" b="1" kern="0" dirty="0">
                <a:solidFill>
                  <a:srgbClr val="00000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동 </a:t>
            </a:r>
            <a:r>
              <a:rPr lang="en-US" altLang="ko-KR" sz="4799" b="1" kern="0" dirty="0">
                <a:solidFill>
                  <a:srgbClr val="00000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000</a:t>
            </a:r>
            <a:r>
              <a:rPr lang="ko-KR" altLang="en-US" sz="4799" b="1" kern="0" dirty="0">
                <a:solidFill>
                  <a:srgbClr val="00000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번지 해체공사 재심의도서</a:t>
            </a:r>
            <a:endParaRPr lang="en-US" altLang="ko-KR" sz="4799" b="1" kern="0" dirty="0">
              <a:solidFill>
                <a:srgbClr val="000000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  <a:p>
            <a:pPr algn="ctr" fontAlgn="base" latinLnBrk="0">
              <a:lnSpc>
                <a:spcPct val="160000"/>
              </a:lnSpc>
            </a:pPr>
            <a:endParaRPr lang="ko-KR" altLang="en-US" sz="1100" kern="0" dirty="0">
              <a:solidFill>
                <a:srgbClr val="000000"/>
              </a:solidFill>
              <a:latin typeface="함초롬바탕" panose="02030604000101010101" pitchFamily="18" charset="-127"/>
            </a:endParaRPr>
          </a:p>
          <a:p>
            <a:pPr algn="ctr" fontAlgn="base" latinLnBrk="0">
              <a:lnSpc>
                <a:spcPct val="160000"/>
              </a:lnSpc>
            </a:pPr>
            <a:r>
              <a:rPr lang="en-US" altLang="ko-KR" sz="2799" kern="0" dirty="0">
                <a:solidFill>
                  <a:srgbClr val="00000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2026. 0.</a:t>
            </a:r>
            <a:endParaRPr lang="ko-KR" altLang="en-US" sz="1100" kern="0" dirty="0">
              <a:solidFill>
                <a:srgbClr val="000000"/>
              </a:solidFill>
              <a:latin typeface="함초롬바탕" panose="02030604000101010101" pitchFamily="18" charset="-127"/>
            </a:endParaRPr>
          </a:p>
        </p:txBody>
      </p:sp>
      <p:graphicFrame>
        <p:nvGraphicFramePr>
          <p:cNvPr id="15" name="표 14">
            <a:extLst>
              <a:ext uri="{FF2B5EF4-FFF2-40B4-BE49-F238E27FC236}">
                <a16:creationId xmlns:a16="http://schemas.microsoft.com/office/drawing/2014/main" id="{27CDD29F-BFF9-2137-5A87-DE47600154D3}"/>
              </a:ext>
            </a:extLst>
          </p:cNvPr>
          <p:cNvGraphicFramePr>
            <a:graphicFrameLocks noGrp="1"/>
          </p:cNvGraphicFramePr>
          <p:nvPr/>
        </p:nvGraphicFramePr>
        <p:xfrm>
          <a:off x="9276419" y="5499569"/>
          <a:ext cx="5087441" cy="4657086"/>
        </p:xfrm>
        <a:graphic>
          <a:graphicData uri="http://schemas.openxmlformats.org/drawingml/2006/table">
            <a:tbl>
              <a:tblPr/>
              <a:tblGrid>
                <a:gridCol w="1268083">
                  <a:extLst>
                    <a:ext uri="{9D8B030D-6E8A-4147-A177-3AD203B41FA5}">
                      <a16:colId xmlns:a16="http://schemas.microsoft.com/office/drawing/2014/main" val="59879271"/>
                    </a:ext>
                  </a:extLst>
                </a:gridCol>
                <a:gridCol w="3819358">
                  <a:extLst>
                    <a:ext uri="{9D8B030D-6E8A-4147-A177-3AD203B41FA5}">
                      <a16:colId xmlns:a16="http://schemas.microsoft.com/office/drawing/2014/main" val="2403867998"/>
                    </a:ext>
                  </a:extLst>
                </a:gridCol>
              </a:tblGrid>
              <a:tr h="672261">
                <a:tc>
                  <a:txBody>
                    <a:bodyPr/>
                    <a:lstStyle/>
                    <a:p>
                      <a:pPr marL="0" marR="0" indent="0" algn="di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해체종류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56" marR="64756" marT="17903" marB="17903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20000"/>
                        </a:lnSpc>
                        <a:buNone/>
                      </a:pPr>
                      <a:r>
                        <a:rPr lang="ko-KR" altLang="en-US" sz="1200" kern="0" spc="-4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건축물관리법 제</a:t>
                      </a:r>
                      <a:r>
                        <a:rPr lang="en-US" altLang="ko-KR" sz="1200" kern="0" spc="-4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2</a:t>
                      </a:r>
                      <a:r>
                        <a:rPr lang="ko-KR" altLang="en-US" sz="1200" kern="0" spc="-4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조 </a:t>
                      </a:r>
                      <a:r>
                        <a:rPr lang="en-US" altLang="ko-KR" sz="1200" kern="0" spc="-4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7</a:t>
                      </a:r>
                      <a:r>
                        <a:rPr lang="ko-KR" altLang="en-US" sz="1200" kern="0" spc="-4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호에 따른 </a:t>
                      </a:r>
                      <a:r>
                        <a:rPr lang="en-US" altLang="ko-KR" sz="1200" kern="0" spc="-4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00[</a:t>
                      </a:r>
                      <a:r>
                        <a:rPr lang="ko-KR" altLang="en-US" sz="1200" b="1" kern="0" spc="-4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건축</a:t>
                      </a:r>
                      <a:r>
                        <a:rPr lang="en-US" altLang="ko-KR" sz="1000" kern="0" spc="-4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(</a:t>
                      </a:r>
                      <a:r>
                        <a:rPr lang="ko-KR" altLang="en-US" sz="1000" kern="0" spc="-4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신축</a:t>
                      </a:r>
                      <a:r>
                        <a:rPr lang="en-US" altLang="ko-KR" sz="1000" kern="0" spc="-4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, </a:t>
                      </a:r>
                      <a:r>
                        <a:rPr lang="ko-KR" altLang="en-US" sz="1000" kern="0" spc="-4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증축</a:t>
                      </a:r>
                      <a:r>
                        <a:rPr lang="en-US" altLang="ko-KR" sz="1000" kern="0" spc="-4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, </a:t>
                      </a:r>
                      <a:r>
                        <a:rPr lang="ko-KR" altLang="en-US" sz="1000" kern="0" spc="-4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개축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,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재축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)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, </a:t>
                      </a: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대수선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, </a:t>
                      </a: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리모델링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, </a:t>
                      </a:r>
                      <a:r>
                        <a:rPr lang="ko-KR" altLang="en-US" sz="1200" b="1" kern="0" spc="0" dirty="0" err="1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멸실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휴먼고딕"/>
                        </a:rPr>
                        <a:t> 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中 </a:t>
                      </a:r>
                      <a:r>
                        <a:rPr lang="ko-KR" altLang="en-US" sz="1200" kern="0" spc="0" dirty="0" err="1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택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1]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을 위한 건축물 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0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동 해체공사 심의 신청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56" marR="64756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0609404"/>
                  </a:ext>
                </a:extLst>
              </a:tr>
              <a:tr h="1769310">
                <a:tc>
                  <a:txBody>
                    <a:bodyPr/>
                    <a:lstStyle/>
                    <a:p>
                      <a:pPr marL="0" marR="0" indent="0" algn="di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심의사유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56" marR="64756" marT="17903" marB="17903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20000"/>
                        </a:lnSpc>
                        <a:buNone/>
                      </a:pP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건축물관리법 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30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조에 따라 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(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해체 부위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)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를 위해 해체심의를 신청함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  <a:p>
                      <a:pPr marL="0" marR="0" indent="0" algn="just" fontAlgn="base" latinLnBrk="1">
                        <a:lnSpc>
                          <a:spcPct val="120000"/>
                        </a:lnSpc>
                        <a:buNone/>
                      </a:pP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ex) 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건축물관리법 제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30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조제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1</a:t>
                      </a:r>
                      <a:r>
                        <a:rPr lang="ko-KR" altLang="en-US" sz="1200" kern="0" spc="0" dirty="0" err="1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항○에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 따라 연면적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500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㎡ 이상 해체로 인한 해체 심의를 신청함</a:t>
                      </a:r>
                    </a:p>
                    <a:p>
                      <a:pPr marL="0" marR="0" indent="0" algn="just" fontAlgn="base" latinLnBrk="1">
                        <a:lnSpc>
                          <a:spcPct val="120000"/>
                        </a:lnSpc>
                        <a:buNone/>
                      </a:pP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ex) 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건축물관리법 제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30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조제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2</a:t>
                      </a:r>
                      <a:r>
                        <a:rPr lang="ko-KR" altLang="en-US" sz="1200" kern="0" spc="0" dirty="0" err="1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항제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1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호에 따라 해당건축물 주변의 일정범위 반경 내 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0000 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등 해당 지방자치단체의 조례로 정하는 시설이 있는 경우에 대한 심의를 신청함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56" marR="64756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46818142"/>
                  </a:ext>
                </a:extLst>
              </a:tr>
              <a:tr h="288293">
                <a:tc>
                  <a:txBody>
                    <a:bodyPr/>
                    <a:lstStyle/>
                    <a:p>
                      <a:pPr marL="0" marR="0" indent="0" algn="di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대지위치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56" marR="64756" marT="17903" marB="17903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인천광역시 서구 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00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동 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00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번지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56" marR="64756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66402234"/>
                  </a:ext>
                </a:extLst>
              </a:tr>
              <a:tr h="288293">
                <a:tc>
                  <a:txBody>
                    <a:bodyPr/>
                    <a:lstStyle/>
                    <a:p>
                      <a:pPr marL="0" marR="0" indent="0" algn="di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건축물 용도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56" marR="64756" marT="17903" marB="17903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</a:rPr>
                        <a:t> 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56" marR="64756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3689991"/>
                  </a:ext>
                </a:extLst>
              </a:tr>
              <a:tr h="288293">
                <a:tc>
                  <a:txBody>
                    <a:bodyPr/>
                    <a:lstStyle/>
                    <a:p>
                      <a:pPr marL="0" marR="0" indent="0" algn="di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건축물 규모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56" marR="64756" marT="17903" marB="17903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지하 </a:t>
                      </a:r>
                      <a:r>
                        <a:rPr lang="en-US" altLang="ko-KR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00</a:t>
                      </a:r>
                      <a:r>
                        <a:rPr lang="ko-KR" altLang="en-US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층</a:t>
                      </a:r>
                      <a:r>
                        <a:rPr lang="en-US" altLang="ko-KR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, </a:t>
                      </a:r>
                      <a:r>
                        <a:rPr lang="ko-KR" altLang="en-US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지상 </a:t>
                      </a:r>
                      <a:r>
                        <a:rPr lang="en-US" altLang="ko-KR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00</a:t>
                      </a:r>
                      <a:r>
                        <a:rPr lang="ko-KR" altLang="en-US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층 </a:t>
                      </a:r>
                      <a:r>
                        <a:rPr lang="en-US" altLang="ko-KR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/ </a:t>
                      </a:r>
                      <a:r>
                        <a:rPr lang="ko-KR" altLang="en-US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높이 </a:t>
                      </a:r>
                      <a:r>
                        <a:rPr lang="en-US" altLang="ko-KR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00m / </a:t>
                      </a:r>
                      <a:r>
                        <a:rPr lang="ko-KR" altLang="en-US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연면적 </a:t>
                      </a:r>
                      <a:r>
                        <a:rPr lang="en-US" altLang="ko-KR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000.00</a:t>
                      </a:r>
                      <a:r>
                        <a:rPr lang="ko-KR" altLang="en-US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㎡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56" marR="64756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19882448"/>
                  </a:ext>
                </a:extLst>
              </a:tr>
              <a:tr h="288293">
                <a:tc>
                  <a:txBody>
                    <a:bodyPr/>
                    <a:lstStyle/>
                    <a:p>
                      <a:pPr marL="0" marR="0" indent="0" algn="di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건축물 구조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56" marR="64756" marT="17903" marB="17903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2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56" marR="64756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09748117"/>
                  </a:ext>
                </a:extLst>
              </a:tr>
              <a:tr h="288293">
                <a:tc>
                  <a:txBody>
                    <a:bodyPr/>
                    <a:lstStyle/>
                    <a:p>
                      <a:pPr marL="0" marR="0" indent="0" algn="di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사용승인일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56" marR="64756" marT="17903" marB="17903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0000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년 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00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월 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00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일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56" marR="64756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96491690"/>
                  </a:ext>
                </a:extLst>
              </a:tr>
              <a:tr h="288293">
                <a:tc>
                  <a:txBody>
                    <a:bodyPr/>
                    <a:lstStyle/>
                    <a:p>
                      <a:pPr marL="0" marR="0" indent="0" algn="di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심의내용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56" marR="64756" marT="17903" marB="17903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건축물 해체 허가 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/ 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신고 에 관한 사항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56" marR="64756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0167413"/>
                  </a:ext>
                </a:extLst>
              </a:tr>
              <a:tr h="484848">
                <a:tc>
                  <a:txBody>
                    <a:bodyPr/>
                    <a:lstStyle/>
                    <a:p>
                      <a:pPr marL="0" marR="0" indent="0" algn="di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작성자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56" marR="64756" marT="17903" marB="17903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buNone/>
                      </a:pP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00 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구조기술사사무소 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  <a:p>
                      <a:pPr marL="0" marR="0" indent="0" algn="just" fontAlgn="base" latinLnBrk="1">
                        <a:lnSpc>
                          <a:spcPct val="130000"/>
                        </a:lnSpc>
                        <a:buNone/>
                      </a:pP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(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건축구조기술사 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000 / 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건축사 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000) (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날인 必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)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56" marR="64756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38401342"/>
                  </a:ext>
                </a:extLst>
              </a:tr>
            </a:tbl>
          </a:graphicData>
        </a:graphic>
      </p:graphicFrame>
      <p:graphicFrame>
        <p:nvGraphicFramePr>
          <p:cNvPr id="20" name="표 19">
            <a:extLst>
              <a:ext uri="{FF2B5EF4-FFF2-40B4-BE49-F238E27FC236}">
                <a16:creationId xmlns:a16="http://schemas.microsoft.com/office/drawing/2014/main" id="{787D46ED-4757-C8F5-62C9-A816C1C951AC}"/>
              </a:ext>
            </a:extLst>
          </p:cNvPr>
          <p:cNvGraphicFramePr>
            <a:graphicFrameLocks noGrp="1"/>
          </p:cNvGraphicFramePr>
          <p:nvPr/>
        </p:nvGraphicFramePr>
        <p:xfrm>
          <a:off x="13139123" y="1170319"/>
          <a:ext cx="1116172" cy="1456543"/>
        </p:xfrm>
        <a:graphic>
          <a:graphicData uri="http://schemas.openxmlformats.org/drawingml/2006/table">
            <a:tbl>
              <a:tblPr/>
              <a:tblGrid>
                <a:gridCol w="1116172">
                  <a:extLst>
                    <a:ext uri="{9D8B030D-6E8A-4147-A177-3AD203B41FA5}">
                      <a16:colId xmlns:a16="http://schemas.microsoft.com/office/drawing/2014/main" val="1411345498"/>
                    </a:ext>
                  </a:extLst>
                </a:gridCol>
              </a:tblGrid>
              <a:tr h="339829">
                <a:tc>
                  <a:txBody>
                    <a:bodyPr/>
                    <a:lstStyle/>
                    <a:p>
                      <a:pPr marL="0" marR="0" indent="0" algn="dist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안건번호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81836" marR="81836" marT="22625" marB="22625" anchor="ctr" anchorCtr="1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5810855"/>
                  </a:ext>
                </a:extLst>
              </a:tr>
              <a:tr h="111665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16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81836" marR="81836" marT="22625" marB="22625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2847724"/>
                  </a:ext>
                </a:extLst>
              </a:tr>
            </a:tbl>
          </a:graphicData>
        </a:graphic>
      </p:graphicFrame>
      <p:pic>
        <p:nvPicPr>
          <p:cNvPr id="7" name="그림 6">
            <a:extLst>
              <a:ext uri="{FF2B5EF4-FFF2-40B4-BE49-F238E27FC236}">
                <a16:creationId xmlns:a16="http://schemas.microsoft.com/office/drawing/2014/main" id="{CD59FE66-0FA9-4AC0-A50D-3DA75D5F8A4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521" y="640109"/>
            <a:ext cx="4153689" cy="620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944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55C974-2F15-DB81-BE59-8B9A08DA3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1C1AEE8-72E1-1146-FF1F-56BC762343C1}"/>
              </a:ext>
            </a:extLst>
          </p:cNvPr>
          <p:cNvSpPr txBox="1"/>
          <p:nvPr/>
        </p:nvSpPr>
        <p:spPr>
          <a:xfrm>
            <a:off x="250863" y="377354"/>
            <a:ext cx="14653628" cy="16614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0" algn="ctr" fontAlgn="base" latinLnBrk="0">
              <a:lnSpc>
                <a:spcPct val="160000"/>
              </a:lnSpc>
              <a:buNone/>
            </a:pPr>
            <a:r>
              <a:rPr lang="en-US" altLang="ko-KR" sz="3200" b="1" u="sng" kern="0" spc="-11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HY헤드라인M" panose="02030600000101010101" pitchFamily="18" charset="-127"/>
                <a:ea typeface="HY헤드라인M" panose="02030600000101010101" pitchFamily="18" charset="-127"/>
              </a:rPr>
              <a:t>2026</a:t>
            </a:r>
            <a:r>
              <a:rPr lang="ko-KR" altLang="en-US" sz="3200" b="1" u="sng" kern="0" spc="-11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HY헤드라인M" panose="02030600000101010101" pitchFamily="18" charset="-127"/>
                <a:ea typeface="HY헤드라인M" panose="02030600000101010101" pitchFamily="18" charset="-127"/>
              </a:rPr>
              <a:t>년 제</a:t>
            </a:r>
            <a:r>
              <a:rPr lang="en-US" altLang="ko-KR" sz="3200" b="1" u="sng" kern="0" spc="-11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HY헤드라인M" panose="02030600000101010101" pitchFamily="18" charset="-127"/>
                <a:ea typeface="HY헤드라인M" panose="02030600000101010101" pitchFamily="18" charset="-127"/>
              </a:rPr>
              <a:t>0</a:t>
            </a:r>
            <a:r>
              <a:rPr lang="ko-KR" altLang="en-US" sz="3200" b="1" u="sng" kern="0" spc="-11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HY헤드라인M" panose="02030600000101010101" pitchFamily="18" charset="-127"/>
                <a:ea typeface="HY헤드라인M" panose="02030600000101010101" pitchFamily="18" charset="-127"/>
              </a:rPr>
              <a:t>회 건축소위원회</a:t>
            </a:r>
            <a:r>
              <a:rPr lang="en-US" altLang="ko-KR" sz="3200" b="1" u="sng" kern="0" spc="-11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HY헤드라인M" panose="02030600000101010101" pitchFamily="18" charset="-127"/>
                <a:ea typeface="HY헤드라인M" panose="02030600000101010101" pitchFamily="18" charset="-127"/>
              </a:rPr>
              <a:t>(</a:t>
            </a:r>
            <a:r>
              <a:rPr lang="ko-KR" altLang="en-US" sz="3200" b="1" u="sng" kern="0" spc="-11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HY헤드라인M" panose="02030600000101010101" pitchFamily="18" charset="-127"/>
                <a:ea typeface="HY헤드라인M" panose="02030600000101010101" pitchFamily="18" charset="-127"/>
              </a:rPr>
              <a:t>건축해체 분야</a:t>
            </a:r>
            <a:r>
              <a:rPr lang="en-US" altLang="ko-KR" sz="3200" b="1" u="sng" kern="0" spc="-11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HY헤드라인M" panose="02030600000101010101" pitchFamily="18" charset="-127"/>
                <a:ea typeface="HY헤드라인M" panose="02030600000101010101" pitchFamily="18" charset="-127"/>
              </a:rPr>
              <a:t>)</a:t>
            </a:r>
            <a:r>
              <a:rPr lang="ko-KR" altLang="en-US" sz="3200" b="1" u="sng" kern="0" spc="-11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HY헤드라인M" panose="02030600000101010101" pitchFamily="18" charset="-127"/>
                <a:ea typeface="HY헤드라인M" panose="02030600000101010101" pitchFamily="18" charset="-127"/>
              </a:rPr>
              <a:t> 반영결과표</a:t>
            </a:r>
            <a:endParaRPr lang="en-US" altLang="ko-KR" sz="3200" b="1" u="sng" kern="0" spc="-110" dirty="0"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  <a:p>
            <a:pPr marL="0" marR="0" indent="0" algn="ctr" fontAlgn="base" latinLnBrk="0">
              <a:lnSpc>
                <a:spcPct val="160000"/>
              </a:lnSpc>
              <a:buNone/>
            </a:pPr>
            <a:endParaRPr lang="ko-KR" altLang="en-US" sz="1100" kern="0" spc="0" dirty="0">
              <a:solidFill>
                <a:srgbClr val="000000"/>
              </a:solidFill>
              <a:effectLst/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  <a:p>
            <a:pPr marL="0" marR="0" indent="0" algn="just" fontAlgn="base" latinLnBrk="1">
              <a:lnSpc>
                <a:spcPct val="160000"/>
              </a:lnSpc>
              <a:buNone/>
            </a:pPr>
            <a:r>
              <a:rPr lang="ko-KR" altLang="en-US" sz="2400" b="1" kern="0" spc="0" dirty="0">
                <a:solidFill>
                  <a:srgbClr val="000000"/>
                </a:solidFill>
                <a:effectLst/>
                <a:latin typeface="휴먼명조"/>
                <a:ea typeface="휴먼명조"/>
              </a:rPr>
              <a:t> ○ 재심의대상</a:t>
            </a:r>
            <a:r>
              <a:rPr lang="en-US" altLang="ko-KR" sz="2400" b="1" kern="0" spc="0" dirty="0">
                <a:solidFill>
                  <a:srgbClr val="000000"/>
                </a:solidFill>
                <a:effectLst/>
                <a:latin typeface="휴먼명조"/>
                <a:ea typeface="휴먼명조"/>
              </a:rPr>
              <a:t>: xx</a:t>
            </a:r>
            <a:r>
              <a:rPr lang="ko-KR" altLang="en-US" sz="2400" b="1" kern="0" spc="0" dirty="0">
                <a:solidFill>
                  <a:srgbClr val="000000"/>
                </a:solidFill>
                <a:effectLst/>
                <a:latin typeface="휴먼명조"/>
                <a:ea typeface="휴먼명조"/>
              </a:rPr>
              <a:t>동 </a:t>
            </a:r>
            <a:r>
              <a:rPr lang="en-US" altLang="ko-KR" sz="2400" b="1" kern="0" spc="0" dirty="0">
                <a:solidFill>
                  <a:srgbClr val="000000"/>
                </a:solidFill>
                <a:effectLst/>
                <a:latin typeface="휴먼명조"/>
                <a:ea typeface="휴먼명조"/>
              </a:rPr>
              <a:t>xxx</a:t>
            </a:r>
            <a:r>
              <a:rPr lang="ko-KR" altLang="en-US" sz="2400" b="1" kern="0" spc="0" dirty="0">
                <a:solidFill>
                  <a:srgbClr val="000000"/>
                </a:solidFill>
                <a:effectLst/>
                <a:latin typeface="휴먼명조"/>
                <a:ea typeface="휴먼명조"/>
              </a:rPr>
              <a:t>번지</a:t>
            </a:r>
            <a:r>
              <a:rPr lang="en-US" altLang="ko-KR" sz="2400" b="1" kern="0" spc="0" dirty="0">
                <a:solidFill>
                  <a:srgbClr val="000000"/>
                </a:solidFill>
                <a:effectLst/>
                <a:latin typeface="휴먼명조"/>
                <a:ea typeface="휴먼명조"/>
              </a:rPr>
              <a:t>, </a:t>
            </a:r>
            <a:r>
              <a:rPr lang="ko-KR" altLang="en-US" sz="2400" b="1" kern="0" spc="0" dirty="0">
                <a:solidFill>
                  <a:srgbClr val="000000"/>
                </a:solidFill>
                <a:effectLst/>
                <a:latin typeface="휴먼명조"/>
                <a:ea typeface="휴먼명조"/>
              </a:rPr>
              <a:t>건축물 해체 허가에 관한 사항</a:t>
            </a:r>
            <a:endParaRPr lang="en-US" altLang="ko-KR" sz="2400" b="1" kern="0" spc="0" dirty="0">
              <a:solidFill>
                <a:srgbClr val="000000"/>
              </a:solidFill>
              <a:effectLst/>
              <a:latin typeface="휴먼명조"/>
              <a:ea typeface="휴먼명조"/>
            </a:endParaRPr>
          </a:p>
        </p:txBody>
      </p:sp>
      <p:graphicFrame>
        <p:nvGraphicFramePr>
          <p:cNvPr id="9" name="표 8">
            <a:extLst>
              <a:ext uri="{FF2B5EF4-FFF2-40B4-BE49-F238E27FC236}">
                <a16:creationId xmlns:a16="http://schemas.microsoft.com/office/drawing/2014/main" id="{4B94B997-70C9-B832-D92F-63FCA050D6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3209255"/>
              </p:ext>
            </p:extLst>
          </p:nvPr>
        </p:nvGraphicFramePr>
        <p:xfrm>
          <a:off x="430882" y="2357574"/>
          <a:ext cx="14293589" cy="8078368"/>
        </p:xfrm>
        <a:graphic>
          <a:graphicData uri="http://schemas.openxmlformats.org/drawingml/2006/table">
            <a:tbl>
              <a:tblPr/>
              <a:tblGrid>
                <a:gridCol w="708810">
                  <a:extLst>
                    <a:ext uri="{9D8B030D-6E8A-4147-A177-3AD203B41FA5}">
                      <a16:colId xmlns:a16="http://schemas.microsoft.com/office/drawing/2014/main" val="3094737117"/>
                    </a:ext>
                  </a:extLst>
                </a:gridCol>
                <a:gridCol w="4904931">
                  <a:extLst>
                    <a:ext uri="{9D8B030D-6E8A-4147-A177-3AD203B41FA5}">
                      <a16:colId xmlns:a16="http://schemas.microsoft.com/office/drawing/2014/main" val="409875749"/>
                    </a:ext>
                  </a:extLst>
                </a:gridCol>
                <a:gridCol w="4904931">
                  <a:extLst>
                    <a:ext uri="{9D8B030D-6E8A-4147-A177-3AD203B41FA5}">
                      <a16:colId xmlns:a16="http://schemas.microsoft.com/office/drawing/2014/main" val="2897276869"/>
                    </a:ext>
                  </a:extLst>
                </a:gridCol>
                <a:gridCol w="2262748">
                  <a:extLst>
                    <a:ext uri="{9D8B030D-6E8A-4147-A177-3AD203B41FA5}">
                      <a16:colId xmlns:a16="http://schemas.microsoft.com/office/drawing/2014/main" val="2024982244"/>
                    </a:ext>
                  </a:extLst>
                </a:gridCol>
                <a:gridCol w="1512169">
                  <a:extLst>
                    <a:ext uri="{9D8B030D-6E8A-4147-A177-3AD203B41FA5}">
                      <a16:colId xmlns:a16="http://schemas.microsoft.com/office/drawing/2014/main" val="3520455650"/>
                    </a:ext>
                  </a:extLst>
                </a:gridCol>
              </a:tblGrid>
              <a:tr h="648536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buNone/>
                      </a:pPr>
                      <a:r>
                        <a:rPr lang="ko-KR" altLang="en-US" sz="1600" b="1" kern="0" spc="0" dirty="0">
                          <a:solidFill>
                            <a:srgbClr val="000000"/>
                          </a:solidFill>
                          <a:effectLst/>
                          <a:latin typeface="휴먼명조"/>
                          <a:ea typeface="휴먼명조"/>
                        </a:rPr>
                        <a:t>구분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buNone/>
                      </a:pPr>
                      <a:r>
                        <a:rPr lang="ko-KR" altLang="en-US" sz="1600" kern="0" spc="0" dirty="0">
                          <a:solidFill>
                            <a:srgbClr val="000000"/>
                          </a:solidFill>
                          <a:effectLst/>
                          <a:latin typeface="HY견명조" panose="02030600000101010101" pitchFamily="18" charset="-127"/>
                          <a:ea typeface="HY견명조" panose="02030600000101010101" pitchFamily="18" charset="-127"/>
                        </a:rPr>
                        <a:t>심의의견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ko-KR" altLang="en-US" sz="1600" kern="0" spc="0" dirty="0">
                          <a:solidFill>
                            <a:srgbClr val="000000"/>
                          </a:solidFill>
                          <a:effectLst/>
                          <a:latin typeface="HY견명조" panose="02030600000101010101" pitchFamily="18" charset="-127"/>
                          <a:ea typeface="HY견명조" panose="02030600000101010101" pitchFamily="18" charset="-127"/>
                        </a:rPr>
                        <a:t>반영결과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HY견명조" panose="02030600000101010101" pitchFamily="18" charset="-127"/>
                        <a:ea typeface="HY견명조" panose="0203060000010101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en-US" altLang="ko-KR" sz="1050" kern="0" spc="0" dirty="0">
                          <a:solidFill>
                            <a:srgbClr val="000000"/>
                          </a:solidFill>
                          <a:effectLst/>
                          <a:latin typeface="HY견명조" panose="02030600000101010101" pitchFamily="18" charset="-127"/>
                          <a:ea typeface="HY견명조" panose="02030600000101010101" pitchFamily="18" charset="-127"/>
                        </a:rPr>
                        <a:t>(</a:t>
                      </a:r>
                      <a:r>
                        <a:rPr lang="ko-KR" altLang="en-US" sz="1050" kern="0" spc="0" dirty="0">
                          <a:solidFill>
                            <a:srgbClr val="000000"/>
                          </a:solidFill>
                          <a:effectLst/>
                          <a:latin typeface="HY견명조" panose="02030600000101010101" pitchFamily="18" charset="-127"/>
                          <a:ea typeface="HY견명조" panose="02030600000101010101" pitchFamily="18" charset="-127"/>
                        </a:rPr>
                        <a:t>반영내용 기재</a:t>
                      </a:r>
                      <a:r>
                        <a:rPr lang="en-US" altLang="ko-KR" sz="1050" kern="0" spc="0" dirty="0">
                          <a:solidFill>
                            <a:srgbClr val="000000"/>
                          </a:solidFill>
                          <a:effectLst/>
                          <a:latin typeface="HY견명조" panose="02030600000101010101" pitchFamily="18" charset="-127"/>
                          <a:ea typeface="HY견명조" panose="02030600000101010101" pitchFamily="18" charset="-127"/>
                        </a:rPr>
                        <a:t>)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ko-KR" altLang="en-US" sz="1600" kern="0" spc="0" dirty="0">
                          <a:solidFill>
                            <a:srgbClr val="000000"/>
                          </a:solidFill>
                          <a:effectLst/>
                          <a:latin typeface="HY견명조" panose="02030600000101010101" pitchFamily="18" charset="-127"/>
                          <a:ea typeface="HY견명조" panose="02030600000101010101" pitchFamily="18" charset="-127"/>
                        </a:rPr>
                        <a:t>반영여부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en-US" altLang="ko-KR" sz="1050" kern="0" spc="-20" dirty="0">
                          <a:solidFill>
                            <a:srgbClr val="000000"/>
                          </a:solidFill>
                          <a:effectLst/>
                          <a:latin typeface="HY견명조" panose="02030600000101010101" pitchFamily="18" charset="-127"/>
                          <a:ea typeface="HY견명조" panose="02030600000101010101" pitchFamily="18" charset="-127"/>
                        </a:rPr>
                        <a:t>(</a:t>
                      </a:r>
                      <a:r>
                        <a:rPr lang="ko-KR" altLang="en-US" sz="1050" kern="0" spc="-20" dirty="0">
                          <a:solidFill>
                            <a:srgbClr val="000000"/>
                          </a:solidFill>
                          <a:effectLst/>
                          <a:latin typeface="HY견명조" panose="02030600000101010101" pitchFamily="18" charset="-127"/>
                          <a:ea typeface="HY견명조" panose="02030600000101010101" pitchFamily="18" charset="-127"/>
                        </a:rPr>
                        <a:t>반영</a:t>
                      </a:r>
                      <a:r>
                        <a:rPr lang="en-US" altLang="ko-KR" sz="1050" kern="0" spc="-20" dirty="0">
                          <a:solidFill>
                            <a:srgbClr val="000000"/>
                          </a:solidFill>
                          <a:effectLst/>
                          <a:latin typeface="HY견명조" panose="02030600000101010101" pitchFamily="18" charset="-127"/>
                          <a:ea typeface="HY견명조" panose="02030600000101010101" pitchFamily="18" charset="-127"/>
                        </a:rPr>
                        <a:t>/</a:t>
                      </a:r>
                      <a:r>
                        <a:rPr lang="ko-KR" altLang="en-US" sz="1050" kern="0" spc="-20" dirty="0">
                          <a:solidFill>
                            <a:srgbClr val="000000"/>
                          </a:solidFill>
                          <a:effectLst/>
                          <a:latin typeface="HY견명조" panose="02030600000101010101" pitchFamily="18" charset="-127"/>
                          <a:ea typeface="HY견명조" panose="02030600000101010101" pitchFamily="18" charset="-127"/>
                        </a:rPr>
                        <a:t>일부반영</a:t>
                      </a:r>
                      <a:r>
                        <a:rPr lang="en-US" altLang="ko-KR" sz="1050" kern="0" spc="-20" dirty="0">
                          <a:solidFill>
                            <a:srgbClr val="000000"/>
                          </a:solidFill>
                          <a:effectLst/>
                          <a:latin typeface="HY견명조" panose="02030600000101010101" pitchFamily="18" charset="-127"/>
                          <a:ea typeface="HY견명조" panose="02030600000101010101" pitchFamily="18" charset="-127"/>
                        </a:rPr>
                        <a:t>/</a:t>
                      </a:r>
                      <a:r>
                        <a:rPr lang="ko-KR" altLang="en-US" sz="1050" kern="0" spc="-20" dirty="0" err="1">
                          <a:solidFill>
                            <a:srgbClr val="000000"/>
                          </a:solidFill>
                          <a:effectLst/>
                          <a:latin typeface="HY견명조" panose="02030600000101010101" pitchFamily="18" charset="-127"/>
                          <a:ea typeface="HY견명조" panose="02030600000101010101" pitchFamily="18" charset="-127"/>
                        </a:rPr>
                        <a:t>미반영</a:t>
                      </a:r>
                      <a:r>
                        <a:rPr lang="en-US" altLang="ko-KR" sz="1050" kern="0" spc="-20" dirty="0">
                          <a:solidFill>
                            <a:srgbClr val="000000"/>
                          </a:solidFill>
                          <a:effectLst/>
                          <a:latin typeface="HY견명조" panose="02030600000101010101" pitchFamily="18" charset="-127"/>
                          <a:ea typeface="HY견명조" panose="02030600000101010101" pitchFamily="18" charset="-127"/>
                        </a:rPr>
                        <a:t>)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ko-KR" altLang="en-US" sz="1600" kern="0" spc="0" dirty="0">
                          <a:solidFill>
                            <a:srgbClr val="000000"/>
                          </a:solidFill>
                          <a:effectLst/>
                          <a:latin typeface="HY견명조" panose="02030600000101010101" pitchFamily="18" charset="-127"/>
                          <a:ea typeface="HY견명조" panose="02030600000101010101" pitchFamily="18" charset="-127"/>
                        </a:rPr>
                        <a:t>비고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en-US" altLang="ko-KR" sz="1050" kern="0" spc="0" dirty="0">
                          <a:solidFill>
                            <a:srgbClr val="000000"/>
                          </a:solidFill>
                          <a:effectLst/>
                          <a:latin typeface="HY견명조" panose="02030600000101010101" pitchFamily="18" charset="-127"/>
                          <a:ea typeface="HY견명조" panose="02030600000101010101" pitchFamily="18" charset="-127"/>
                        </a:rPr>
                        <a:t>(</a:t>
                      </a:r>
                      <a:r>
                        <a:rPr lang="ko-KR" altLang="en-US" sz="1050" kern="0" spc="0" dirty="0">
                          <a:solidFill>
                            <a:srgbClr val="000000"/>
                          </a:solidFill>
                          <a:effectLst/>
                          <a:latin typeface="HY견명조" panose="02030600000101010101" pitchFamily="18" charset="-127"/>
                          <a:ea typeface="HY견명조" panose="02030600000101010101" pitchFamily="18" charset="-127"/>
                        </a:rPr>
                        <a:t>반영 </a:t>
                      </a:r>
                      <a:r>
                        <a:rPr lang="en-US" sz="1050" kern="0" spc="0" dirty="0">
                          <a:solidFill>
                            <a:srgbClr val="000000"/>
                          </a:solidFill>
                          <a:effectLst/>
                          <a:latin typeface="HY견명조" panose="02030600000101010101" pitchFamily="18" charset="-127"/>
                          <a:ea typeface="HY견명조" panose="02030600000101010101" pitchFamily="18" charset="-127"/>
                        </a:rPr>
                        <a:t>Page </a:t>
                      </a:r>
                      <a:r>
                        <a:rPr lang="ko-KR" altLang="en-US" sz="1050" kern="0" spc="0" dirty="0">
                          <a:solidFill>
                            <a:srgbClr val="000000"/>
                          </a:solidFill>
                          <a:effectLst/>
                          <a:latin typeface="HY견명조" panose="02030600000101010101" pitchFamily="18" charset="-127"/>
                          <a:ea typeface="HY견명조" panose="02030600000101010101" pitchFamily="18" charset="-127"/>
                        </a:rPr>
                        <a:t>등</a:t>
                      </a:r>
                      <a:r>
                        <a:rPr lang="en-US" altLang="ko-KR" sz="1050" kern="0" spc="0" dirty="0">
                          <a:solidFill>
                            <a:srgbClr val="000000"/>
                          </a:solidFill>
                          <a:effectLst/>
                          <a:latin typeface="HY견명조" panose="02030600000101010101" pitchFamily="18" charset="-127"/>
                          <a:ea typeface="HY견명조" panose="02030600000101010101" pitchFamily="18" charset="-127"/>
                        </a:rPr>
                        <a:t>) 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9765027"/>
                  </a:ext>
                </a:extLst>
              </a:tr>
              <a:tr h="945279">
                <a:tc>
                  <a:txBody>
                    <a:bodyPr/>
                    <a:lstStyle/>
                    <a:p>
                      <a:pPr marL="222250" marR="0" indent="-22225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en-US" sz="1600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1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63500" lvl="0" indent="0" algn="just" fontAlgn="base" latinLnBrk="1">
                        <a:lnSpc>
                          <a:spcPct val="160000"/>
                        </a:lnSpc>
                        <a:buFont typeface="Wingdings" panose="05000000000000000000" pitchFamily="2" charset="2"/>
                        <a:buNone/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rgbClr val="FF0000"/>
                        </a:solidFill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46801104"/>
                  </a:ext>
                </a:extLst>
              </a:tr>
              <a:tr h="945279">
                <a:tc>
                  <a:txBody>
                    <a:bodyPr/>
                    <a:lstStyle/>
                    <a:p>
                      <a:pPr marL="222250" marR="0" indent="-22225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en-US" sz="1600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2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63500" lvl="0" indent="0" algn="just" fontAlgn="base" latinLnBrk="1">
                        <a:lnSpc>
                          <a:spcPct val="160000"/>
                        </a:lnSpc>
                        <a:buFont typeface="Wingdings" panose="05000000000000000000" pitchFamily="2" charset="2"/>
                        <a:buNone/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35934553"/>
                  </a:ext>
                </a:extLst>
              </a:tr>
              <a:tr h="945279">
                <a:tc>
                  <a:txBody>
                    <a:bodyPr/>
                    <a:lstStyle/>
                    <a:p>
                      <a:pPr marL="222250" marR="0" indent="-22225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en-US" sz="1600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3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63500" lvl="0" indent="0" algn="just" fontAlgn="base" latinLnBrk="1">
                        <a:lnSpc>
                          <a:spcPct val="160000"/>
                        </a:lnSpc>
                        <a:buFont typeface="Wingdings" panose="05000000000000000000" pitchFamily="2" charset="2"/>
                        <a:buNone/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4043464"/>
                  </a:ext>
                </a:extLst>
              </a:tr>
              <a:tr h="945279">
                <a:tc>
                  <a:txBody>
                    <a:bodyPr/>
                    <a:lstStyle/>
                    <a:p>
                      <a:pPr marL="222250" marR="0" indent="-22225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en-US" sz="1600" kern="0" spc="0" dirty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4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63500" lvl="0" indent="0" algn="just" fontAlgn="base" latinLnBrk="1">
                        <a:lnSpc>
                          <a:spcPct val="160000"/>
                        </a:lnSpc>
                        <a:buFont typeface="Wingdings" panose="05000000000000000000" pitchFamily="2" charset="2"/>
                        <a:buNone/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7258302"/>
                  </a:ext>
                </a:extLst>
              </a:tr>
              <a:tr h="912179">
                <a:tc>
                  <a:txBody>
                    <a:bodyPr/>
                    <a:lstStyle/>
                    <a:p>
                      <a:pPr marL="222250" marR="0" indent="-22225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en-US" sz="1600" kern="0" spc="0" dirty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  <a:cs typeface="함초롬돋움" panose="020B0604000101010101" pitchFamily="50" charset="-127"/>
                        </a:rPr>
                        <a:t>5</a:t>
                      </a:r>
                    </a:p>
                  </a:txBody>
                  <a:tcPr marL="64770" marR="64770" marT="17907" marB="1790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64490" marR="63500" indent="-14986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961332"/>
                  </a:ext>
                </a:extLst>
              </a:tr>
              <a:tr h="912179">
                <a:tc>
                  <a:txBody>
                    <a:bodyPr/>
                    <a:lstStyle/>
                    <a:p>
                      <a:pPr marL="222250" marR="0" indent="-22225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en-US" sz="1600" kern="0" spc="0" dirty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  <a:cs typeface="함초롬돋움" panose="020B0604000101010101" pitchFamily="50" charset="-127"/>
                        </a:rPr>
                        <a:t>6</a:t>
                      </a:r>
                    </a:p>
                  </a:txBody>
                  <a:tcPr marL="64770" marR="64770" marT="17907" marB="1790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64490" marR="63500" indent="-14986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19865751"/>
                  </a:ext>
                </a:extLst>
              </a:tr>
              <a:tr h="912179">
                <a:tc>
                  <a:txBody>
                    <a:bodyPr/>
                    <a:lstStyle/>
                    <a:p>
                      <a:pPr marL="222250" marR="0" indent="-22225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en-US" altLang="ko-KR" sz="1600" kern="0" spc="0" dirty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  <a:cs typeface="함초롬돋움" panose="020B0604000101010101" pitchFamily="50" charset="-127"/>
                        </a:rPr>
                        <a:t>7</a:t>
                      </a:r>
                      <a:endParaRPr lang="en-US" sz="1600" kern="0" spc="0" dirty="0">
                        <a:solidFill>
                          <a:srgbClr val="000000"/>
                        </a:solidFill>
                        <a:effectLst/>
                        <a:latin typeface="함초롬돋움" panose="020B0604000101010101" pitchFamily="50" charset="-127"/>
                        <a:ea typeface="함초롬돋움" panose="020B0604000101010101" pitchFamily="50" charset="-127"/>
                        <a:cs typeface="함초롬돋움" panose="020B0604000101010101" pitchFamily="50" charset="-127"/>
                      </a:endParaRPr>
                    </a:p>
                  </a:txBody>
                  <a:tcPr marL="64770" marR="64770" marT="17907" marB="1790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64490" marR="63500" indent="-14986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36964562"/>
                  </a:ext>
                </a:extLst>
              </a:tr>
              <a:tr h="912179">
                <a:tc>
                  <a:txBody>
                    <a:bodyPr/>
                    <a:lstStyle/>
                    <a:p>
                      <a:pPr marL="222250" marR="0" indent="-222250" algn="ctr" fontAlgn="base" latinLnBrk="0">
                        <a:lnSpc>
                          <a:spcPct val="130000"/>
                        </a:lnSpc>
                        <a:buNone/>
                      </a:pPr>
                      <a:endParaRPr lang="en-US" sz="1600" kern="0" spc="0" dirty="0">
                        <a:solidFill>
                          <a:srgbClr val="000000"/>
                        </a:solidFill>
                        <a:effectLst/>
                        <a:latin typeface="함초롬돋움" panose="020B0604000101010101" pitchFamily="50" charset="-127"/>
                        <a:ea typeface="함초롬돋움" panose="020B0604000101010101" pitchFamily="50" charset="-127"/>
                        <a:cs typeface="함초롬돋움" panose="020B0604000101010101" pitchFamily="50" charset="-127"/>
                      </a:endParaRPr>
                    </a:p>
                  </a:txBody>
                  <a:tcPr marL="64770" marR="64770" marT="17907" marB="1790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64490" marR="63500" indent="-14986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955492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15044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39">
            <a:extLst>
              <a:ext uri="{FF2B5EF4-FFF2-40B4-BE49-F238E27FC236}">
                <a16:creationId xmlns:a16="http://schemas.microsoft.com/office/drawing/2014/main" id="{8AFCF545-9536-42CA-955A-F3C0540A912F}"/>
              </a:ext>
            </a:extLst>
          </p:cNvPr>
          <p:cNvSpPr txBox="1"/>
          <p:nvPr/>
        </p:nvSpPr>
        <p:spPr>
          <a:xfrm>
            <a:off x="8243608" y="522383"/>
            <a:ext cx="6731335" cy="361333"/>
          </a:xfrm>
          <a:prstGeom prst="rect">
            <a:avLst/>
          </a:prstGeom>
          <a:noFill/>
        </p:spPr>
        <p:txBody>
          <a:bodyPr wrap="square" lIns="129287" tIns="64643" rIns="129287" bIns="64643" rtlCol="0">
            <a:spAutoFit/>
          </a:bodyPr>
          <a:lstStyle/>
          <a:p>
            <a:pPr algn="r">
              <a:defRPr/>
            </a:pPr>
            <a:r>
              <a:rPr lang="ko-KR" altLang="en-US" sz="1500" b="1" dirty="0">
                <a:latin typeface="+mj-ea"/>
                <a:ea typeface="+mj-ea"/>
              </a:rPr>
              <a:t>서구 </a:t>
            </a:r>
            <a:r>
              <a:rPr lang="en-US" altLang="ko-KR" sz="1500" b="1" dirty="0">
                <a:latin typeface="+mj-ea"/>
                <a:ea typeface="+mj-ea"/>
              </a:rPr>
              <a:t>00</a:t>
            </a:r>
            <a:r>
              <a:rPr lang="ko-KR" altLang="en-US" sz="1500" b="1" dirty="0">
                <a:latin typeface="+mj-ea"/>
                <a:ea typeface="+mj-ea"/>
              </a:rPr>
              <a:t>동 </a:t>
            </a:r>
            <a:r>
              <a:rPr lang="en-US" altLang="ko-KR" sz="1500" b="1" dirty="0">
                <a:latin typeface="+mj-ea"/>
                <a:ea typeface="+mj-ea"/>
              </a:rPr>
              <a:t>00</a:t>
            </a:r>
            <a:r>
              <a:rPr lang="ko-KR" altLang="en-US" sz="1500" b="1" dirty="0">
                <a:latin typeface="+mj-ea"/>
                <a:ea typeface="+mj-ea"/>
              </a:rPr>
              <a:t>번지 해체공사  </a:t>
            </a:r>
            <a:r>
              <a:rPr lang="en-US" altLang="ko-KR" sz="1500" b="1" dirty="0">
                <a:latin typeface="+mj-ea"/>
                <a:ea typeface="+mj-ea"/>
              </a:rPr>
              <a:t>|</a:t>
            </a:r>
            <a:r>
              <a:rPr lang="ko-KR" altLang="en-US" sz="1500" b="1" dirty="0">
                <a:latin typeface="+mj-ea"/>
                <a:ea typeface="+mj-ea"/>
              </a:rPr>
              <a:t> </a:t>
            </a:r>
            <a:r>
              <a:rPr lang="en-US" altLang="ko-KR" sz="1500" b="1" dirty="0">
                <a:latin typeface="+mj-ea"/>
                <a:ea typeface="+mj-ea"/>
              </a:rPr>
              <a:t>2026</a:t>
            </a:r>
            <a:r>
              <a:rPr lang="ko-KR" altLang="en-US" sz="1500" b="1" dirty="0">
                <a:latin typeface="+mj-ea"/>
                <a:ea typeface="+mj-ea"/>
              </a:rPr>
              <a:t>년 제</a:t>
            </a:r>
            <a:r>
              <a:rPr lang="en-US" altLang="ko-KR" sz="1500" b="1" dirty="0">
                <a:latin typeface="+mj-ea"/>
                <a:ea typeface="+mj-ea"/>
              </a:rPr>
              <a:t>xx</a:t>
            </a:r>
            <a:r>
              <a:rPr lang="ko-KR" altLang="en-US" sz="1500" b="1" dirty="0">
                <a:latin typeface="+mj-ea"/>
                <a:ea typeface="+mj-ea"/>
              </a:rPr>
              <a:t>회 건축해체분야 건축소위원회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A355B455-F4E6-47BD-BD8F-5C622652502F}"/>
              </a:ext>
            </a:extLst>
          </p:cNvPr>
          <p:cNvSpPr txBox="1"/>
          <p:nvPr/>
        </p:nvSpPr>
        <p:spPr>
          <a:xfrm>
            <a:off x="447731" y="703049"/>
            <a:ext cx="8134374" cy="1053237"/>
          </a:xfrm>
          <a:prstGeom prst="rect">
            <a:avLst/>
          </a:prstGeom>
          <a:noFill/>
        </p:spPr>
        <p:txBody>
          <a:bodyPr wrap="square" lIns="129287" tIns="64643" rIns="129287" bIns="64643" rtlCol="0">
            <a:spAutoFit/>
          </a:bodyPr>
          <a:lstStyle/>
          <a:p>
            <a:r>
              <a:rPr lang="ko-KR" altLang="en-US" sz="2998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제</a:t>
            </a:r>
            <a:r>
              <a:rPr lang="en-US" altLang="ko-KR" sz="2998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xx</a:t>
            </a:r>
            <a:r>
              <a:rPr lang="ko-KR" altLang="en-US" sz="2998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회 재심의 의견 반영 사항</a:t>
            </a:r>
            <a:endParaRPr lang="en-US" altLang="ko-KR" sz="2998" b="1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  <a:p>
            <a:endParaRPr lang="en-US" altLang="ko-KR" sz="2998" b="1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14075031" y="9773468"/>
            <a:ext cx="647936" cy="7199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500" i="1" dirty="0">
                <a:solidFill>
                  <a:schemeClr val="tx1"/>
                </a:solidFill>
                <a:latin typeface="Impact" panose="020B0806030902050204" pitchFamily="34" charset="0"/>
              </a:rPr>
              <a:t>1</a:t>
            </a:r>
            <a:endParaRPr lang="ko-KR" altLang="en-US" sz="2500" i="1" dirty="0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3425373"/>
              </p:ext>
            </p:extLst>
          </p:nvPr>
        </p:nvGraphicFramePr>
        <p:xfrm>
          <a:off x="540370" y="1314304"/>
          <a:ext cx="14074609" cy="84591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7883">
                  <a:extLst>
                    <a:ext uri="{9D8B030D-6E8A-4147-A177-3AD203B41FA5}">
                      <a16:colId xmlns:a16="http://schemas.microsoft.com/office/drawing/2014/main" val="3550994615"/>
                    </a:ext>
                  </a:extLst>
                </a:gridCol>
                <a:gridCol w="5723434">
                  <a:extLst>
                    <a:ext uri="{9D8B030D-6E8A-4147-A177-3AD203B41FA5}">
                      <a16:colId xmlns:a16="http://schemas.microsoft.com/office/drawing/2014/main" val="1780238459"/>
                    </a:ext>
                  </a:extLst>
                </a:gridCol>
                <a:gridCol w="3059697">
                  <a:extLst>
                    <a:ext uri="{9D8B030D-6E8A-4147-A177-3AD203B41FA5}">
                      <a16:colId xmlns:a16="http://schemas.microsoft.com/office/drawing/2014/main" val="4207231043"/>
                    </a:ext>
                  </a:extLst>
                </a:gridCol>
                <a:gridCol w="2447758">
                  <a:extLst>
                    <a:ext uri="{9D8B030D-6E8A-4147-A177-3AD203B41FA5}">
                      <a16:colId xmlns:a16="http://schemas.microsoft.com/office/drawing/2014/main" val="3581750282"/>
                    </a:ext>
                  </a:extLst>
                </a:gridCol>
                <a:gridCol w="1655837">
                  <a:extLst>
                    <a:ext uri="{9D8B030D-6E8A-4147-A177-3AD203B41FA5}">
                      <a16:colId xmlns:a16="http://schemas.microsoft.com/office/drawing/2014/main" val="1023897497"/>
                    </a:ext>
                  </a:extLst>
                </a:gridCol>
              </a:tblGrid>
              <a:tr h="62830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구분</a:t>
                      </a: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건축위원회 의견</a:t>
                      </a: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반영결과</a:t>
                      </a:r>
                      <a:endParaRPr lang="en-US" altLang="ko-KR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4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반영내용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기재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반영여부</a:t>
                      </a:r>
                      <a:endParaRPr lang="en-US" altLang="ko-KR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반영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4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일부반영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4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미반영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비고</a:t>
                      </a:r>
                      <a:endParaRPr lang="en-US" altLang="ko-KR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반영 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Page 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등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1876478"/>
                  </a:ext>
                </a:extLst>
              </a:tr>
              <a:tr h="144311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</a:t>
                      </a:r>
                      <a:endParaRPr lang="ko-KR" altLang="en-US" sz="1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200 </a:t>
                      </a:r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페이지</a:t>
                      </a:r>
                      <a:endParaRPr lang="en-US" altLang="ko-KR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3934453"/>
                  </a:ext>
                </a:extLst>
              </a:tr>
              <a:tr h="6387748">
                <a:tc gridSpan="5">
                  <a:txBody>
                    <a:bodyPr/>
                    <a:lstStyle/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algn="ctr" latinLnBrk="1"/>
                      <a:r>
                        <a:rPr lang="ko-KR" altLang="en-US" sz="3000" dirty="0">
                          <a:solidFill>
                            <a:srgbClr val="FF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심의의견 </a:t>
                      </a:r>
                      <a:r>
                        <a:rPr lang="en-US" altLang="ko-KR" sz="3000" dirty="0">
                          <a:solidFill>
                            <a:srgbClr val="FF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</a:t>
                      </a:r>
                      <a:r>
                        <a:rPr lang="ko-KR" altLang="en-US" sz="3000" dirty="0">
                          <a:solidFill>
                            <a:srgbClr val="FF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번 항목에 대한 반영결과자료</a:t>
                      </a:r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ko-KR" altLang="en-US" sz="3000" dirty="0"/>
                    </a:p>
                  </a:txBody>
                  <a:tcPr marL="91421" marR="91421" marT="45710" marB="4571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191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19422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39">
            <a:extLst>
              <a:ext uri="{FF2B5EF4-FFF2-40B4-BE49-F238E27FC236}">
                <a16:creationId xmlns:a16="http://schemas.microsoft.com/office/drawing/2014/main" id="{8AFCF545-9536-42CA-955A-F3C0540A912F}"/>
              </a:ext>
            </a:extLst>
          </p:cNvPr>
          <p:cNvSpPr txBox="1"/>
          <p:nvPr/>
        </p:nvSpPr>
        <p:spPr>
          <a:xfrm>
            <a:off x="8243608" y="522383"/>
            <a:ext cx="6731335" cy="361333"/>
          </a:xfrm>
          <a:prstGeom prst="rect">
            <a:avLst/>
          </a:prstGeom>
          <a:noFill/>
        </p:spPr>
        <p:txBody>
          <a:bodyPr wrap="square" lIns="129287" tIns="64643" rIns="129287" bIns="64643" rtlCol="0">
            <a:spAutoFit/>
          </a:bodyPr>
          <a:lstStyle/>
          <a:p>
            <a:pPr algn="r">
              <a:defRPr/>
            </a:pPr>
            <a:r>
              <a:rPr lang="ko-KR" altLang="en-US" sz="1500" b="1" dirty="0">
                <a:latin typeface="+mj-ea"/>
                <a:ea typeface="+mj-ea"/>
              </a:rPr>
              <a:t>서구 </a:t>
            </a:r>
            <a:r>
              <a:rPr lang="en-US" altLang="ko-KR" sz="1500" b="1" dirty="0">
                <a:latin typeface="+mj-ea"/>
                <a:ea typeface="+mj-ea"/>
              </a:rPr>
              <a:t>00</a:t>
            </a:r>
            <a:r>
              <a:rPr lang="ko-KR" altLang="en-US" sz="1500" b="1" dirty="0">
                <a:latin typeface="+mj-ea"/>
                <a:ea typeface="+mj-ea"/>
              </a:rPr>
              <a:t>동 </a:t>
            </a:r>
            <a:r>
              <a:rPr lang="en-US" altLang="ko-KR" sz="1500" b="1" dirty="0">
                <a:latin typeface="+mj-ea"/>
                <a:ea typeface="+mj-ea"/>
              </a:rPr>
              <a:t>00</a:t>
            </a:r>
            <a:r>
              <a:rPr lang="ko-KR" altLang="en-US" sz="1500" b="1" dirty="0">
                <a:latin typeface="+mj-ea"/>
                <a:ea typeface="+mj-ea"/>
              </a:rPr>
              <a:t>번지 해체공사  </a:t>
            </a:r>
            <a:r>
              <a:rPr lang="en-US" altLang="ko-KR" sz="1500" b="1" dirty="0">
                <a:latin typeface="+mj-ea"/>
                <a:ea typeface="+mj-ea"/>
              </a:rPr>
              <a:t>|</a:t>
            </a:r>
            <a:r>
              <a:rPr lang="ko-KR" altLang="en-US" sz="1500" b="1" dirty="0">
                <a:latin typeface="+mj-ea"/>
                <a:ea typeface="+mj-ea"/>
              </a:rPr>
              <a:t> </a:t>
            </a:r>
            <a:r>
              <a:rPr lang="en-US" altLang="ko-KR" sz="1500" b="1" dirty="0">
                <a:latin typeface="+mj-ea"/>
                <a:ea typeface="+mj-ea"/>
              </a:rPr>
              <a:t>2026</a:t>
            </a:r>
            <a:r>
              <a:rPr lang="ko-KR" altLang="en-US" sz="1500" b="1" dirty="0">
                <a:latin typeface="+mj-ea"/>
                <a:ea typeface="+mj-ea"/>
              </a:rPr>
              <a:t>년 제</a:t>
            </a:r>
            <a:r>
              <a:rPr lang="en-US" altLang="ko-KR" sz="1500" b="1" dirty="0">
                <a:latin typeface="+mj-ea"/>
                <a:ea typeface="+mj-ea"/>
              </a:rPr>
              <a:t>xx</a:t>
            </a:r>
            <a:r>
              <a:rPr lang="ko-KR" altLang="en-US" sz="1500" b="1" dirty="0">
                <a:latin typeface="+mj-ea"/>
                <a:ea typeface="+mj-ea"/>
              </a:rPr>
              <a:t>회 건축해체분야 건축소위원회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A355B455-F4E6-47BD-BD8F-5C622652502F}"/>
              </a:ext>
            </a:extLst>
          </p:cNvPr>
          <p:cNvSpPr txBox="1"/>
          <p:nvPr/>
        </p:nvSpPr>
        <p:spPr>
          <a:xfrm>
            <a:off x="537499" y="594375"/>
            <a:ext cx="8134374" cy="592118"/>
          </a:xfrm>
          <a:prstGeom prst="rect">
            <a:avLst/>
          </a:prstGeom>
          <a:noFill/>
        </p:spPr>
        <p:txBody>
          <a:bodyPr wrap="square" lIns="129287" tIns="64643" rIns="129287" bIns="64643" rtlCol="0">
            <a:spAutoFit/>
          </a:bodyPr>
          <a:lstStyle/>
          <a:p>
            <a:r>
              <a:rPr lang="ko-KR" altLang="en-US" sz="2998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제</a:t>
            </a:r>
            <a:r>
              <a:rPr lang="en-US" altLang="ko-KR" sz="2998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xx</a:t>
            </a:r>
            <a:r>
              <a:rPr lang="ko-KR" altLang="en-US" sz="2998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회 재심의 의견 반영 사항</a:t>
            </a:r>
            <a:endParaRPr lang="en-US" altLang="ko-KR" sz="2998" b="1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14075031" y="9773468"/>
            <a:ext cx="647936" cy="7199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500" i="1" dirty="0">
                <a:solidFill>
                  <a:schemeClr val="tx1"/>
                </a:solidFill>
                <a:latin typeface="Impact" panose="020B0806030902050204" pitchFamily="34" charset="0"/>
              </a:rPr>
              <a:t>2</a:t>
            </a:r>
            <a:endParaRPr lang="ko-KR" altLang="en-US" sz="2500" i="1" dirty="0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8925995"/>
              </p:ext>
            </p:extLst>
          </p:nvPr>
        </p:nvGraphicFramePr>
        <p:xfrm>
          <a:off x="540370" y="1314304"/>
          <a:ext cx="14074609" cy="84591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74609">
                  <a:extLst>
                    <a:ext uri="{9D8B030D-6E8A-4147-A177-3AD203B41FA5}">
                      <a16:colId xmlns:a16="http://schemas.microsoft.com/office/drawing/2014/main" val="3550994615"/>
                    </a:ext>
                  </a:extLst>
                </a:gridCol>
              </a:tblGrid>
              <a:tr h="8459164">
                <a:tc>
                  <a:txBody>
                    <a:bodyPr/>
                    <a:lstStyle/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algn="ctr" latinLnBrk="1"/>
                      <a:r>
                        <a:rPr lang="ko-KR" altLang="en-US" sz="3000" dirty="0">
                          <a:solidFill>
                            <a:srgbClr val="FF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심의의견 </a:t>
                      </a:r>
                      <a:r>
                        <a:rPr lang="en-US" altLang="ko-KR" sz="3000" dirty="0">
                          <a:solidFill>
                            <a:srgbClr val="FF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</a:t>
                      </a:r>
                      <a:r>
                        <a:rPr lang="ko-KR" altLang="en-US" sz="3000" dirty="0">
                          <a:solidFill>
                            <a:srgbClr val="FF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번 항목에 대한 반영결과자료</a:t>
                      </a:r>
                      <a:endParaRPr lang="en-US" altLang="ko-KR" sz="3000" dirty="0">
                        <a:solidFill>
                          <a:srgbClr val="FF0000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  <a:p>
                      <a:pPr algn="ctr" latinLnBrk="1"/>
                      <a:r>
                        <a:rPr lang="en-US" altLang="ko-KR" sz="2000" dirty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2000" dirty="0">
                          <a:solidFill>
                            <a:srgbClr val="FF0000"/>
                          </a:solidFill>
                        </a:rPr>
                        <a:t>페이지 부족할 시</a:t>
                      </a:r>
                      <a:r>
                        <a:rPr lang="en-US" altLang="ko-KR" sz="2000" dirty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ko-KR" altLang="en-US" sz="3000" dirty="0"/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218764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12203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39">
            <a:extLst>
              <a:ext uri="{FF2B5EF4-FFF2-40B4-BE49-F238E27FC236}">
                <a16:creationId xmlns:a16="http://schemas.microsoft.com/office/drawing/2014/main" id="{8AFCF545-9536-42CA-955A-F3C0540A912F}"/>
              </a:ext>
            </a:extLst>
          </p:cNvPr>
          <p:cNvSpPr txBox="1"/>
          <p:nvPr/>
        </p:nvSpPr>
        <p:spPr>
          <a:xfrm>
            <a:off x="8243608" y="522383"/>
            <a:ext cx="6731335" cy="361333"/>
          </a:xfrm>
          <a:prstGeom prst="rect">
            <a:avLst/>
          </a:prstGeom>
          <a:noFill/>
        </p:spPr>
        <p:txBody>
          <a:bodyPr wrap="square" lIns="129287" tIns="64643" rIns="129287" bIns="64643" rtlCol="0">
            <a:spAutoFit/>
          </a:bodyPr>
          <a:lstStyle/>
          <a:p>
            <a:pPr algn="r">
              <a:defRPr/>
            </a:pPr>
            <a:r>
              <a:rPr lang="ko-KR" altLang="en-US" sz="1500" b="1" dirty="0">
                <a:latin typeface="+mj-ea"/>
                <a:ea typeface="+mj-ea"/>
              </a:rPr>
              <a:t>서구 </a:t>
            </a:r>
            <a:r>
              <a:rPr lang="en-US" altLang="ko-KR" sz="1500" b="1" dirty="0">
                <a:latin typeface="+mj-ea"/>
                <a:ea typeface="+mj-ea"/>
              </a:rPr>
              <a:t>00</a:t>
            </a:r>
            <a:r>
              <a:rPr lang="ko-KR" altLang="en-US" sz="1500" b="1" dirty="0">
                <a:latin typeface="+mj-ea"/>
                <a:ea typeface="+mj-ea"/>
              </a:rPr>
              <a:t>동 </a:t>
            </a:r>
            <a:r>
              <a:rPr lang="en-US" altLang="ko-KR" sz="1500" b="1" dirty="0">
                <a:latin typeface="+mj-ea"/>
                <a:ea typeface="+mj-ea"/>
              </a:rPr>
              <a:t>00</a:t>
            </a:r>
            <a:r>
              <a:rPr lang="ko-KR" altLang="en-US" sz="1500" b="1" dirty="0">
                <a:latin typeface="+mj-ea"/>
                <a:ea typeface="+mj-ea"/>
              </a:rPr>
              <a:t>번지 해체공사  </a:t>
            </a:r>
            <a:r>
              <a:rPr lang="en-US" altLang="ko-KR" sz="1500" b="1" dirty="0">
                <a:latin typeface="+mj-ea"/>
                <a:ea typeface="+mj-ea"/>
              </a:rPr>
              <a:t>|</a:t>
            </a:r>
            <a:r>
              <a:rPr lang="ko-KR" altLang="en-US" sz="1500" b="1" dirty="0">
                <a:latin typeface="+mj-ea"/>
                <a:ea typeface="+mj-ea"/>
              </a:rPr>
              <a:t> </a:t>
            </a:r>
            <a:r>
              <a:rPr lang="en-US" altLang="ko-KR" sz="1500" b="1" dirty="0">
                <a:latin typeface="+mj-ea"/>
                <a:ea typeface="+mj-ea"/>
              </a:rPr>
              <a:t>2026</a:t>
            </a:r>
            <a:r>
              <a:rPr lang="ko-KR" altLang="en-US" sz="1500" b="1" dirty="0">
                <a:latin typeface="+mj-ea"/>
                <a:ea typeface="+mj-ea"/>
              </a:rPr>
              <a:t>년 제</a:t>
            </a:r>
            <a:r>
              <a:rPr lang="en-US" altLang="ko-KR" sz="1500" b="1" dirty="0">
                <a:latin typeface="+mj-ea"/>
                <a:ea typeface="+mj-ea"/>
              </a:rPr>
              <a:t>xx</a:t>
            </a:r>
            <a:r>
              <a:rPr lang="ko-KR" altLang="en-US" sz="1500" b="1" dirty="0">
                <a:latin typeface="+mj-ea"/>
                <a:ea typeface="+mj-ea"/>
              </a:rPr>
              <a:t>회 건축해체분야 건축소위원회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A355B455-F4E6-47BD-BD8F-5C622652502F}"/>
              </a:ext>
            </a:extLst>
          </p:cNvPr>
          <p:cNvSpPr txBox="1"/>
          <p:nvPr/>
        </p:nvSpPr>
        <p:spPr>
          <a:xfrm>
            <a:off x="430883" y="651562"/>
            <a:ext cx="8134374" cy="592118"/>
          </a:xfrm>
          <a:prstGeom prst="rect">
            <a:avLst/>
          </a:prstGeom>
          <a:noFill/>
        </p:spPr>
        <p:txBody>
          <a:bodyPr wrap="square" lIns="129287" tIns="64643" rIns="129287" bIns="64643" rtlCol="0">
            <a:spAutoFit/>
          </a:bodyPr>
          <a:lstStyle/>
          <a:p>
            <a:r>
              <a:rPr lang="ko-KR" altLang="en-US" sz="2998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제</a:t>
            </a:r>
            <a:r>
              <a:rPr lang="en-US" altLang="ko-KR" sz="2998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xx</a:t>
            </a:r>
            <a:r>
              <a:rPr lang="ko-KR" altLang="en-US" sz="2998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회 재심의 의견 반영 사항</a:t>
            </a:r>
            <a:endParaRPr lang="en-US" altLang="ko-KR" sz="2998" b="1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14075031" y="9773468"/>
            <a:ext cx="647936" cy="7199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500" i="1" dirty="0">
                <a:solidFill>
                  <a:schemeClr val="tx1"/>
                </a:solidFill>
                <a:latin typeface="Impact" panose="020B0806030902050204" pitchFamily="34" charset="0"/>
              </a:rPr>
              <a:t>3</a:t>
            </a:r>
            <a:endParaRPr lang="ko-KR" altLang="en-US" sz="2500" i="1" dirty="0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5264649"/>
              </p:ext>
            </p:extLst>
          </p:nvPr>
        </p:nvGraphicFramePr>
        <p:xfrm>
          <a:off x="540370" y="1314304"/>
          <a:ext cx="14074609" cy="84591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74609">
                  <a:extLst>
                    <a:ext uri="{9D8B030D-6E8A-4147-A177-3AD203B41FA5}">
                      <a16:colId xmlns:a16="http://schemas.microsoft.com/office/drawing/2014/main" val="3550994615"/>
                    </a:ext>
                  </a:extLst>
                </a:gridCol>
              </a:tblGrid>
              <a:tr h="8459164">
                <a:tc>
                  <a:txBody>
                    <a:bodyPr/>
                    <a:lstStyle/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algn="ctr" latinLnBrk="1"/>
                      <a:r>
                        <a:rPr lang="ko-KR" altLang="en-US" sz="3000" dirty="0">
                          <a:solidFill>
                            <a:srgbClr val="FF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심의의견 </a:t>
                      </a:r>
                      <a:r>
                        <a:rPr lang="en-US" altLang="ko-KR" sz="3000" dirty="0">
                          <a:solidFill>
                            <a:srgbClr val="FF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</a:t>
                      </a:r>
                      <a:r>
                        <a:rPr lang="ko-KR" altLang="en-US" sz="3000" dirty="0">
                          <a:solidFill>
                            <a:srgbClr val="FF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번 항목에 대한 반영결과자료</a:t>
                      </a:r>
                      <a:endParaRPr lang="en-US" altLang="ko-KR" sz="3000" dirty="0">
                        <a:solidFill>
                          <a:srgbClr val="FF0000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  <a:p>
                      <a:pPr algn="ctr" latinLnBrk="1"/>
                      <a:r>
                        <a:rPr lang="en-US" altLang="ko-KR" sz="2000" dirty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2000" dirty="0">
                          <a:solidFill>
                            <a:srgbClr val="FF0000"/>
                          </a:solidFill>
                        </a:rPr>
                        <a:t>페이지 부족할 시</a:t>
                      </a:r>
                      <a:r>
                        <a:rPr lang="en-US" altLang="ko-KR" sz="2000" dirty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ko-KR" altLang="en-US" sz="3000" dirty="0"/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218764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071974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39">
            <a:extLst>
              <a:ext uri="{FF2B5EF4-FFF2-40B4-BE49-F238E27FC236}">
                <a16:creationId xmlns:a16="http://schemas.microsoft.com/office/drawing/2014/main" id="{8AFCF545-9536-42CA-955A-F3C0540A912F}"/>
              </a:ext>
            </a:extLst>
          </p:cNvPr>
          <p:cNvSpPr txBox="1"/>
          <p:nvPr/>
        </p:nvSpPr>
        <p:spPr>
          <a:xfrm>
            <a:off x="8243608" y="522383"/>
            <a:ext cx="6731335" cy="361333"/>
          </a:xfrm>
          <a:prstGeom prst="rect">
            <a:avLst/>
          </a:prstGeom>
          <a:noFill/>
        </p:spPr>
        <p:txBody>
          <a:bodyPr wrap="square" lIns="129287" tIns="64643" rIns="129287" bIns="64643" rtlCol="0">
            <a:spAutoFit/>
          </a:bodyPr>
          <a:lstStyle/>
          <a:p>
            <a:pPr algn="r">
              <a:defRPr/>
            </a:pPr>
            <a:r>
              <a:rPr lang="ko-KR" altLang="en-US" sz="1500" b="1" dirty="0">
                <a:latin typeface="+mj-ea"/>
                <a:ea typeface="+mj-ea"/>
              </a:rPr>
              <a:t>서구 </a:t>
            </a:r>
            <a:r>
              <a:rPr lang="en-US" altLang="ko-KR" sz="1500" b="1" dirty="0">
                <a:latin typeface="+mj-ea"/>
                <a:ea typeface="+mj-ea"/>
              </a:rPr>
              <a:t>00</a:t>
            </a:r>
            <a:r>
              <a:rPr lang="ko-KR" altLang="en-US" sz="1500" b="1" dirty="0">
                <a:latin typeface="+mj-ea"/>
                <a:ea typeface="+mj-ea"/>
              </a:rPr>
              <a:t>동 </a:t>
            </a:r>
            <a:r>
              <a:rPr lang="en-US" altLang="ko-KR" sz="1500" b="1" dirty="0">
                <a:latin typeface="+mj-ea"/>
                <a:ea typeface="+mj-ea"/>
              </a:rPr>
              <a:t>00</a:t>
            </a:r>
            <a:r>
              <a:rPr lang="ko-KR" altLang="en-US" sz="1500" b="1" dirty="0">
                <a:latin typeface="+mj-ea"/>
                <a:ea typeface="+mj-ea"/>
              </a:rPr>
              <a:t>번지 해체공사  </a:t>
            </a:r>
            <a:r>
              <a:rPr lang="en-US" altLang="ko-KR" sz="1500" b="1" dirty="0">
                <a:latin typeface="+mj-ea"/>
                <a:ea typeface="+mj-ea"/>
              </a:rPr>
              <a:t>|</a:t>
            </a:r>
            <a:r>
              <a:rPr lang="ko-KR" altLang="en-US" sz="1500" b="1" dirty="0">
                <a:latin typeface="+mj-ea"/>
                <a:ea typeface="+mj-ea"/>
              </a:rPr>
              <a:t> </a:t>
            </a:r>
            <a:r>
              <a:rPr lang="en-US" altLang="ko-KR" sz="1500" b="1" dirty="0">
                <a:latin typeface="+mj-ea"/>
                <a:ea typeface="+mj-ea"/>
              </a:rPr>
              <a:t>2026</a:t>
            </a:r>
            <a:r>
              <a:rPr lang="ko-KR" altLang="en-US" sz="1500" b="1" dirty="0">
                <a:latin typeface="+mj-ea"/>
                <a:ea typeface="+mj-ea"/>
              </a:rPr>
              <a:t>년 제</a:t>
            </a:r>
            <a:r>
              <a:rPr lang="en-US" altLang="ko-KR" sz="1500" b="1" dirty="0">
                <a:latin typeface="+mj-ea"/>
                <a:ea typeface="+mj-ea"/>
              </a:rPr>
              <a:t>xx</a:t>
            </a:r>
            <a:r>
              <a:rPr lang="ko-KR" altLang="en-US" sz="1500" b="1" dirty="0">
                <a:latin typeface="+mj-ea"/>
                <a:ea typeface="+mj-ea"/>
              </a:rPr>
              <a:t>회 건축해체분야 건축소위원회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A355B455-F4E6-47BD-BD8F-5C622652502F}"/>
              </a:ext>
            </a:extLst>
          </p:cNvPr>
          <p:cNvSpPr txBox="1"/>
          <p:nvPr/>
        </p:nvSpPr>
        <p:spPr>
          <a:xfrm>
            <a:off x="394879" y="587657"/>
            <a:ext cx="8134374" cy="592118"/>
          </a:xfrm>
          <a:prstGeom prst="rect">
            <a:avLst/>
          </a:prstGeom>
          <a:noFill/>
        </p:spPr>
        <p:txBody>
          <a:bodyPr wrap="square" lIns="129287" tIns="64643" rIns="129287" bIns="64643" rtlCol="0">
            <a:spAutoFit/>
          </a:bodyPr>
          <a:lstStyle/>
          <a:p>
            <a:r>
              <a:rPr lang="ko-KR" altLang="en-US" sz="2998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제</a:t>
            </a:r>
            <a:r>
              <a:rPr lang="en-US" altLang="ko-KR" sz="2998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xx</a:t>
            </a:r>
            <a:r>
              <a:rPr lang="ko-KR" altLang="en-US" sz="2998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회 재심의 의견 반영 사항</a:t>
            </a:r>
            <a:endParaRPr lang="en-US" altLang="ko-KR" sz="2998" b="1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14075031" y="9773468"/>
            <a:ext cx="647936" cy="7199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500" i="1" dirty="0">
                <a:solidFill>
                  <a:schemeClr val="tx1"/>
                </a:solidFill>
                <a:latin typeface="Impact" panose="020B0806030902050204" pitchFamily="34" charset="0"/>
              </a:rPr>
              <a:t>4</a:t>
            </a:r>
            <a:endParaRPr lang="ko-KR" altLang="en-US" sz="2500" i="1" dirty="0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7721109"/>
              </p:ext>
            </p:extLst>
          </p:nvPr>
        </p:nvGraphicFramePr>
        <p:xfrm>
          <a:off x="540370" y="1314304"/>
          <a:ext cx="14074609" cy="84591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7883">
                  <a:extLst>
                    <a:ext uri="{9D8B030D-6E8A-4147-A177-3AD203B41FA5}">
                      <a16:colId xmlns:a16="http://schemas.microsoft.com/office/drawing/2014/main" val="3550994615"/>
                    </a:ext>
                  </a:extLst>
                </a:gridCol>
                <a:gridCol w="5723434">
                  <a:extLst>
                    <a:ext uri="{9D8B030D-6E8A-4147-A177-3AD203B41FA5}">
                      <a16:colId xmlns:a16="http://schemas.microsoft.com/office/drawing/2014/main" val="1780238459"/>
                    </a:ext>
                  </a:extLst>
                </a:gridCol>
                <a:gridCol w="3059697">
                  <a:extLst>
                    <a:ext uri="{9D8B030D-6E8A-4147-A177-3AD203B41FA5}">
                      <a16:colId xmlns:a16="http://schemas.microsoft.com/office/drawing/2014/main" val="4207231043"/>
                    </a:ext>
                  </a:extLst>
                </a:gridCol>
                <a:gridCol w="2447758">
                  <a:extLst>
                    <a:ext uri="{9D8B030D-6E8A-4147-A177-3AD203B41FA5}">
                      <a16:colId xmlns:a16="http://schemas.microsoft.com/office/drawing/2014/main" val="3581750282"/>
                    </a:ext>
                  </a:extLst>
                </a:gridCol>
                <a:gridCol w="1655837">
                  <a:extLst>
                    <a:ext uri="{9D8B030D-6E8A-4147-A177-3AD203B41FA5}">
                      <a16:colId xmlns:a16="http://schemas.microsoft.com/office/drawing/2014/main" val="1023897497"/>
                    </a:ext>
                  </a:extLst>
                </a:gridCol>
              </a:tblGrid>
              <a:tr h="62830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구분</a:t>
                      </a: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건축위원회 의견</a:t>
                      </a: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반영결과</a:t>
                      </a:r>
                      <a:endParaRPr lang="en-US" altLang="ko-KR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4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반영내용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기재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반영여부</a:t>
                      </a:r>
                      <a:endParaRPr lang="en-US" altLang="ko-KR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반영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4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일부반영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4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미반영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비고</a:t>
                      </a:r>
                      <a:endParaRPr lang="en-US" altLang="ko-KR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반영 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Page 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등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1876478"/>
                  </a:ext>
                </a:extLst>
              </a:tr>
              <a:tr h="144311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2</a:t>
                      </a:r>
                      <a:endParaRPr lang="ko-KR" altLang="en-US" sz="1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56 </a:t>
                      </a:r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페이지</a:t>
                      </a:r>
                      <a:endParaRPr lang="en-US" altLang="ko-KR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3934453"/>
                  </a:ext>
                </a:extLst>
              </a:tr>
              <a:tr h="6387748">
                <a:tc gridSpan="5">
                  <a:txBody>
                    <a:bodyPr/>
                    <a:lstStyle/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algn="ctr" latinLnBrk="1"/>
                      <a:r>
                        <a:rPr lang="ko-KR" altLang="en-US" sz="3000" dirty="0">
                          <a:solidFill>
                            <a:srgbClr val="FF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심의의견 </a:t>
                      </a:r>
                      <a:r>
                        <a:rPr lang="en-US" altLang="ko-KR" sz="3000" dirty="0">
                          <a:solidFill>
                            <a:srgbClr val="FF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</a:t>
                      </a:r>
                      <a:r>
                        <a:rPr lang="ko-KR" altLang="en-US" sz="3000" dirty="0">
                          <a:solidFill>
                            <a:srgbClr val="FF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번 항목에 대한 반영결과자료</a:t>
                      </a:r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ko-KR" altLang="en-US" sz="3000" dirty="0"/>
                    </a:p>
                  </a:txBody>
                  <a:tcPr marL="91421" marR="91421" marT="45710" marB="4571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191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84402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39">
            <a:extLst>
              <a:ext uri="{FF2B5EF4-FFF2-40B4-BE49-F238E27FC236}">
                <a16:creationId xmlns:a16="http://schemas.microsoft.com/office/drawing/2014/main" id="{8AFCF545-9536-42CA-955A-F3C0540A912F}"/>
              </a:ext>
            </a:extLst>
          </p:cNvPr>
          <p:cNvSpPr txBox="1"/>
          <p:nvPr/>
        </p:nvSpPr>
        <p:spPr>
          <a:xfrm>
            <a:off x="8243608" y="522383"/>
            <a:ext cx="6731335" cy="361333"/>
          </a:xfrm>
          <a:prstGeom prst="rect">
            <a:avLst/>
          </a:prstGeom>
          <a:noFill/>
        </p:spPr>
        <p:txBody>
          <a:bodyPr wrap="square" lIns="129287" tIns="64643" rIns="129287" bIns="64643" rtlCol="0">
            <a:spAutoFit/>
          </a:bodyPr>
          <a:lstStyle/>
          <a:p>
            <a:pPr algn="r">
              <a:defRPr/>
            </a:pPr>
            <a:r>
              <a:rPr lang="ko-KR" altLang="en-US" sz="1500" b="1" dirty="0">
                <a:latin typeface="+mj-ea"/>
                <a:ea typeface="+mj-ea"/>
              </a:rPr>
              <a:t>서구 </a:t>
            </a:r>
            <a:r>
              <a:rPr lang="en-US" altLang="ko-KR" sz="1500" b="1" dirty="0">
                <a:latin typeface="+mj-ea"/>
                <a:ea typeface="+mj-ea"/>
              </a:rPr>
              <a:t>00</a:t>
            </a:r>
            <a:r>
              <a:rPr lang="ko-KR" altLang="en-US" sz="1500" b="1" dirty="0">
                <a:latin typeface="+mj-ea"/>
                <a:ea typeface="+mj-ea"/>
              </a:rPr>
              <a:t>동 </a:t>
            </a:r>
            <a:r>
              <a:rPr lang="en-US" altLang="ko-KR" sz="1500" b="1" dirty="0">
                <a:latin typeface="+mj-ea"/>
                <a:ea typeface="+mj-ea"/>
              </a:rPr>
              <a:t>00</a:t>
            </a:r>
            <a:r>
              <a:rPr lang="ko-KR" altLang="en-US" sz="1500" b="1" dirty="0">
                <a:latin typeface="+mj-ea"/>
                <a:ea typeface="+mj-ea"/>
              </a:rPr>
              <a:t>번지 해체공사  </a:t>
            </a:r>
            <a:r>
              <a:rPr lang="en-US" altLang="ko-KR" sz="1500" b="1" dirty="0">
                <a:latin typeface="+mj-ea"/>
                <a:ea typeface="+mj-ea"/>
              </a:rPr>
              <a:t>|</a:t>
            </a:r>
            <a:r>
              <a:rPr lang="ko-KR" altLang="en-US" sz="1500" b="1" dirty="0">
                <a:latin typeface="+mj-ea"/>
                <a:ea typeface="+mj-ea"/>
              </a:rPr>
              <a:t> </a:t>
            </a:r>
            <a:r>
              <a:rPr lang="en-US" altLang="ko-KR" sz="1500" b="1" dirty="0">
                <a:latin typeface="+mj-ea"/>
                <a:ea typeface="+mj-ea"/>
              </a:rPr>
              <a:t>2026</a:t>
            </a:r>
            <a:r>
              <a:rPr lang="ko-KR" altLang="en-US" sz="1500" b="1" dirty="0">
                <a:latin typeface="+mj-ea"/>
                <a:ea typeface="+mj-ea"/>
              </a:rPr>
              <a:t>년 제</a:t>
            </a:r>
            <a:r>
              <a:rPr lang="en-US" altLang="ko-KR" sz="1500" b="1" dirty="0">
                <a:latin typeface="+mj-ea"/>
                <a:ea typeface="+mj-ea"/>
              </a:rPr>
              <a:t>xx</a:t>
            </a:r>
            <a:r>
              <a:rPr lang="ko-KR" altLang="en-US" sz="1500" b="1" dirty="0">
                <a:latin typeface="+mj-ea"/>
                <a:ea typeface="+mj-ea"/>
              </a:rPr>
              <a:t>회 건축해체분야 건축소위원회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A355B455-F4E6-47BD-BD8F-5C622652502F}"/>
              </a:ext>
            </a:extLst>
          </p:cNvPr>
          <p:cNvSpPr txBox="1"/>
          <p:nvPr/>
        </p:nvSpPr>
        <p:spPr>
          <a:xfrm>
            <a:off x="430883" y="594375"/>
            <a:ext cx="8134374" cy="592118"/>
          </a:xfrm>
          <a:prstGeom prst="rect">
            <a:avLst/>
          </a:prstGeom>
          <a:noFill/>
        </p:spPr>
        <p:txBody>
          <a:bodyPr wrap="square" lIns="129287" tIns="64643" rIns="129287" bIns="64643" rtlCol="0">
            <a:spAutoFit/>
          </a:bodyPr>
          <a:lstStyle/>
          <a:p>
            <a:r>
              <a:rPr lang="ko-KR" altLang="en-US" sz="2998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제</a:t>
            </a:r>
            <a:r>
              <a:rPr lang="en-US" altLang="ko-KR" sz="2998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xx</a:t>
            </a:r>
            <a:r>
              <a:rPr lang="ko-KR" altLang="en-US" sz="2998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회 재심의 의견 반영 사항</a:t>
            </a:r>
            <a:endParaRPr lang="en-US" altLang="ko-KR" sz="2998" b="1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14075031" y="9773468"/>
            <a:ext cx="647936" cy="7199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500" i="1" dirty="0">
                <a:solidFill>
                  <a:schemeClr val="tx1"/>
                </a:solidFill>
                <a:latin typeface="Impact" panose="020B0806030902050204" pitchFamily="34" charset="0"/>
              </a:rPr>
              <a:t>5</a:t>
            </a:r>
            <a:endParaRPr lang="ko-KR" altLang="en-US" sz="2500" i="1" dirty="0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6662839"/>
              </p:ext>
            </p:extLst>
          </p:nvPr>
        </p:nvGraphicFramePr>
        <p:xfrm>
          <a:off x="540370" y="1314304"/>
          <a:ext cx="14074609" cy="84591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74609">
                  <a:extLst>
                    <a:ext uri="{9D8B030D-6E8A-4147-A177-3AD203B41FA5}">
                      <a16:colId xmlns:a16="http://schemas.microsoft.com/office/drawing/2014/main" val="3550994615"/>
                    </a:ext>
                  </a:extLst>
                </a:gridCol>
              </a:tblGrid>
              <a:tr h="8459164">
                <a:tc>
                  <a:txBody>
                    <a:bodyPr/>
                    <a:lstStyle/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algn="ctr" latinLnBrk="1"/>
                      <a:r>
                        <a:rPr lang="ko-KR" altLang="en-US" sz="3000" dirty="0">
                          <a:solidFill>
                            <a:srgbClr val="FF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심의의견 </a:t>
                      </a:r>
                      <a:r>
                        <a:rPr lang="en-US" altLang="ko-KR" sz="3000" dirty="0">
                          <a:solidFill>
                            <a:srgbClr val="FF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</a:t>
                      </a:r>
                      <a:r>
                        <a:rPr lang="ko-KR" altLang="en-US" sz="3000" dirty="0">
                          <a:solidFill>
                            <a:srgbClr val="FF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번 항목에 대한 반영결과자료</a:t>
                      </a:r>
                      <a:endParaRPr lang="en-US" altLang="ko-KR" sz="3000" dirty="0">
                        <a:solidFill>
                          <a:srgbClr val="FF0000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  <a:p>
                      <a:pPr algn="ctr" latinLnBrk="1"/>
                      <a:r>
                        <a:rPr lang="en-US" altLang="ko-KR" sz="2000" dirty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2000" dirty="0">
                          <a:solidFill>
                            <a:srgbClr val="FF0000"/>
                          </a:solidFill>
                        </a:rPr>
                        <a:t>페이지 부족할 시</a:t>
                      </a:r>
                      <a:r>
                        <a:rPr lang="en-US" altLang="ko-KR" sz="2000" dirty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ko-KR" altLang="en-US" sz="3000" dirty="0"/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218764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2374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39">
            <a:extLst>
              <a:ext uri="{FF2B5EF4-FFF2-40B4-BE49-F238E27FC236}">
                <a16:creationId xmlns:a16="http://schemas.microsoft.com/office/drawing/2014/main" id="{8AFCF545-9536-42CA-955A-F3C0540A912F}"/>
              </a:ext>
            </a:extLst>
          </p:cNvPr>
          <p:cNvSpPr txBox="1"/>
          <p:nvPr/>
        </p:nvSpPr>
        <p:spPr>
          <a:xfrm>
            <a:off x="8243608" y="522383"/>
            <a:ext cx="6731335" cy="361333"/>
          </a:xfrm>
          <a:prstGeom prst="rect">
            <a:avLst/>
          </a:prstGeom>
          <a:noFill/>
        </p:spPr>
        <p:txBody>
          <a:bodyPr wrap="square" lIns="129287" tIns="64643" rIns="129287" bIns="64643" rtlCol="0">
            <a:spAutoFit/>
          </a:bodyPr>
          <a:lstStyle/>
          <a:p>
            <a:pPr algn="r">
              <a:defRPr/>
            </a:pPr>
            <a:r>
              <a:rPr lang="ko-KR" altLang="en-US" sz="1500" b="1" dirty="0">
                <a:latin typeface="+mj-ea"/>
                <a:ea typeface="+mj-ea"/>
              </a:rPr>
              <a:t>서구 </a:t>
            </a:r>
            <a:r>
              <a:rPr lang="en-US" altLang="ko-KR" sz="1500" b="1" dirty="0">
                <a:latin typeface="+mj-ea"/>
                <a:ea typeface="+mj-ea"/>
              </a:rPr>
              <a:t>00</a:t>
            </a:r>
            <a:r>
              <a:rPr lang="ko-KR" altLang="en-US" sz="1500" b="1" dirty="0">
                <a:latin typeface="+mj-ea"/>
                <a:ea typeface="+mj-ea"/>
              </a:rPr>
              <a:t>동 </a:t>
            </a:r>
            <a:r>
              <a:rPr lang="en-US" altLang="ko-KR" sz="1500" b="1" dirty="0">
                <a:latin typeface="+mj-ea"/>
                <a:ea typeface="+mj-ea"/>
              </a:rPr>
              <a:t>00</a:t>
            </a:r>
            <a:r>
              <a:rPr lang="ko-KR" altLang="en-US" sz="1500" b="1" dirty="0">
                <a:latin typeface="+mj-ea"/>
                <a:ea typeface="+mj-ea"/>
              </a:rPr>
              <a:t>번지 해체공사  </a:t>
            </a:r>
            <a:r>
              <a:rPr lang="en-US" altLang="ko-KR" sz="1500" b="1" dirty="0">
                <a:latin typeface="+mj-ea"/>
                <a:ea typeface="+mj-ea"/>
              </a:rPr>
              <a:t>|</a:t>
            </a:r>
            <a:r>
              <a:rPr lang="ko-KR" altLang="en-US" sz="1500" b="1" dirty="0">
                <a:latin typeface="+mj-ea"/>
                <a:ea typeface="+mj-ea"/>
              </a:rPr>
              <a:t> </a:t>
            </a:r>
            <a:r>
              <a:rPr lang="en-US" altLang="ko-KR" sz="1500" b="1" dirty="0">
                <a:latin typeface="+mj-ea"/>
                <a:ea typeface="+mj-ea"/>
              </a:rPr>
              <a:t>2026</a:t>
            </a:r>
            <a:r>
              <a:rPr lang="ko-KR" altLang="en-US" sz="1500" b="1" dirty="0">
                <a:latin typeface="+mj-ea"/>
                <a:ea typeface="+mj-ea"/>
              </a:rPr>
              <a:t>년 제</a:t>
            </a:r>
            <a:r>
              <a:rPr lang="en-US" altLang="ko-KR" sz="1500" b="1" dirty="0">
                <a:latin typeface="+mj-ea"/>
                <a:ea typeface="+mj-ea"/>
              </a:rPr>
              <a:t>xx</a:t>
            </a:r>
            <a:r>
              <a:rPr lang="ko-KR" altLang="en-US" sz="1500" b="1" dirty="0">
                <a:latin typeface="+mj-ea"/>
                <a:ea typeface="+mj-ea"/>
              </a:rPr>
              <a:t>회 건축해체분야 건축소위원회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A355B455-F4E6-47BD-BD8F-5C622652502F}"/>
              </a:ext>
            </a:extLst>
          </p:cNvPr>
          <p:cNvSpPr txBox="1"/>
          <p:nvPr/>
        </p:nvSpPr>
        <p:spPr>
          <a:xfrm>
            <a:off x="540370" y="614460"/>
            <a:ext cx="8134374" cy="592118"/>
          </a:xfrm>
          <a:prstGeom prst="rect">
            <a:avLst/>
          </a:prstGeom>
          <a:noFill/>
        </p:spPr>
        <p:txBody>
          <a:bodyPr wrap="square" lIns="129287" tIns="64643" rIns="129287" bIns="64643" rtlCol="0">
            <a:spAutoFit/>
          </a:bodyPr>
          <a:lstStyle/>
          <a:p>
            <a:r>
              <a:rPr lang="ko-KR" altLang="en-US" sz="2998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제</a:t>
            </a:r>
            <a:r>
              <a:rPr lang="en-US" altLang="ko-KR" sz="2998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xx</a:t>
            </a:r>
            <a:r>
              <a:rPr lang="ko-KR" altLang="en-US" sz="2998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회 재심의 의견 반영 사항</a:t>
            </a:r>
            <a:endParaRPr lang="en-US" altLang="ko-KR" sz="2998" b="1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14075031" y="9773468"/>
            <a:ext cx="647936" cy="7199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500" i="1" dirty="0">
                <a:solidFill>
                  <a:schemeClr val="tx1"/>
                </a:solidFill>
                <a:latin typeface="Impact" panose="020B0806030902050204" pitchFamily="34" charset="0"/>
              </a:rPr>
              <a:t>12</a:t>
            </a:r>
            <a:endParaRPr lang="ko-KR" altLang="en-US" sz="2500" i="1" dirty="0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4931671"/>
              </p:ext>
            </p:extLst>
          </p:nvPr>
        </p:nvGraphicFramePr>
        <p:xfrm>
          <a:off x="540370" y="1314304"/>
          <a:ext cx="14074609" cy="84591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7883">
                  <a:extLst>
                    <a:ext uri="{9D8B030D-6E8A-4147-A177-3AD203B41FA5}">
                      <a16:colId xmlns:a16="http://schemas.microsoft.com/office/drawing/2014/main" val="3550994615"/>
                    </a:ext>
                  </a:extLst>
                </a:gridCol>
                <a:gridCol w="5723434">
                  <a:extLst>
                    <a:ext uri="{9D8B030D-6E8A-4147-A177-3AD203B41FA5}">
                      <a16:colId xmlns:a16="http://schemas.microsoft.com/office/drawing/2014/main" val="1780238459"/>
                    </a:ext>
                  </a:extLst>
                </a:gridCol>
                <a:gridCol w="3059697">
                  <a:extLst>
                    <a:ext uri="{9D8B030D-6E8A-4147-A177-3AD203B41FA5}">
                      <a16:colId xmlns:a16="http://schemas.microsoft.com/office/drawing/2014/main" val="4207231043"/>
                    </a:ext>
                  </a:extLst>
                </a:gridCol>
                <a:gridCol w="2447758">
                  <a:extLst>
                    <a:ext uri="{9D8B030D-6E8A-4147-A177-3AD203B41FA5}">
                      <a16:colId xmlns:a16="http://schemas.microsoft.com/office/drawing/2014/main" val="3581750282"/>
                    </a:ext>
                  </a:extLst>
                </a:gridCol>
                <a:gridCol w="1655837">
                  <a:extLst>
                    <a:ext uri="{9D8B030D-6E8A-4147-A177-3AD203B41FA5}">
                      <a16:colId xmlns:a16="http://schemas.microsoft.com/office/drawing/2014/main" val="1023897497"/>
                    </a:ext>
                  </a:extLst>
                </a:gridCol>
              </a:tblGrid>
              <a:tr h="62830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구분</a:t>
                      </a: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건축위원회 의견</a:t>
                      </a: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반영결과</a:t>
                      </a:r>
                      <a:endParaRPr lang="en-US" altLang="ko-KR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4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반영내용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기재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반영여부</a:t>
                      </a:r>
                      <a:endParaRPr lang="en-US" altLang="ko-KR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반영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4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일부반영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4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미반영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비고</a:t>
                      </a:r>
                      <a:endParaRPr lang="en-US" altLang="ko-KR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반영 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Page 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등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1876478"/>
                  </a:ext>
                </a:extLst>
              </a:tr>
              <a:tr h="144311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좋 은</a:t>
                      </a:r>
                      <a:endParaRPr lang="en-US" altLang="ko-KR" sz="1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예 시</a:t>
                      </a: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심의도서를</a:t>
                      </a:r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6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캡쳐해서</a:t>
                      </a:r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가져올</a:t>
                      </a:r>
                      <a:r>
                        <a:rPr lang="ko-KR" altLang="en-US" sz="16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경우</a:t>
                      </a:r>
                      <a:r>
                        <a:rPr lang="en-US" altLang="ko-KR" sz="16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6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필요 없는 부위는 포함하지 않고  내용만 확대해서 첨부 </a:t>
                      </a:r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</a:t>
                      </a: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12 </a:t>
                      </a:r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페이지</a:t>
                      </a:r>
                      <a:endParaRPr lang="en-US" altLang="ko-KR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endParaRPr lang="ko-KR" altLang="en-US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3934453"/>
                  </a:ext>
                </a:extLst>
              </a:tr>
              <a:tr h="6387748">
                <a:tc gridSpan="5">
                  <a:txBody>
                    <a:bodyPr/>
                    <a:lstStyle/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i="1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ko-KR" altLang="en-US" sz="3000" dirty="0"/>
                    </a:p>
                  </a:txBody>
                  <a:tcPr marL="91421" marR="91421" marT="45710" marB="4571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19187"/>
                  </a:ext>
                </a:extLst>
              </a:tr>
            </a:tbl>
          </a:graphicData>
        </a:graphic>
      </p:graphicFrame>
      <p:pic>
        <p:nvPicPr>
          <p:cNvPr id="5" name="그림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911" y="3437694"/>
            <a:ext cx="13645516" cy="619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25178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39">
            <a:extLst>
              <a:ext uri="{FF2B5EF4-FFF2-40B4-BE49-F238E27FC236}">
                <a16:creationId xmlns:a16="http://schemas.microsoft.com/office/drawing/2014/main" id="{8AFCF545-9536-42CA-955A-F3C0540A912F}"/>
              </a:ext>
            </a:extLst>
          </p:cNvPr>
          <p:cNvSpPr txBox="1"/>
          <p:nvPr/>
        </p:nvSpPr>
        <p:spPr>
          <a:xfrm>
            <a:off x="8243608" y="522383"/>
            <a:ext cx="6731335" cy="361333"/>
          </a:xfrm>
          <a:prstGeom prst="rect">
            <a:avLst/>
          </a:prstGeom>
          <a:noFill/>
        </p:spPr>
        <p:txBody>
          <a:bodyPr wrap="square" lIns="129287" tIns="64643" rIns="129287" bIns="64643" rtlCol="0">
            <a:spAutoFit/>
          </a:bodyPr>
          <a:lstStyle/>
          <a:p>
            <a:pPr algn="r">
              <a:defRPr/>
            </a:pPr>
            <a:r>
              <a:rPr lang="ko-KR" altLang="en-US" sz="1500" b="1" dirty="0">
                <a:latin typeface="+mj-ea"/>
                <a:ea typeface="+mj-ea"/>
              </a:rPr>
              <a:t>서구 </a:t>
            </a:r>
            <a:r>
              <a:rPr lang="en-US" altLang="ko-KR" sz="1500" b="1" dirty="0">
                <a:latin typeface="+mj-ea"/>
                <a:ea typeface="+mj-ea"/>
              </a:rPr>
              <a:t>00</a:t>
            </a:r>
            <a:r>
              <a:rPr lang="ko-KR" altLang="en-US" sz="1500" b="1" dirty="0">
                <a:latin typeface="+mj-ea"/>
                <a:ea typeface="+mj-ea"/>
              </a:rPr>
              <a:t>동 </a:t>
            </a:r>
            <a:r>
              <a:rPr lang="en-US" altLang="ko-KR" sz="1500" b="1" dirty="0">
                <a:latin typeface="+mj-ea"/>
                <a:ea typeface="+mj-ea"/>
              </a:rPr>
              <a:t>00</a:t>
            </a:r>
            <a:r>
              <a:rPr lang="ko-KR" altLang="en-US" sz="1500" b="1" dirty="0">
                <a:latin typeface="+mj-ea"/>
                <a:ea typeface="+mj-ea"/>
              </a:rPr>
              <a:t>번지 해체공사  </a:t>
            </a:r>
            <a:r>
              <a:rPr lang="en-US" altLang="ko-KR" sz="1500" b="1" dirty="0">
                <a:latin typeface="+mj-ea"/>
                <a:ea typeface="+mj-ea"/>
              </a:rPr>
              <a:t>|</a:t>
            </a:r>
            <a:r>
              <a:rPr lang="ko-KR" altLang="en-US" sz="1500" b="1" dirty="0">
                <a:latin typeface="+mj-ea"/>
                <a:ea typeface="+mj-ea"/>
              </a:rPr>
              <a:t> </a:t>
            </a:r>
            <a:r>
              <a:rPr lang="en-US" altLang="ko-KR" sz="1500" b="1" dirty="0">
                <a:latin typeface="+mj-ea"/>
                <a:ea typeface="+mj-ea"/>
              </a:rPr>
              <a:t>2026</a:t>
            </a:r>
            <a:r>
              <a:rPr lang="ko-KR" altLang="en-US" sz="1500" b="1" dirty="0">
                <a:latin typeface="+mj-ea"/>
                <a:ea typeface="+mj-ea"/>
              </a:rPr>
              <a:t>년 제</a:t>
            </a:r>
            <a:r>
              <a:rPr lang="en-US" altLang="ko-KR" sz="1500" b="1" dirty="0">
                <a:latin typeface="+mj-ea"/>
                <a:ea typeface="+mj-ea"/>
              </a:rPr>
              <a:t>xx</a:t>
            </a:r>
            <a:r>
              <a:rPr lang="ko-KR" altLang="en-US" sz="1500" b="1" dirty="0">
                <a:latin typeface="+mj-ea"/>
                <a:ea typeface="+mj-ea"/>
              </a:rPr>
              <a:t>회 건축해체분야 건축소위원회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A355B455-F4E6-47BD-BD8F-5C622652502F}"/>
              </a:ext>
            </a:extLst>
          </p:cNvPr>
          <p:cNvSpPr txBox="1"/>
          <p:nvPr/>
        </p:nvSpPr>
        <p:spPr>
          <a:xfrm>
            <a:off x="430883" y="587657"/>
            <a:ext cx="8134374" cy="592118"/>
          </a:xfrm>
          <a:prstGeom prst="rect">
            <a:avLst/>
          </a:prstGeom>
          <a:noFill/>
        </p:spPr>
        <p:txBody>
          <a:bodyPr wrap="square" lIns="129287" tIns="64643" rIns="129287" bIns="64643" rtlCol="0">
            <a:spAutoFit/>
          </a:bodyPr>
          <a:lstStyle/>
          <a:p>
            <a:r>
              <a:rPr lang="ko-KR" altLang="en-US" sz="2998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제</a:t>
            </a:r>
            <a:r>
              <a:rPr lang="en-US" altLang="ko-KR" sz="2998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xx</a:t>
            </a:r>
            <a:r>
              <a:rPr lang="ko-KR" altLang="en-US" sz="2998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회 재심의 의견 반영 사항</a:t>
            </a:r>
            <a:endParaRPr lang="en-US" altLang="ko-KR" sz="2998" b="1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14075031" y="9773468"/>
            <a:ext cx="647936" cy="7199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500" i="1" dirty="0">
                <a:solidFill>
                  <a:schemeClr val="tx1"/>
                </a:solidFill>
                <a:latin typeface="Impact" panose="020B0806030902050204" pitchFamily="34" charset="0"/>
              </a:rPr>
              <a:t>12</a:t>
            </a:r>
            <a:endParaRPr lang="ko-KR" altLang="en-US" sz="2500" i="1" dirty="0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3689103"/>
              </p:ext>
            </p:extLst>
          </p:nvPr>
        </p:nvGraphicFramePr>
        <p:xfrm>
          <a:off x="540370" y="1314304"/>
          <a:ext cx="14074609" cy="84591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7883">
                  <a:extLst>
                    <a:ext uri="{9D8B030D-6E8A-4147-A177-3AD203B41FA5}">
                      <a16:colId xmlns:a16="http://schemas.microsoft.com/office/drawing/2014/main" val="3550994615"/>
                    </a:ext>
                  </a:extLst>
                </a:gridCol>
                <a:gridCol w="5723434">
                  <a:extLst>
                    <a:ext uri="{9D8B030D-6E8A-4147-A177-3AD203B41FA5}">
                      <a16:colId xmlns:a16="http://schemas.microsoft.com/office/drawing/2014/main" val="1780238459"/>
                    </a:ext>
                  </a:extLst>
                </a:gridCol>
                <a:gridCol w="3059697">
                  <a:extLst>
                    <a:ext uri="{9D8B030D-6E8A-4147-A177-3AD203B41FA5}">
                      <a16:colId xmlns:a16="http://schemas.microsoft.com/office/drawing/2014/main" val="4207231043"/>
                    </a:ext>
                  </a:extLst>
                </a:gridCol>
                <a:gridCol w="2447758">
                  <a:extLst>
                    <a:ext uri="{9D8B030D-6E8A-4147-A177-3AD203B41FA5}">
                      <a16:colId xmlns:a16="http://schemas.microsoft.com/office/drawing/2014/main" val="3581750282"/>
                    </a:ext>
                  </a:extLst>
                </a:gridCol>
                <a:gridCol w="1655837">
                  <a:extLst>
                    <a:ext uri="{9D8B030D-6E8A-4147-A177-3AD203B41FA5}">
                      <a16:colId xmlns:a16="http://schemas.microsoft.com/office/drawing/2014/main" val="1023897497"/>
                    </a:ext>
                  </a:extLst>
                </a:gridCol>
              </a:tblGrid>
              <a:tr h="62830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구분</a:t>
                      </a: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건축위원회 의견</a:t>
                      </a: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반영결과</a:t>
                      </a:r>
                      <a:endParaRPr lang="en-US" altLang="ko-KR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4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반영내용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기재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반영여부</a:t>
                      </a:r>
                      <a:endParaRPr lang="en-US" altLang="ko-KR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반영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4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일부반영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4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미반영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비고</a:t>
                      </a:r>
                      <a:endParaRPr lang="en-US" altLang="ko-KR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반영 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Page 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등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1876478"/>
                  </a:ext>
                </a:extLst>
              </a:tr>
              <a:tr h="144311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나 </a:t>
                      </a:r>
                      <a:r>
                        <a:rPr lang="ko-KR" altLang="en-US" sz="18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쁜</a:t>
                      </a:r>
                      <a:endParaRPr lang="en-US" altLang="ko-KR" sz="1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예 시</a:t>
                      </a: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심의도서를</a:t>
                      </a:r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6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캡쳐해서</a:t>
                      </a:r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가져올</a:t>
                      </a:r>
                      <a:r>
                        <a:rPr lang="ko-KR" altLang="en-US" sz="16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경우</a:t>
                      </a:r>
                      <a:r>
                        <a:rPr lang="en-US" altLang="ko-KR" sz="16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6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필요 없는 부위는 포함하지 않고  내용만 확대해서 첨부 </a:t>
                      </a:r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</a:t>
                      </a: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12 </a:t>
                      </a:r>
                      <a:r>
                        <a:rPr lang="ko-KR" altLang="en-US" sz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페이지</a:t>
                      </a:r>
                      <a:endParaRPr lang="en-US" altLang="ko-KR" sz="12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endParaRPr lang="en-US" altLang="ko-KR" sz="12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3934453"/>
                  </a:ext>
                </a:extLst>
              </a:tr>
              <a:tr h="6387748">
                <a:tc gridSpan="5">
                  <a:txBody>
                    <a:bodyPr/>
                    <a:lstStyle/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i="1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ko-KR" altLang="en-US" sz="3000" dirty="0"/>
                    </a:p>
                  </a:txBody>
                  <a:tcPr marL="91421" marR="91421" marT="45710" marB="4571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19187"/>
                  </a:ext>
                </a:extLst>
              </a:tr>
            </a:tbl>
          </a:graphicData>
        </a:graphic>
      </p:graphicFrame>
      <p:pic>
        <p:nvPicPr>
          <p:cNvPr id="2" name="그림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947" y="3455123"/>
            <a:ext cx="13068083" cy="6318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1040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23844</TotalTime>
  <Words>561</Words>
  <Application>Microsoft Office PowerPoint</Application>
  <PresentationFormat>사용자 지정</PresentationFormat>
  <Paragraphs>181</Paragraphs>
  <Slides>9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12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22" baseType="lpstr">
      <vt:lpstr>HY견명조</vt:lpstr>
      <vt:lpstr>HY헤드라인M</vt:lpstr>
      <vt:lpstr>맑은 고딕</vt:lpstr>
      <vt:lpstr>바탕</vt:lpstr>
      <vt:lpstr>함초롬돋움</vt:lpstr>
      <vt:lpstr>함초롬바탕</vt:lpstr>
      <vt:lpstr>휴먼고딕</vt:lpstr>
      <vt:lpstr>휴먼명조</vt:lpstr>
      <vt:lpstr>휴먼모음T</vt:lpstr>
      <vt:lpstr>Arial</vt:lpstr>
      <vt:lpstr>Impact</vt:lpstr>
      <vt:lpstr>Wingdings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Microsoft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성동구 성수동 2가 지식산업센터 신축공사</dc:title>
  <dc:creator>user</dc:creator>
  <cp:lastModifiedBy>User</cp:lastModifiedBy>
  <cp:revision>1490</cp:revision>
  <cp:lastPrinted>2021-10-14T01:36:56Z</cp:lastPrinted>
  <dcterms:created xsi:type="dcterms:W3CDTF">2015-10-14T07:40:08Z</dcterms:created>
  <dcterms:modified xsi:type="dcterms:W3CDTF">2026-03-31T02:23:59Z</dcterms:modified>
</cp:coreProperties>
</file>