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CCECFF"/>
    <a:srgbClr val="99FFCC"/>
    <a:srgbClr val="FF00FF"/>
    <a:srgbClr val="6600CC"/>
    <a:srgbClr val="FFFF99"/>
    <a:srgbClr val="FFCCFF"/>
    <a:srgbClr val="CC99FF"/>
    <a:srgbClr val="99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88" autoAdjust="0"/>
  </p:normalViewPr>
  <p:slideViewPr>
    <p:cSldViewPr>
      <p:cViewPr varScale="1">
        <p:scale>
          <a:sx n="81" d="100"/>
          <a:sy n="81" d="100"/>
        </p:scale>
        <p:origin x="-3300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B5E04-82D4-4D53-8F52-F916E863D950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F98C4-DCD2-4775-AB57-49988E319E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022614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F98C4-DCD2-4775-AB57-49988E319ECB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80944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6932-DC22-417B-BCA2-FB4D2DB15E95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D03B-7903-4F4B-AD50-31BE7B8C1914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15F38-2A77-4D0C-B230-8A12B7BF0D98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ACFA-8887-4F15-A1B4-BC5CE5D984C0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DC960-B06E-4DF9-A752-C13DAC15B1F8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5A5D8-214B-4A91-9E4A-5F0CB9E2E1B0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1937E-44A6-4CAE-91E9-88617F5748F2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B5C7F-A64A-436D-A15B-CEDA3607C642}" type="datetime1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ko-KR" altLang="en-US" smtClean="0"/>
              <a:t>뒷장계속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D6727-C89D-4885-9747-F69F020069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모서리가 둥근 직사각형 70"/>
          <p:cNvSpPr/>
          <p:nvPr/>
        </p:nvSpPr>
        <p:spPr>
          <a:xfrm>
            <a:off x="28576" y="6173019"/>
            <a:ext cx="6791324" cy="2934022"/>
          </a:xfrm>
          <a:prstGeom prst="roundRect">
            <a:avLst>
              <a:gd name="adj" fmla="val 7534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ln w="952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-1910" y="5849491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9" name="모서리가 둥근 직사각형 68"/>
          <p:cNvSpPr/>
          <p:nvPr/>
        </p:nvSpPr>
        <p:spPr>
          <a:xfrm>
            <a:off x="93712" y="6638925"/>
            <a:ext cx="4154387" cy="2403375"/>
          </a:xfrm>
          <a:prstGeom prst="roundRect">
            <a:avLst>
              <a:gd name="adj" fmla="val 94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직사각형 74"/>
          <p:cNvSpPr/>
          <p:nvPr/>
        </p:nvSpPr>
        <p:spPr>
          <a:xfrm>
            <a:off x="119286" y="6854950"/>
            <a:ext cx="2184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800" b="1" dirty="0" smtClean="0"/>
              <a:t>학습 </a:t>
            </a:r>
            <a:r>
              <a:rPr lang="en-US" altLang="ko-KR" sz="800" b="1" dirty="0" smtClean="0"/>
              <a:t>+ </a:t>
            </a:r>
            <a:r>
              <a:rPr lang="ko-KR" altLang="en-US" sz="800" b="1" dirty="0" smtClean="0"/>
              <a:t>체험 </a:t>
            </a:r>
            <a:r>
              <a:rPr lang="en-US" altLang="ko-KR" sz="800" b="1" dirty="0" smtClean="0"/>
              <a:t>+ </a:t>
            </a:r>
            <a:r>
              <a:rPr lang="ko-KR" altLang="en-US" sz="800" b="1" dirty="0" smtClean="0"/>
              <a:t>스토리 통합 수업 </a:t>
            </a:r>
            <a:endParaRPr lang="en-US" altLang="ko-KR" sz="8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800" b="1" dirty="0" err="1" smtClean="0"/>
              <a:t>원어민</a:t>
            </a:r>
            <a:r>
              <a:rPr lang="ko-KR" altLang="en-US" sz="800" b="1" dirty="0" smtClean="0"/>
              <a:t> 강사</a:t>
            </a:r>
            <a:r>
              <a:rPr lang="en-US" altLang="ko-KR" sz="800" b="1" dirty="0" smtClean="0"/>
              <a:t>, </a:t>
            </a:r>
            <a:r>
              <a:rPr lang="ko-KR" altLang="en-US" sz="800" b="1" dirty="0" smtClean="0"/>
              <a:t>한국인 강사 영어로 진행되는 수업으로 자연스러운 영어환경에 노출</a:t>
            </a:r>
            <a:endParaRPr lang="en-US" altLang="ko-KR" sz="1000" b="1" dirty="0" smtClean="0"/>
          </a:p>
        </p:txBody>
      </p:sp>
      <p:graphicFrame>
        <p:nvGraphicFramePr>
          <p:cNvPr id="76" name="표 75"/>
          <p:cNvGraphicFramePr>
            <a:graphicFrameLocks noGrp="1"/>
          </p:cNvGraphicFramePr>
          <p:nvPr/>
        </p:nvGraphicFramePr>
        <p:xfrm>
          <a:off x="186233" y="7316339"/>
          <a:ext cx="3965883" cy="1684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563"/>
                <a:gridCol w="853506"/>
                <a:gridCol w="1161095"/>
                <a:gridCol w="865719"/>
              </a:tblGrid>
              <a:tr h="23773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Phonics</a:t>
                      </a:r>
                      <a:r>
                        <a:rPr lang="en-US" altLang="ko-KR" sz="800" baseline="0" dirty="0" smtClean="0">
                          <a:solidFill>
                            <a:schemeClr val="tx1"/>
                          </a:solidFill>
                        </a:rPr>
                        <a:t>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Language</a:t>
                      </a:r>
                      <a:r>
                        <a:rPr lang="en-US" altLang="ko-KR" sz="800" baseline="0" dirty="0" smtClean="0">
                          <a:solidFill>
                            <a:schemeClr val="tx1"/>
                          </a:solidFill>
                        </a:rPr>
                        <a:t> Art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34658">
                <a:tc>
                  <a:txBody>
                    <a:bodyPr/>
                    <a:lstStyle/>
                    <a:p>
                      <a:pPr algn="just" latinLnBrk="1">
                        <a:lnSpc>
                          <a:spcPts val="800"/>
                        </a:lnSpc>
                      </a:pPr>
                      <a:r>
                        <a:rPr lang="ko-KR" altLang="en-US" sz="750" b="1" dirty="0" err="1" smtClean="0">
                          <a:solidFill>
                            <a:schemeClr val="tx1"/>
                          </a:solidFill>
                        </a:rPr>
                        <a:t>챈트와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 게임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75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750" b="1" baseline="0" dirty="0" smtClean="0">
                          <a:solidFill>
                            <a:schemeClr val="tx1"/>
                          </a:solidFill>
                        </a:rPr>
                        <a:t>다양한 활동을 통해 자연스럽고 재미있게 </a:t>
                      </a:r>
                      <a:r>
                        <a:rPr lang="ko-KR" altLang="en-US" sz="750" b="1" baseline="0" dirty="0" err="1" smtClean="0">
                          <a:solidFill>
                            <a:schemeClr val="tx1"/>
                          </a:solidFill>
                        </a:rPr>
                        <a:t>파닉스</a:t>
                      </a:r>
                      <a:r>
                        <a:rPr lang="ko-KR" altLang="en-US" sz="750" b="1" baseline="0" dirty="0" smtClean="0">
                          <a:solidFill>
                            <a:schemeClr val="tx1"/>
                          </a:solidFill>
                        </a:rPr>
                        <a:t> 규칙을 체계적으로 습득</a:t>
                      </a:r>
                      <a:endParaRPr lang="ko-KR" altLang="en-US" sz="7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ts val="800"/>
                        </a:lnSpc>
                      </a:pP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어휘확장과 언어구사능력을 향상시킬 수 있는 수업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주제별 프로젝트 수업</a:t>
                      </a:r>
                      <a:endParaRPr lang="ko-KR" altLang="en-US" sz="7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095"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Story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ts val="800"/>
                        </a:lnSpc>
                      </a:pP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</a:rPr>
                        <a:t>Exciting Experience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97295">
                <a:tc>
                  <a:txBody>
                    <a:bodyPr/>
                    <a:lstStyle/>
                    <a:p>
                      <a:pPr algn="just" latinLnBrk="1">
                        <a:lnSpc>
                          <a:spcPts val="800"/>
                        </a:lnSpc>
                      </a:pP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재미 있는 영어스토리를 통해 자연스럽게 어휘와 문장 습득</a:t>
                      </a:r>
                      <a:endParaRPr lang="ko-KR" altLang="en-US" sz="7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ts val="800"/>
                        </a:lnSpc>
                      </a:pP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요리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과학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체육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음악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마술</a:t>
                      </a:r>
                      <a:r>
                        <a:rPr lang="en-US" altLang="ko-KR" sz="75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750" b="1" dirty="0" smtClean="0">
                          <a:solidFill>
                            <a:schemeClr val="tx1"/>
                          </a:solidFill>
                        </a:rPr>
                        <a:t>퀴즈 등 체험을 통한 영어학습</a:t>
                      </a:r>
                      <a:endParaRPr lang="ko-KR" altLang="en-US" sz="7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모서리가 둥근 직사각형 51"/>
          <p:cNvSpPr/>
          <p:nvPr/>
        </p:nvSpPr>
        <p:spPr>
          <a:xfrm>
            <a:off x="4365104" y="6660232"/>
            <a:ext cx="2378596" cy="2381224"/>
          </a:xfrm>
          <a:prstGeom prst="roundRect">
            <a:avLst>
              <a:gd name="adj" fmla="val 94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4581128" y="6444208"/>
            <a:ext cx="2016224" cy="462558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초등특별</a:t>
            </a:r>
            <a:r>
              <a:rPr lang="en-US" altLang="ko-KR" sz="1600" b="1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600" b="1" dirty="0" err="1" smtClean="0">
                <a:solidFill>
                  <a:schemeClr val="tx1"/>
                </a:solidFill>
                <a:latin typeface="+mj-ea"/>
                <a:ea typeface="+mj-ea"/>
              </a:rPr>
              <a:t>엘리트반</a:t>
            </a:r>
            <a:r>
              <a:rPr lang="en-US" altLang="ko-KR" sz="1600" b="1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  <a:p>
            <a:pPr lvl="0" algn="ctr"/>
            <a:r>
              <a:rPr lang="ko-KR" altLang="en-US" sz="800" b="1" dirty="0" err="1" smtClean="0">
                <a:solidFill>
                  <a:srgbClr val="0000FF"/>
                </a:solidFill>
              </a:rPr>
              <a:t>특목고</a:t>
            </a:r>
            <a:r>
              <a:rPr lang="ko-KR" altLang="en-US" sz="800" b="1" dirty="0" smtClean="0">
                <a:solidFill>
                  <a:srgbClr val="0000FF"/>
                </a:solidFill>
              </a:rPr>
              <a:t> 합격생을 배출한 고급 영어과정</a:t>
            </a:r>
            <a:endParaRPr lang="en-US" altLang="ko-KR" sz="14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0" name="모서리가 둥근 직사각형 69"/>
          <p:cNvSpPr/>
          <p:nvPr/>
        </p:nvSpPr>
        <p:spPr>
          <a:xfrm>
            <a:off x="1079748" y="6437759"/>
            <a:ext cx="2232248" cy="419100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  <a:latin typeface="+mj-ea"/>
                <a:ea typeface="+mj-ea"/>
              </a:rPr>
              <a:t>예비초등반</a:t>
            </a:r>
            <a:r>
              <a:rPr lang="en-US" altLang="ko-KR" sz="1600" b="1" dirty="0" smtClean="0">
                <a:solidFill>
                  <a:schemeClr val="tx1"/>
                </a:solidFill>
                <a:latin typeface="+mj-ea"/>
                <a:ea typeface="+mj-ea"/>
              </a:rPr>
              <a:t>-6~7</a:t>
            </a:r>
            <a:r>
              <a:rPr lang="ko-KR" altLang="en-US" sz="1600" b="1" dirty="0" err="1" smtClean="0">
                <a:solidFill>
                  <a:schemeClr val="tx1"/>
                </a:solidFill>
                <a:latin typeface="+mj-ea"/>
                <a:ea typeface="+mj-ea"/>
              </a:rPr>
              <a:t>세반</a:t>
            </a:r>
            <a:endParaRPr lang="en-US" altLang="ko-KR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800" b="1" dirty="0" smtClean="0">
                <a:solidFill>
                  <a:srgbClr val="0000FF"/>
                </a:solidFill>
                <a:latin typeface="+mn-ea"/>
              </a:rPr>
              <a:t>초등학교 입학 전 자연스럽게 영어환경에 노출</a:t>
            </a:r>
          </a:p>
        </p:txBody>
      </p:sp>
      <p:sp>
        <p:nvSpPr>
          <p:cNvPr id="127" name="직사각형 126"/>
          <p:cNvSpPr/>
          <p:nvPr/>
        </p:nvSpPr>
        <p:spPr>
          <a:xfrm>
            <a:off x="1628775" y="5868144"/>
            <a:ext cx="3744441" cy="538609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Pre </a:t>
            </a:r>
            <a:r>
              <a:rPr lang="ko-KR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프로그램</a:t>
            </a:r>
            <a:endParaRPr lang="en-US" altLang="ko-KR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ea"/>
            </a:endParaRPr>
          </a:p>
          <a:p>
            <a:pPr algn="ctr"/>
            <a:r>
              <a:rPr lang="ko-KR" altLang="en-US" sz="11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초등 입학 전</a:t>
            </a:r>
            <a:r>
              <a:rPr lang="en-US" altLang="ko-KR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, </a:t>
            </a:r>
            <a:r>
              <a:rPr lang="ko-KR" altLang="en-US" sz="1100" b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중학 입학 전 </a:t>
            </a:r>
            <a:r>
              <a:rPr lang="ko-KR" altLang="en-US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우리 아이 영어 향상 프로젝트</a:t>
            </a:r>
            <a:r>
              <a:rPr lang="en-US" altLang="ko-KR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! </a:t>
            </a:r>
            <a:r>
              <a:rPr lang="ko-KR" altLang="en-US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 </a:t>
            </a:r>
            <a:endParaRPr lang="en-US" altLang="ko-KR" sz="11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Rix떡볶이 M" pitchFamily="18" charset="-127"/>
              <a:ea typeface="Rix떡볶이 M" pitchFamily="18" charset="-127"/>
            </a:endParaRPr>
          </a:p>
        </p:txBody>
      </p:sp>
      <p:sp>
        <p:nvSpPr>
          <p:cNvPr id="152" name="직사각형 151"/>
          <p:cNvSpPr/>
          <p:nvPr/>
        </p:nvSpPr>
        <p:spPr>
          <a:xfrm>
            <a:off x="147076" y="1187624"/>
            <a:ext cx="378100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300"/>
              </a:lnSpc>
              <a:buFont typeface="Arial" pitchFamily="34" charset="0"/>
              <a:buChar char="•"/>
            </a:pPr>
            <a:r>
              <a:rPr lang="ko-KR" altLang="en-US" sz="900" b="1" dirty="0" err="1" smtClean="0">
                <a:solidFill>
                  <a:schemeClr val="tx1"/>
                </a:solidFill>
              </a:rPr>
              <a:t>파닉스리딩부터</a:t>
            </a:r>
            <a:r>
              <a:rPr lang="ko-KR" altLang="en-US" sz="900" b="1" dirty="0" smtClean="0">
                <a:solidFill>
                  <a:schemeClr val="tx1"/>
                </a:solidFill>
              </a:rPr>
              <a:t> </a:t>
            </a:r>
            <a:r>
              <a:rPr lang="en-US" altLang="ko-KR" sz="900" b="1" dirty="0" smtClean="0">
                <a:solidFill>
                  <a:schemeClr val="tx1"/>
                </a:solidFill>
              </a:rPr>
              <a:t>4</a:t>
            </a:r>
            <a:r>
              <a:rPr lang="ko-KR" altLang="en-US" sz="900" b="1" dirty="0" smtClean="0">
                <a:solidFill>
                  <a:schemeClr val="tx1"/>
                </a:solidFill>
              </a:rPr>
              <a:t>개 레벨 </a:t>
            </a:r>
            <a:r>
              <a:rPr lang="en-US" altLang="ko-KR" sz="900" b="1" dirty="0" smtClean="0">
                <a:solidFill>
                  <a:schemeClr val="tx1"/>
                </a:solidFill>
              </a:rPr>
              <a:t>7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단계 </a:t>
            </a:r>
            <a:r>
              <a:rPr lang="en-US" altLang="ko-KR" sz="900" b="1" dirty="0" smtClean="0">
                <a:solidFill>
                  <a:schemeClr val="tx1"/>
                </a:solidFill>
              </a:rPr>
              <a:t>(</a:t>
            </a:r>
            <a:r>
              <a:rPr lang="ko-KR" altLang="en-US" sz="900" b="1" dirty="0" err="1" smtClean="0">
                <a:solidFill>
                  <a:schemeClr val="tx1"/>
                </a:solidFill>
              </a:rPr>
              <a:t>파닉스리딩</a:t>
            </a:r>
            <a:r>
              <a:rPr lang="en-US" altLang="ko-KR" sz="900" b="1" dirty="0" smtClean="0">
                <a:solidFill>
                  <a:schemeClr val="tx1"/>
                </a:solidFill>
              </a:rPr>
              <a:t>, </a:t>
            </a:r>
            <a:r>
              <a:rPr lang="ko-KR" altLang="en-US" sz="900" b="1" dirty="0" err="1" smtClean="0">
                <a:solidFill>
                  <a:schemeClr val="tx1"/>
                </a:solidFill>
              </a:rPr>
              <a:t>북워킹</a:t>
            </a:r>
            <a:r>
              <a:rPr lang="en-US" altLang="ko-KR" sz="900" b="1" dirty="0" smtClean="0">
                <a:solidFill>
                  <a:schemeClr val="tx1"/>
                </a:solidFill>
              </a:rPr>
              <a:t>, </a:t>
            </a:r>
            <a:r>
              <a:rPr lang="ko-KR" altLang="en-US" sz="900" b="1" dirty="0" err="1" smtClean="0">
                <a:solidFill>
                  <a:schemeClr val="tx1"/>
                </a:solidFill>
              </a:rPr>
              <a:t>북점프</a:t>
            </a:r>
            <a:r>
              <a:rPr lang="en-US" altLang="ko-KR" sz="900" b="1" dirty="0" smtClean="0">
                <a:solidFill>
                  <a:schemeClr val="tx1"/>
                </a:solidFill>
              </a:rPr>
              <a:t>, </a:t>
            </a:r>
            <a:r>
              <a:rPr lang="ko-KR" altLang="en-US" sz="900" b="1" dirty="0" err="1" smtClean="0">
                <a:solidFill>
                  <a:schemeClr val="tx1"/>
                </a:solidFill>
              </a:rPr>
              <a:t>북러닝</a:t>
            </a:r>
            <a:r>
              <a:rPr lang="en-US" altLang="ko-KR" sz="900" b="1" dirty="0" smtClean="0">
                <a:solidFill>
                  <a:schemeClr val="tx1"/>
                </a:solidFill>
              </a:rPr>
              <a:t>)</a:t>
            </a:r>
          </a:p>
          <a:p>
            <a:pPr>
              <a:lnSpc>
                <a:spcPts val="1300"/>
              </a:lnSpc>
              <a:buFont typeface="Arial" pitchFamily="34" charset="0"/>
              <a:buChar char="•"/>
            </a:pPr>
            <a:r>
              <a:rPr lang="ko-KR" altLang="en-US" sz="900" b="1" dirty="0" smtClean="0">
                <a:solidFill>
                  <a:schemeClr val="tx1"/>
                </a:solidFill>
              </a:rPr>
              <a:t>스토리를 통한 자연스러운 영어학습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>
              <a:lnSpc>
                <a:spcPts val="1300"/>
              </a:lnSpc>
              <a:buFont typeface="Arial" pitchFamily="34" charset="0"/>
              <a:buChar char="•"/>
            </a:pPr>
            <a:r>
              <a:rPr lang="en-US" altLang="ko-KR" sz="900" b="1" dirty="0" smtClean="0">
                <a:solidFill>
                  <a:schemeClr val="tx1"/>
                </a:solidFill>
              </a:rPr>
              <a:t> </a:t>
            </a:r>
            <a:r>
              <a:rPr lang="ko-KR" altLang="en-US" sz="900" b="1" dirty="0" smtClean="0">
                <a:solidFill>
                  <a:schemeClr val="tx1"/>
                </a:solidFill>
              </a:rPr>
              <a:t>스토리 </a:t>
            </a:r>
            <a:r>
              <a:rPr lang="ko-KR" altLang="en-US" sz="900" b="1" dirty="0" err="1" smtClean="0">
                <a:solidFill>
                  <a:schemeClr val="tx1"/>
                </a:solidFill>
              </a:rPr>
              <a:t>리딩</a:t>
            </a:r>
            <a:r>
              <a:rPr lang="ko-KR" altLang="en-US" sz="900" b="1" dirty="0" smtClean="0">
                <a:solidFill>
                  <a:schemeClr val="tx1"/>
                </a:solidFill>
              </a:rPr>
              <a:t> </a:t>
            </a:r>
            <a:r>
              <a:rPr lang="en-US" altLang="ko-KR" sz="900" b="1" dirty="0" smtClean="0">
                <a:solidFill>
                  <a:schemeClr val="tx1"/>
                </a:solidFill>
              </a:rPr>
              <a:t>+ 4skills </a:t>
            </a:r>
            <a:r>
              <a:rPr lang="ko-KR" altLang="en-US" sz="900" b="1" dirty="0" smtClean="0">
                <a:solidFill>
                  <a:schemeClr val="tx1"/>
                </a:solidFill>
              </a:rPr>
              <a:t>통합수업 </a:t>
            </a:r>
            <a:r>
              <a:rPr lang="en-US" altLang="ko-KR" sz="900" b="1" dirty="0" smtClean="0">
                <a:solidFill>
                  <a:schemeClr val="tx1"/>
                </a:solidFill>
              </a:rPr>
              <a:t>+ </a:t>
            </a:r>
            <a:r>
              <a:rPr lang="ko-KR" altLang="en-US" sz="900" b="1" dirty="0" smtClean="0">
                <a:solidFill>
                  <a:schemeClr val="tx1"/>
                </a:solidFill>
              </a:rPr>
              <a:t>온라인학습 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>
              <a:lnSpc>
                <a:spcPts val="1300"/>
              </a:lnSpc>
              <a:buFont typeface="Arial" pitchFamily="34" charset="0"/>
              <a:buChar char="•"/>
            </a:pPr>
            <a:r>
              <a:rPr lang="ko-KR" altLang="en-US" sz="900" b="1" dirty="0" smtClean="0">
                <a:solidFill>
                  <a:schemeClr val="tx1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월수</a:t>
            </a:r>
            <a:r>
              <a:rPr lang="en-US" altLang="ko-KR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+</a:t>
            </a:r>
            <a:r>
              <a:rPr lang="ko-KR" altLang="en-US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금</a:t>
            </a:r>
            <a:r>
              <a:rPr lang="en-US" altLang="ko-KR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/</a:t>
            </a:r>
            <a:r>
              <a:rPr lang="ko-KR" altLang="en-US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화목</a:t>
            </a:r>
            <a:r>
              <a:rPr lang="en-US" altLang="ko-KR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+</a:t>
            </a:r>
            <a:r>
              <a:rPr lang="ko-KR" altLang="en-US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금 주</a:t>
            </a:r>
            <a:r>
              <a:rPr lang="en-US" altLang="ko-KR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3</a:t>
            </a:r>
            <a:r>
              <a:rPr lang="ko-KR" altLang="en-US" sz="1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일 연계수업</a:t>
            </a:r>
            <a:endParaRPr lang="en-US" altLang="ko-KR" sz="900" b="1" dirty="0" smtClean="0"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3" name="직사각형 152"/>
          <p:cNvSpPr/>
          <p:nvPr/>
        </p:nvSpPr>
        <p:spPr>
          <a:xfrm>
            <a:off x="229791" y="934193"/>
            <a:ext cx="1512168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tx1"/>
                </a:solidFill>
              </a:rPr>
              <a:t>◎ 수업특징</a:t>
            </a:r>
          </a:p>
        </p:txBody>
      </p:sp>
      <p:sp>
        <p:nvSpPr>
          <p:cNvPr id="154" name="직사각형 153"/>
          <p:cNvSpPr/>
          <p:nvPr/>
        </p:nvSpPr>
        <p:spPr>
          <a:xfrm>
            <a:off x="227062" y="2035670"/>
            <a:ext cx="1512168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tx1"/>
                </a:solidFill>
              </a:rPr>
              <a:t>◎ 수업내용</a:t>
            </a:r>
          </a:p>
        </p:txBody>
      </p:sp>
      <p:sp>
        <p:nvSpPr>
          <p:cNvPr id="155" name="모서리가 둥근 직사각형 154"/>
          <p:cNvSpPr/>
          <p:nvPr/>
        </p:nvSpPr>
        <p:spPr>
          <a:xfrm>
            <a:off x="51841" y="196973"/>
            <a:ext cx="6750521" cy="5614021"/>
          </a:xfrm>
          <a:prstGeom prst="roundRect">
            <a:avLst>
              <a:gd name="adj" fmla="val 3945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ln w="952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6" name="직사각형 155"/>
          <p:cNvSpPr/>
          <p:nvPr/>
        </p:nvSpPr>
        <p:spPr>
          <a:xfrm>
            <a:off x="1533524" y="2"/>
            <a:ext cx="3839692" cy="538609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금요</a:t>
            </a:r>
            <a:r>
              <a:rPr lang="ko-KR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 전체 프로그램</a:t>
            </a:r>
            <a:endParaRPr lang="en-US" altLang="ko-KR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ea"/>
            </a:endParaRPr>
          </a:p>
          <a:p>
            <a:pPr algn="ctr"/>
            <a:r>
              <a:rPr lang="ko-KR" altLang="en-US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신나는 </a:t>
            </a:r>
            <a:r>
              <a:rPr lang="ko-KR" altLang="en-US" sz="11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금요일</a:t>
            </a:r>
            <a:r>
              <a:rPr lang="en-US" altLang="ko-KR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~ </a:t>
            </a:r>
            <a:r>
              <a:rPr lang="ko-KR" altLang="en-US" sz="1100" b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다양하고 재미있는 수업</a:t>
            </a:r>
            <a:r>
              <a:rPr lang="ko-KR" altLang="en-US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을 </a:t>
            </a:r>
            <a:r>
              <a:rPr lang="ko-KR" altLang="en-US" sz="11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골라듣는</a:t>
            </a:r>
            <a:r>
              <a:rPr lang="ko-KR" altLang="en-US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 재미</a:t>
            </a:r>
            <a:r>
              <a:rPr lang="en-US" altLang="ko-KR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Rix떡볶이 M" pitchFamily="18" charset="-127"/>
                <a:ea typeface="Rix떡볶이 M" pitchFamily="18" charset="-127"/>
              </a:rPr>
              <a:t>!</a:t>
            </a:r>
            <a:endParaRPr lang="en-US" altLang="ko-KR" sz="11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Rix떡볶이 M" pitchFamily="18" charset="-127"/>
              <a:ea typeface="Rix떡볶이 M" pitchFamily="18" charset="-127"/>
            </a:endParaRPr>
          </a:p>
        </p:txBody>
      </p:sp>
      <p:sp>
        <p:nvSpPr>
          <p:cNvPr id="157" name="직사각형 156"/>
          <p:cNvSpPr/>
          <p:nvPr/>
        </p:nvSpPr>
        <p:spPr>
          <a:xfrm>
            <a:off x="4362450" y="593203"/>
            <a:ext cx="2025750" cy="360040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금요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 전체 수업시간</a:t>
            </a:r>
          </a:p>
        </p:txBody>
      </p:sp>
      <p:graphicFrame>
        <p:nvGraphicFramePr>
          <p:cNvPr id="158" name="표 157"/>
          <p:cNvGraphicFramePr>
            <a:graphicFrameLocks noGrp="1"/>
          </p:cNvGraphicFramePr>
          <p:nvPr/>
        </p:nvGraphicFramePr>
        <p:xfrm>
          <a:off x="4019202" y="1120452"/>
          <a:ext cx="2751143" cy="261132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25377"/>
                <a:gridCol w="336549"/>
                <a:gridCol w="482693"/>
                <a:gridCol w="498779"/>
                <a:gridCol w="1207745"/>
              </a:tblGrid>
              <a:tr h="216794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smtClean="0"/>
                        <a:t>구분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38353" marR="38353" marT="10604" marB="10604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38353" marR="38353" marT="10604" marB="10604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/>
                        <a:t>수업 시간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38353" marR="38353" marT="10604" marB="10604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0045">
                <a:tc rowSpan="6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중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국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어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반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1</a:t>
                      </a:r>
                      <a:r>
                        <a:rPr lang="ko-KR" altLang="en-US" sz="800" b="1" dirty="0" smtClean="0"/>
                        <a:t>타임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1</a:t>
                      </a:r>
                      <a:r>
                        <a:rPr lang="ko-KR" altLang="en-US" sz="800" b="1" dirty="0" smtClean="0"/>
                        <a:t>교시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 smtClean="0"/>
                        <a:t>10:00~10:50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2200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2</a:t>
                      </a:r>
                      <a:r>
                        <a:rPr lang="ko-KR" altLang="en-US" sz="800" b="1" dirty="0" smtClean="0"/>
                        <a:t>교시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 smtClean="0"/>
                        <a:t>11:00~11:50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220045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독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서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반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&amp;</a:t>
                      </a:r>
                    </a:p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err="1" smtClean="0"/>
                        <a:t>쿠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킹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/>
                        <a:t>반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2</a:t>
                      </a:r>
                      <a:r>
                        <a:rPr lang="ko-KR" altLang="en-US" sz="800" b="1" dirty="0" smtClean="0"/>
                        <a:t>타임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/>
                        <a:t>1</a:t>
                      </a:r>
                      <a:r>
                        <a:rPr lang="ko-KR" altLang="en-US" sz="800" b="1" dirty="0"/>
                        <a:t>교시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/>
                        <a:t>3:00~3:40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2200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/>
                        <a:t>2</a:t>
                      </a:r>
                      <a:r>
                        <a:rPr lang="ko-KR" altLang="en-US" sz="800" b="1" dirty="0"/>
                        <a:t>교시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/>
                        <a:t>3:50~4:30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220045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3</a:t>
                      </a:r>
                      <a:r>
                        <a:rPr lang="ko-KR" altLang="en-US" sz="800" b="1" dirty="0" smtClean="0"/>
                        <a:t>타임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/>
                        <a:t>1</a:t>
                      </a:r>
                      <a:r>
                        <a:rPr lang="ko-KR" altLang="en-US" sz="800" b="1" dirty="0"/>
                        <a:t>교시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/>
                        <a:t>4:40~5:20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2200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/>
                        <a:t>2</a:t>
                      </a:r>
                      <a:r>
                        <a:rPr lang="ko-KR" altLang="en-US" sz="800" b="1" dirty="0"/>
                        <a:t>교시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/>
                        <a:t>5:30~6:10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258300">
                <a:tc rowSpan="3"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smtClean="0"/>
                        <a:t>수강료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/>
                </a:tc>
                <a:tc rowSpan="3" h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err="1" smtClean="0"/>
                        <a:t>금요독서반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3</a:t>
                      </a:r>
                      <a:r>
                        <a:rPr lang="ko-KR" altLang="en-US" sz="800" b="1" dirty="0" smtClean="0"/>
                        <a:t>개월 </a:t>
                      </a:r>
                      <a:r>
                        <a:rPr lang="en-US" altLang="ko-KR" sz="800" b="1" dirty="0" smtClean="0"/>
                        <a:t>15</a:t>
                      </a:r>
                      <a:r>
                        <a:rPr lang="ko-KR" altLang="en-US" sz="800" b="1" dirty="0" smtClean="0"/>
                        <a:t>만원</a:t>
                      </a:r>
                      <a:endParaRPr lang="en-US" altLang="ko-KR" sz="800" b="1" dirty="0" smtClean="0"/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 smtClean="0"/>
                        <a:t>(</a:t>
                      </a:r>
                      <a:r>
                        <a:rPr lang="ko-KR" altLang="en-US" sz="800" b="1" dirty="0" smtClean="0"/>
                        <a:t>월</a:t>
                      </a:r>
                      <a:r>
                        <a:rPr lang="en-US" altLang="ko-KR" sz="800" b="1" dirty="0" smtClean="0"/>
                        <a:t>5</a:t>
                      </a:r>
                      <a:r>
                        <a:rPr lang="ko-KR" altLang="en-US" sz="800" b="1" dirty="0" smtClean="0"/>
                        <a:t>만원</a:t>
                      </a:r>
                      <a:r>
                        <a:rPr lang="en-US" altLang="ko-KR" sz="800" b="1" dirty="0" smtClean="0"/>
                        <a:t>,  </a:t>
                      </a:r>
                      <a:r>
                        <a:rPr lang="ko-KR" altLang="en-US" sz="800" b="1" dirty="0" smtClean="0"/>
                        <a:t>교재별도구매</a:t>
                      </a:r>
                      <a:r>
                        <a:rPr lang="en-US" altLang="ko-KR" sz="800" b="1" dirty="0" smtClean="0"/>
                        <a:t>)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86858">
                <a:tc gridSpan="2" v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err="1" smtClean="0"/>
                        <a:t>중국어반</a:t>
                      </a:r>
                      <a:endParaRPr lang="ko-KR" altLang="en-US" sz="900" b="1" dirty="0"/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</a:tr>
              <a:tr h="232732">
                <a:tc gridSpan="2" vMerge="1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smtClean="0"/>
                        <a:t>영어쿠킹클래스</a:t>
                      </a:r>
                      <a:endParaRPr lang="ko-KR" altLang="en-US" sz="900" b="1" dirty="0"/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</a:t>
                      </a:r>
                      <a:r>
                        <a:rPr kumimoji="0" lang="ko-KR" altLang="en-US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개월 </a:t>
                      </a:r>
                      <a:r>
                        <a:rPr kumimoji="0" lang="en-US" altLang="ko-KR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18</a:t>
                      </a:r>
                      <a:r>
                        <a:rPr kumimoji="0" lang="ko-KR" altLang="en-US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만원</a:t>
                      </a:r>
                      <a:r>
                        <a:rPr kumimoji="0" lang="en-US" altLang="ko-KR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(</a:t>
                      </a:r>
                      <a:r>
                        <a:rPr kumimoji="0" lang="ko-KR" altLang="en-US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월</a:t>
                      </a:r>
                      <a:r>
                        <a:rPr kumimoji="0" lang="en-US" altLang="ko-KR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6</a:t>
                      </a:r>
                      <a:r>
                        <a:rPr kumimoji="0" lang="ko-KR" altLang="en-US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만원</a:t>
                      </a:r>
                      <a:r>
                        <a:rPr kumimoji="0" lang="en-US" altLang="ko-KR" sz="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)</a:t>
                      </a:r>
                      <a:endParaRPr kumimoji="0" lang="ko-KR" altLang="en-US" sz="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</a:tr>
              <a:tr h="40098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셔틀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8353" marR="38353" marT="10604" marB="10604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800" b="1" dirty="0" smtClean="0"/>
                        <a:t>2,</a:t>
                      </a:r>
                      <a:r>
                        <a:rPr lang="en-US" altLang="ko-KR" sz="800" b="1" baseline="0" dirty="0" smtClean="0"/>
                        <a:t> 3</a:t>
                      </a:r>
                      <a:r>
                        <a:rPr lang="ko-KR" altLang="en-US" sz="800" b="1" baseline="0" dirty="0" smtClean="0"/>
                        <a:t>타임 셔틀운영 </a:t>
                      </a:r>
                      <a:r>
                        <a:rPr lang="en-US" altLang="ko-KR" sz="800" b="1" baseline="0" dirty="0" smtClean="0"/>
                        <a:t>/</a:t>
                      </a:r>
                      <a:r>
                        <a:rPr lang="ko-KR" altLang="en-US" sz="800" b="1" baseline="0" dirty="0" smtClean="0"/>
                        <a:t>셔틀 홈페이지 참조</a:t>
                      </a:r>
                      <a:endParaRPr lang="en-US" altLang="ko-KR" sz="800" b="1" baseline="0" dirty="0" smtClean="0"/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800" b="1" baseline="0" dirty="0" smtClean="0"/>
                        <a:t>월</a:t>
                      </a:r>
                      <a:r>
                        <a:rPr lang="en-US" altLang="ko-KR" sz="800" b="1" baseline="0" dirty="0" smtClean="0"/>
                        <a:t>~</a:t>
                      </a:r>
                      <a:r>
                        <a:rPr lang="ko-KR" altLang="en-US" sz="800" b="1" baseline="0" dirty="0" smtClean="0"/>
                        <a:t>목 셔틀과 노선 및 시간 다르니 반드시 확인필요</a:t>
                      </a:r>
                      <a:endParaRPr lang="ko-KR" altLang="en-US" sz="800" b="1" dirty="0"/>
                    </a:p>
                  </a:txBody>
                  <a:tcPr marL="38353" marR="38353" marT="10604" marB="10604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1" name="표 160"/>
          <p:cNvGraphicFramePr>
            <a:graphicFrameLocks noGrp="1"/>
          </p:cNvGraphicFramePr>
          <p:nvPr/>
        </p:nvGraphicFramePr>
        <p:xfrm>
          <a:off x="188640" y="2368649"/>
          <a:ext cx="3586658" cy="133890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939504"/>
                <a:gridCol w="808853"/>
                <a:gridCol w="955916"/>
                <a:gridCol w="882385"/>
              </a:tblGrid>
              <a:tr h="2160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err="1"/>
                        <a:t>스토리북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/>
                        <a:t>워크북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smtClean="0"/>
                        <a:t>프로젝트 활동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/>
                        <a:t>온라인 학습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/>
                </a:tc>
              </a:tr>
              <a:tr h="109655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50" b="1" i="0" dirty="0" smtClean="0"/>
                        <a:t>․1</a:t>
                      </a:r>
                      <a:r>
                        <a:rPr lang="ko-KR" altLang="en-US" sz="850" b="1" i="0" dirty="0"/>
                        <a:t>개월 </a:t>
                      </a:r>
                      <a:r>
                        <a:rPr lang="en-US" altLang="ko-KR" sz="850" b="1" i="0" dirty="0"/>
                        <a:t>1</a:t>
                      </a:r>
                      <a:r>
                        <a:rPr lang="ko-KR" altLang="en-US" sz="850" b="1" i="0" dirty="0"/>
                        <a:t>권 </a:t>
                      </a:r>
                      <a:r>
                        <a:rPr lang="en-US" altLang="ko-KR" sz="850" b="1" i="0" dirty="0"/>
                        <a:t>/3</a:t>
                      </a:r>
                      <a:r>
                        <a:rPr lang="ko-KR" altLang="en-US" sz="850" b="1" i="0" dirty="0"/>
                        <a:t>개월 </a:t>
                      </a:r>
                      <a:r>
                        <a:rPr lang="en-US" altLang="ko-KR" sz="850" b="1" i="0" dirty="0"/>
                        <a:t>3</a:t>
                      </a:r>
                      <a:r>
                        <a:rPr lang="ko-KR" altLang="en-US" sz="850" b="1" i="0" dirty="0"/>
                        <a:t>권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50" b="1" i="0" dirty="0" smtClean="0"/>
                        <a:t>․</a:t>
                      </a:r>
                      <a:r>
                        <a:rPr lang="ko-KR" altLang="en-US" sz="850" b="1" i="0" dirty="0" smtClean="0"/>
                        <a:t>실제 </a:t>
                      </a:r>
                      <a:r>
                        <a:rPr lang="ko-KR" altLang="en-US" sz="850" b="1" i="0" dirty="0"/>
                        <a:t>영미문화권에서 사용되는 영어 어휘 및 표현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50" b="1" i="0" dirty="0" smtClean="0"/>
                        <a:t>․</a:t>
                      </a:r>
                      <a:r>
                        <a:rPr lang="ko-KR" altLang="en-US" sz="850" b="1" i="0" dirty="0" smtClean="0"/>
                        <a:t>다양한 </a:t>
                      </a:r>
                      <a:r>
                        <a:rPr lang="ko-KR" altLang="en-US" sz="850" b="1" i="0" dirty="0"/>
                        <a:t>주제의 지식과 정보습득</a:t>
                      </a:r>
                      <a:endParaRPr lang="ko-KR" altLang="en-US" sz="850" b="1" i="0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50" b="1" i="0" dirty="0" smtClean="0"/>
                        <a:t>․Vocabulary</a:t>
                      </a:r>
                      <a:r>
                        <a:rPr lang="en-US" sz="850" b="1" i="0" dirty="0"/>
                        <a:t>, Listening, Reading, Speaking, Writing</a:t>
                      </a:r>
                      <a:r>
                        <a:rPr lang="ko-KR" altLang="en-US" sz="850" b="1" i="0" dirty="0"/>
                        <a:t>의 </a:t>
                      </a:r>
                      <a:r>
                        <a:rPr lang="en-US" altLang="ko-KR" sz="850" b="1" i="0" dirty="0"/>
                        <a:t>5</a:t>
                      </a:r>
                      <a:r>
                        <a:rPr lang="ko-KR" altLang="en-US" sz="850" b="1" i="0" dirty="0"/>
                        <a:t>영역 통합학습</a:t>
                      </a:r>
                      <a:endParaRPr lang="ko-KR" altLang="en-US" sz="850" b="1" i="0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850" b="1" i="0" dirty="0" smtClean="0"/>
                        <a:t>역할극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smtClean="0"/>
                        <a:t>드라마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smtClean="0"/>
                        <a:t>퀴즈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err="1" smtClean="0"/>
                        <a:t>미니북</a:t>
                      </a:r>
                      <a:r>
                        <a:rPr lang="ko-KR" altLang="en-US" sz="850" b="1" i="0" dirty="0" smtClean="0"/>
                        <a:t> 만들기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smtClean="0"/>
                        <a:t>그룹활동</a:t>
                      </a:r>
                      <a:r>
                        <a:rPr lang="en-US" altLang="ko-KR" sz="850" b="1" i="0" dirty="0" smtClean="0"/>
                        <a:t>,  </a:t>
                      </a:r>
                      <a:r>
                        <a:rPr lang="ko-KR" altLang="en-US" sz="850" b="1" i="0" dirty="0" smtClean="0"/>
                        <a:t>작품 만들기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smtClean="0"/>
                        <a:t>포스터 만들기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smtClean="0"/>
                        <a:t>스토리보드 작성</a:t>
                      </a:r>
                      <a:r>
                        <a:rPr lang="en-US" altLang="ko-KR" sz="850" b="1" i="0" dirty="0" smtClean="0"/>
                        <a:t>, </a:t>
                      </a:r>
                      <a:r>
                        <a:rPr lang="ko-KR" altLang="en-US" sz="850" b="1" i="0" dirty="0" smtClean="0"/>
                        <a:t>스피치 등 다양한 프로젝트 활동 실시</a:t>
                      </a:r>
                      <a:endParaRPr lang="ko-KR" altLang="en-US" sz="850" b="1" i="0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50" b="1" i="0" dirty="0" smtClean="0"/>
                        <a:t>․</a:t>
                      </a:r>
                      <a:r>
                        <a:rPr lang="ko-KR" altLang="en-US" sz="850" b="1" i="0" dirty="0" smtClean="0"/>
                        <a:t>자기주도적 </a:t>
                      </a:r>
                      <a:r>
                        <a:rPr lang="ko-KR" altLang="en-US" sz="850" b="1" i="0" dirty="0"/>
                        <a:t>학습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50" b="1" i="0" dirty="0" smtClean="0"/>
                        <a:t>․</a:t>
                      </a:r>
                      <a:r>
                        <a:rPr lang="ko-KR" altLang="en-US" sz="850" b="1" i="0" dirty="0" smtClean="0"/>
                        <a:t>오프라인 </a:t>
                      </a:r>
                      <a:r>
                        <a:rPr lang="ko-KR" altLang="en-US" sz="850" b="1" i="0" dirty="0"/>
                        <a:t>수업 후 온라인 수업으로 학습강화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50" b="1" i="0" dirty="0" smtClean="0"/>
                        <a:t>․</a:t>
                      </a:r>
                      <a:r>
                        <a:rPr lang="ko-KR" altLang="en-US" sz="850" b="1" i="0" dirty="0" smtClean="0"/>
                        <a:t>녹음과 </a:t>
                      </a:r>
                      <a:r>
                        <a:rPr lang="ko-KR" altLang="en-US" sz="850" b="1" i="0" dirty="0"/>
                        <a:t>게임형식의 학습으로 흥미유발</a:t>
                      </a:r>
                      <a:endParaRPr lang="ko-KR" altLang="en-US" sz="850" b="1" i="0" dirty="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41404" marR="41404" marT="11447" marB="11447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162" name="직선 연결선 161"/>
          <p:cNvCxnSpPr/>
          <p:nvPr/>
        </p:nvCxnSpPr>
        <p:spPr>
          <a:xfrm>
            <a:off x="3925044" y="557013"/>
            <a:ext cx="8012" cy="3222899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모서리가 둥근 사각형 설명선 162"/>
          <p:cNvSpPr/>
          <p:nvPr/>
        </p:nvSpPr>
        <p:spPr>
          <a:xfrm>
            <a:off x="1815852" y="882713"/>
            <a:ext cx="1325116" cy="390525"/>
          </a:xfrm>
          <a:prstGeom prst="wedgeRoundRectCallout">
            <a:avLst>
              <a:gd name="adj1" fmla="val -13034"/>
              <a:gd name="adj2" fmla="val 64628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7</a:t>
            </a:r>
            <a:r>
              <a:rPr lang="ko-KR" altLang="en-US" sz="800" b="1" dirty="0" smtClean="0">
                <a:solidFill>
                  <a:schemeClr val="tx1"/>
                </a:solidFill>
              </a:rPr>
              <a:t>세부터 </a:t>
            </a:r>
            <a:endParaRPr lang="en-US" altLang="ko-KR" sz="8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800" b="1" dirty="0" smtClean="0">
                <a:solidFill>
                  <a:schemeClr val="tx1"/>
                </a:solidFill>
              </a:rPr>
              <a:t>영어 입문 학생을 위한 </a:t>
            </a:r>
            <a:endParaRPr lang="en-US" altLang="ko-KR" sz="8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900" b="1" dirty="0" err="1" smtClean="0">
                <a:solidFill>
                  <a:srgbClr val="FF0000"/>
                </a:solidFill>
              </a:rPr>
              <a:t>파닉스리딩반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 운영 </a:t>
            </a:r>
            <a:endParaRPr lang="en-US" altLang="ko-KR" sz="900" b="1" dirty="0" smtClean="0">
              <a:solidFill>
                <a:srgbClr val="FF0000"/>
              </a:solidFill>
            </a:endParaRPr>
          </a:p>
        </p:txBody>
      </p:sp>
      <p:sp>
        <p:nvSpPr>
          <p:cNvPr id="164" name="모서리가 둥근 직사각형 163"/>
          <p:cNvSpPr/>
          <p:nvPr/>
        </p:nvSpPr>
        <p:spPr>
          <a:xfrm>
            <a:off x="108621" y="629021"/>
            <a:ext cx="3744415" cy="3168352"/>
          </a:xfrm>
          <a:prstGeom prst="roundRect">
            <a:avLst>
              <a:gd name="adj" fmla="val 1095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5" name="모서리가 둥근 직사각형 164"/>
          <p:cNvSpPr/>
          <p:nvPr/>
        </p:nvSpPr>
        <p:spPr>
          <a:xfrm>
            <a:off x="828700" y="485005"/>
            <a:ext cx="2304256" cy="382512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금요독서반</a:t>
            </a:r>
            <a:endParaRPr lang="en-US" altLang="ko-KR" sz="16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rgbClr val="0000FF"/>
                </a:solidFill>
              </a:rPr>
              <a:t>Readers are leaders!!!</a:t>
            </a:r>
            <a:endParaRPr lang="ko-KR" altLang="en-US" sz="900" b="1" dirty="0" smtClean="0">
              <a:solidFill>
                <a:srgbClr val="0000FF"/>
              </a:solidFill>
            </a:endParaRPr>
          </a:p>
        </p:txBody>
      </p:sp>
      <p:sp>
        <p:nvSpPr>
          <p:cNvPr id="166" name="모서리가 둥근 직사각형 165"/>
          <p:cNvSpPr/>
          <p:nvPr/>
        </p:nvSpPr>
        <p:spPr>
          <a:xfrm>
            <a:off x="108621" y="4013397"/>
            <a:ext cx="3283792" cy="1728192"/>
          </a:xfrm>
          <a:prstGeom prst="roundRect">
            <a:avLst>
              <a:gd name="adj" fmla="val 1095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7" name="모서리가 둥근 직사각형 166"/>
          <p:cNvSpPr/>
          <p:nvPr/>
        </p:nvSpPr>
        <p:spPr>
          <a:xfrm>
            <a:off x="620688" y="3840806"/>
            <a:ext cx="2376264" cy="382512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글로벌 </a:t>
            </a:r>
            <a:r>
              <a:rPr lang="ko-KR" altLang="en-US" sz="1600" b="1" dirty="0" err="1" smtClean="0">
                <a:solidFill>
                  <a:schemeClr val="tx1"/>
                </a:solidFill>
              </a:rPr>
              <a:t>중국어반</a:t>
            </a:r>
            <a:endParaRPr lang="en-US" altLang="ko-KR" sz="16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900" b="1" dirty="0" smtClean="0">
                <a:solidFill>
                  <a:srgbClr val="0000FF"/>
                </a:solidFill>
              </a:rPr>
              <a:t>글로벌 시대 중국어도 준비하자</a:t>
            </a:r>
            <a:r>
              <a:rPr lang="en-US" altLang="ko-KR" sz="900" b="1" dirty="0" smtClean="0">
                <a:solidFill>
                  <a:srgbClr val="0000FF"/>
                </a:solidFill>
              </a:rPr>
              <a:t>!</a:t>
            </a:r>
            <a:endParaRPr lang="ko-KR" altLang="en-US" sz="900" b="1" dirty="0" smtClean="0">
              <a:solidFill>
                <a:srgbClr val="0000FF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8100" y="4243982"/>
            <a:ext cx="33108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rgbClr val="FF0000"/>
                </a:solidFill>
                <a:latin typeface="HY강M" pitchFamily="18" charset="-127"/>
                <a:ea typeface="HY강M" pitchFamily="18" charset="-127"/>
              </a:rPr>
              <a:t>글로벌 인재의 필수과정</a:t>
            </a:r>
            <a:r>
              <a:rPr lang="en-US" altLang="ko-KR" sz="1100" b="1" dirty="0" smtClean="0">
                <a:solidFill>
                  <a:srgbClr val="FF0000"/>
                </a:solidFill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100" b="1" dirty="0" smtClean="0">
                <a:solidFill>
                  <a:srgbClr val="FF0000"/>
                </a:solidFill>
                <a:latin typeface="HY강M" pitchFamily="18" charset="-127"/>
                <a:ea typeface="HY강M" pitchFamily="18" charset="-127"/>
              </a:rPr>
              <a:t>체험으로 배우는 중국어</a:t>
            </a:r>
            <a:endParaRPr lang="en-US" altLang="ko-KR" sz="1100" b="1" dirty="0" smtClean="0">
              <a:solidFill>
                <a:srgbClr val="FF0000"/>
              </a:solidFill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80629" y="4517453"/>
            <a:ext cx="1448146" cy="11521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900" b="1" dirty="0" smtClean="0">
                <a:latin typeface="+mj-ea"/>
                <a:ea typeface="+mj-ea"/>
              </a:rPr>
              <a:t>-</a:t>
            </a:r>
            <a:r>
              <a:rPr lang="ko-KR" altLang="en-US" sz="900" b="1" dirty="0" smtClean="0">
                <a:latin typeface="+mj-ea"/>
                <a:ea typeface="+mj-ea"/>
              </a:rPr>
              <a:t>기초 발음 학습</a:t>
            </a: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900" b="1" dirty="0" smtClean="0">
                <a:latin typeface="+mj-ea"/>
                <a:ea typeface="+mj-ea"/>
              </a:rPr>
              <a:t>문장구성 요소 학습</a:t>
            </a: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900" b="1" dirty="0" smtClean="0">
                <a:latin typeface="+mj-ea"/>
                <a:ea typeface="+mj-ea"/>
              </a:rPr>
              <a:t>-</a:t>
            </a:r>
            <a:r>
              <a:rPr lang="ko-KR" altLang="en-US" sz="900" b="1" dirty="0" smtClean="0">
                <a:latin typeface="+mj-ea"/>
                <a:ea typeface="+mj-ea"/>
              </a:rPr>
              <a:t>요리</a:t>
            </a:r>
            <a:r>
              <a:rPr lang="en-US" altLang="ko-KR" sz="900" b="1" dirty="0" smtClean="0">
                <a:latin typeface="+mj-ea"/>
                <a:ea typeface="+mj-ea"/>
              </a:rPr>
              <a:t>, </a:t>
            </a:r>
            <a:r>
              <a:rPr lang="ko-KR" altLang="en-US" sz="900" b="1" dirty="0" smtClean="0">
                <a:latin typeface="+mj-ea"/>
                <a:ea typeface="+mj-ea"/>
              </a:rPr>
              <a:t>미술</a:t>
            </a:r>
            <a:r>
              <a:rPr lang="en-US" altLang="ko-KR" sz="900" b="1" dirty="0" smtClean="0">
                <a:latin typeface="+mj-ea"/>
                <a:ea typeface="+mj-ea"/>
              </a:rPr>
              <a:t>, </a:t>
            </a:r>
            <a:r>
              <a:rPr lang="ko-KR" altLang="en-US" sz="900" b="1" dirty="0" smtClean="0">
                <a:latin typeface="+mj-ea"/>
                <a:ea typeface="+mj-ea"/>
              </a:rPr>
              <a:t>음악 등 체험학습</a:t>
            </a: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900" b="1" dirty="0" smtClean="0">
                <a:latin typeface="+mj-ea"/>
                <a:ea typeface="+mj-ea"/>
              </a:rPr>
              <a:t>-</a:t>
            </a:r>
            <a:r>
              <a:rPr lang="ko-KR" altLang="en-US" sz="900" b="1" dirty="0" smtClean="0">
                <a:latin typeface="+mj-ea"/>
                <a:ea typeface="+mj-ea"/>
              </a:rPr>
              <a:t>다양한 중국 문화 체험</a:t>
            </a: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endParaRPr lang="en-US" altLang="ko-KR" sz="900" b="1" dirty="0" smtClean="0">
              <a:latin typeface="+mj-ea"/>
              <a:ea typeface="+mj-ea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endParaRPr lang="ko-KR" altLang="en-US" sz="900" b="1" dirty="0" smtClean="0">
              <a:latin typeface="+mj-ea"/>
              <a:ea typeface="+mj-ea"/>
            </a:endParaRPr>
          </a:p>
        </p:txBody>
      </p:sp>
      <p:sp>
        <p:nvSpPr>
          <p:cNvPr id="170" name="모서리가 둥근 직사각형 169"/>
          <p:cNvSpPr/>
          <p:nvPr/>
        </p:nvSpPr>
        <p:spPr>
          <a:xfrm>
            <a:off x="3459087" y="4011909"/>
            <a:ext cx="3286125" cy="1728192"/>
          </a:xfrm>
          <a:prstGeom prst="roundRect">
            <a:avLst>
              <a:gd name="adj" fmla="val 1095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모서리가 둥근 직사각형 170"/>
          <p:cNvSpPr/>
          <p:nvPr/>
        </p:nvSpPr>
        <p:spPr>
          <a:xfrm>
            <a:off x="3933056" y="3800475"/>
            <a:ext cx="2376264" cy="381600"/>
          </a:xfrm>
          <a:prstGeom prst="round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금요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 영어쿠킹클래스</a:t>
            </a:r>
            <a:endParaRPr lang="en-US" altLang="ko-KR" sz="16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900" b="1" dirty="0" smtClean="0">
                <a:solidFill>
                  <a:srgbClr val="0000FF"/>
                </a:solidFill>
              </a:rPr>
              <a:t>영어로 배우는 프리미엄 쿠킹클래스</a:t>
            </a:r>
            <a:endParaRPr lang="ko-KR" altLang="en-US" sz="900" b="1" dirty="0">
              <a:solidFill>
                <a:srgbClr val="0000FF"/>
              </a:solidFill>
            </a:endParaRPr>
          </a:p>
        </p:txBody>
      </p:sp>
      <p:pic>
        <p:nvPicPr>
          <p:cNvPr id="2" name="Picture 2" descr="C:\Users\행정실1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4435" y="7578899"/>
            <a:ext cx="648073" cy="584026"/>
          </a:xfrm>
          <a:prstGeom prst="rect">
            <a:avLst/>
          </a:prstGeom>
          <a:noFill/>
        </p:spPr>
      </p:pic>
      <p:pic>
        <p:nvPicPr>
          <p:cNvPr id="1027" name="Picture 3" descr="C:\Users\행정실1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8530" y="7574757"/>
            <a:ext cx="720080" cy="588168"/>
          </a:xfrm>
          <a:prstGeom prst="rect">
            <a:avLst/>
          </a:prstGeom>
          <a:noFill/>
        </p:spPr>
      </p:pic>
      <p:pic>
        <p:nvPicPr>
          <p:cNvPr id="3" name="Picture 4" descr="C:\Users\행정실1\Desktop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92535" y="8443018"/>
            <a:ext cx="662956" cy="529531"/>
          </a:xfrm>
          <a:prstGeom prst="rect">
            <a:avLst/>
          </a:prstGeom>
          <a:noFill/>
        </p:spPr>
      </p:pic>
      <p:sp>
        <p:nvSpPr>
          <p:cNvPr id="172" name="직사각형 171"/>
          <p:cNvSpPr/>
          <p:nvPr/>
        </p:nvSpPr>
        <p:spPr>
          <a:xfrm>
            <a:off x="2303884" y="6854949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800" b="1" dirty="0" smtClean="0"/>
              <a:t>세분화된 학습자 중심의 </a:t>
            </a:r>
            <a:r>
              <a:rPr lang="ko-KR" altLang="en-US" sz="800" b="1" dirty="0" err="1" smtClean="0"/>
              <a:t>레벨별</a:t>
            </a:r>
            <a:r>
              <a:rPr lang="ko-KR" altLang="en-US" sz="800" b="1" dirty="0" smtClean="0"/>
              <a:t> 수업  </a:t>
            </a:r>
            <a:endParaRPr lang="en-US" altLang="ko-KR" sz="8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800" b="1" dirty="0" smtClean="0"/>
              <a:t>레벨 </a:t>
            </a:r>
            <a:r>
              <a:rPr lang="en-US" altLang="ko-KR" sz="800" b="1" dirty="0" smtClean="0"/>
              <a:t>: 3</a:t>
            </a:r>
            <a:r>
              <a:rPr lang="ko-KR" altLang="en-US" sz="800" b="1" dirty="0" smtClean="0"/>
              <a:t>개 레벨 </a:t>
            </a:r>
            <a:r>
              <a:rPr lang="en-US" altLang="ko-KR" sz="800" b="1" dirty="0" smtClean="0"/>
              <a:t>6</a:t>
            </a:r>
            <a:r>
              <a:rPr lang="ko-KR" altLang="en-US" sz="800" b="1" dirty="0" smtClean="0"/>
              <a:t>단계</a:t>
            </a:r>
            <a:endParaRPr lang="en-US" altLang="ko-KR" sz="800" b="1" dirty="0" smtClean="0"/>
          </a:p>
        </p:txBody>
      </p:sp>
      <p:pic>
        <p:nvPicPr>
          <p:cNvPr id="4" name="Picture 5" descr="C:\Users\행정실1\Desktop\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6992" y="8412806"/>
            <a:ext cx="734119" cy="569269"/>
          </a:xfrm>
          <a:prstGeom prst="rect">
            <a:avLst/>
          </a:prstGeom>
          <a:noFill/>
        </p:spPr>
      </p:pic>
      <p:sp>
        <p:nvSpPr>
          <p:cNvPr id="174" name="TextBox 173"/>
          <p:cNvSpPr txBox="1"/>
          <p:nvPr/>
        </p:nvSpPr>
        <p:spPr>
          <a:xfrm>
            <a:off x="1533524" y="4499992"/>
            <a:ext cx="203949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1500" b="1" dirty="0" smtClean="0"/>
          </a:p>
          <a:p>
            <a:pPr>
              <a:lnSpc>
                <a:spcPct val="150000"/>
              </a:lnSpc>
            </a:pPr>
            <a:r>
              <a:rPr lang="en-US" altLang="ko-KR" sz="900" dirty="0" smtClean="0"/>
              <a:t>   - </a:t>
            </a:r>
            <a:r>
              <a:rPr lang="ko-KR" altLang="en-US" sz="900" b="1" dirty="0" smtClean="0"/>
              <a:t>교육기간 </a:t>
            </a:r>
            <a:r>
              <a:rPr lang="en-US" altLang="ko-KR" sz="900" b="1" dirty="0" smtClean="0"/>
              <a:t>: 3.6(</a:t>
            </a:r>
            <a:r>
              <a:rPr lang="ko-KR" altLang="en-US" sz="900" b="1" dirty="0" smtClean="0"/>
              <a:t>금</a:t>
            </a:r>
            <a:r>
              <a:rPr lang="en-US" altLang="ko-KR" sz="900" b="1" dirty="0" smtClean="0"/>
              <a:t>)~5.29(</a:t>
            </a:r>
            <a:r>
              <a:rPr lang="ko-KR" altLang="en-US" sz="900" b="1" dirty="0" smtClean="0"/>
              <a:t>금</a:t>
            </a:r>
            <a:r>
              <a:rPr lang="en-US" altLang="ko-KR" sz="900" b="1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 smtClean="0"/>
              <a:t>   - </a:t>
            </a:r>
            <a:r>
              <a:rPr lang="ko-KR" altLang="en-US" sz="900" b="1" dirty="0" smtClean="0"/>
              <a:t>대      상 </a:t>
            </a:r>
            <a:r>
              <a:rPr lang="en-US" altLang="ko-KR" sz="900" b="1" dirty="0" smtClean="0"/>
              <a:t>: </a:t>
            </a:r>
            <a:r>
              <a:rPr lang="ko-KR" altLang="en-US" sz="900" b="1" dirty="0" smtClean="0"/>
              <a:t>초등학생</a:t>
            </a:r>
            <a:r>
              <a:rPr lang="en-US" altLang="ko-KR" sz="900" b="1" dirty="0" smtClean="0"/>
              <a:t>~</a:t>
            </a:r>
            <a:r>
              <a:rPr lang="ko-KR" altLang="en-US" sz="900" b="1" dirty="0" smtClean="0"/>
              <a:t>성인</a:t>
            </a:r>
            <a:endParaRPr lang="en-US" altLang="ko-KR" sz="900" b="1" dirty="0" smtClean="0"/>
          </a:p>
          <a:p>
            <a:pPr>
              <a:lnSpc>
                <a:spcPct val="150000"/>
              </a:lnSpc>
            </a:pPr>
            <a:r>
              <a:rPr lang="en-US" altLang="ko-KR" sz="900" b="1" dirty="0"/>
              <a:t> </a:t>
            </a:r>
            <a:r>
              <a:rPr lang="en-US" altLang="ko-KR" sz="900" b="1" dirty="0" smtClean="0"/>
              <a:t>  - </a:t>
            </a:r>
            <a:r>
              <a:rPr lang="ko-KR" altLang="en-US" sz="900" b="1" dirty="0" smtClean="0"/>
              <a:t>수  강 </a:t>
            </a:r>
            <a:r>
              <a:rPr lang="ko-KR" altLang="en-US" sz="900" b="1" dirty="0" err="1" smtClean="0"/>
              <a:t>료</a:t>
            </a:r>
            <a:r>
              <a:rPr lang="ko-KR" altLang="en-US" sz="900" b="1" dirty="0" smtClean="0"/>
              <a:t> </a:t>
            </a:r>
            <a:r>
              <a:rPr lang="en-US" altLang="ko-KR" sz="900" b="1" dirty="0" smtClean="0"/>
              <a:t>: 15</a:t>
            </a:r>
            <a:r>
              <a:rPr lang="ko-KR" altLang="en-US" sz="900" b="1" dirty="0" smtClean="0"/>
              <a:t>만원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월</a:t>
            </a:r>
            <a:r>
              <a:rPr lang="en-US" altLang="ko-KR" sz="900" b="1" dirty="0" smtClean="0"/>
              <a:t>5</a:t>
            </a:r>
            <a:r>
              <a:rPr lang="ko-KR" altLang="en-US" sz="900" b="1" dirty="0" smtClean="0"/>
              <a:t>만원</a:t>
            </a:r>
            <a:r>
              <a:rPr lang="en-US" altLang="ko-KR" sz="900" b="1" dirty="0" smtClean="0"/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 smtClean="0"/>
              <a:t>     </a:t>
            </a:r>
            <a:r>
              <a:rPr lang="ko-KR" altLang="en-US" sz="900" b="1" dirty="0" smtClean="0"/>
              <a:t>교재비 별도</a:t>
            </a:r>
            <a:r>
              <a:rPr lang="en-US" altLang="ko-KR" sz="900" b="1" dirty="0" smtClean="0"/>
              <a:t>)</a:t>
            </a:r>
            <a:endParaRPr lang="ko-KR" altLang="en-US" sz="900" b="1" dirty="0"/>
          </a:p>
        </p:txBody>
      </p:sp>
      <p:sp>
        <p:nvSpPr>
          <p:cNvPr id="175" name="직사각형 174"/>
          <p:cNvSpPr/>
          <p:nvPr/>
        </p:nvSpPr>
        <p:spPr>
          <a:xfrm>
            <a:off x="1713359" y="4514850"/>
            <a:ext cx="1512168" cy="2137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tx1"/>
                </a:solidFill>
              </a:rPr>
              <a:t>◎ 수강안내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475931" y="4143375"/>
            <a:ext cx="332149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900" b="1" dirty="0" smtClean="0"/>
              <a:t>월별 테마가 있는 프리미엄 영어쿠킹클래스</a:t>
            </a:r>
            <a:endParaRPr lang="en-US" altLang="ko-KR" sz="9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b="1" dirty="0" smtClean="0"/>
              <a:t>재</a:t>
            </a:r>
            <a:r>
              <a:rPr lang="ko-KR" altLang="en-US" sz="900" b="1" dirty="0"/>
              <a:t>미</a:t>
            </a:r>
            <a:r>
              <a:rPr lang="ko-KR" altLang="en-US" sz="900" b="1" dirty="0" smtClean="0"/>
              <a:t>있는 체험으로 자연스럽게 영어실력도 향상</a:t>
            </a:r>
            <a:endParaRPr lang="en-US" altLang="ko-KR" sz="9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b="1" dirty="0" smtClean="0"/>
              <a:t>요리사</a:t>
            </a:r>
            <a:r>
              <a:rPr lang="en-US" altLang="ko-KR" sz="900" b="1" dirty="0" smtClean="0"/>
              <a:t>, </a:t>
            </a:r>
            <a:r>
              <a:rPr lang="ko-KR" altLang="en-US" sz="900" b="1" dirty="0" err="1" smtClean="0"/>
              <a:t>파티셰</a:t>
            </a:r>
            <a:r>
              <a:rPr lang="en-US" altLang="ko-KR" sz="900" b="1" dirty="0" smtClean="0"/>
              <a:t>, </a:t>
            </a:r>
            <a:r>
              <a:rPr lang="ko-KR" altLang="en-US" sz="900" b="1" dirty="0" smtClean="0"/>
              <a:t>바리스타</a:t>
            </a:r>
            <a:r>
              <a:rPr lang="en-US" altLang="ko-KR" sz="900" b="1" dirty="0" smtClean="0"/>
              <a:t>, </a:t>
            </a:r>
            <a:r>
              <a:rPr lang="ko-KR" altLang="en-US" sz="900" b="1" dirty="0" err="1" smtClean="0"/>
              <a:t>파티플래너</a:t>
            </a:r>
            <a:r>
              <a:rPr lang="ko-KR" altLang="en-US" sz="900" b="1" dirty="0" smtClean="0"/>
              <a:t> 등 다양한 직업체험</a:t>
            </a:r>
            <a:endParaRPr lang="en-US" altLang="ko-KR" sz="9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b="1" dirty="0" smtClean="0"/>
              <a:t>대상 </a:t>
            </a:r>
            <a:r>
              <a:rPr lang="en-US" altLang="ko-KR" sz="900" b="1" dirty="0" smtClean="0"/>
              <a:t>: </a:t>
            </a:r>
            <a:r>
              <a:rPr lang="ko-KR" altLang="en-US" sz="900" b="1" dirty="0" smtClean="0"/>
              <a:t>유치</a:t>
            </a:r>
            <a:r>
              <a:rPr lang="en-US" altLang="ko-KR" sz="900" b="1" dirty="0" smtClean="0"/>
              <a:t>(7</a:t>
            </a:r>
            <a:r>
              <a:rPr lang="ko-KR" altLang="en-US" sz="900" b="1" dirty="0" smtClean="0"/>
              <a:t>세</a:t>
            </a:r>
            <a:r>
              <a:rPr lang="en-US" altLang="ko-KR" sz="900" b="1" dirty="0" smtClean="0"/>
              <a:t>)~</a:t>
            </a:r>
            <a:r>
              <a:rPr lang="ko-KR" altLang="en-US" sz="900" b="1" dirty="0" smtClean="0"/>
              <a:t>초등학생</a:t>
            </a:r>
            <a:endParaRPr lang="en-US" altLang="ko-KR" sz="900" b="1" dirty="0" smtClean="0"/>
          </a:p>
          <a:p>
            <a:pPr>
              <a:lnSpc>
                <a:spcPct val="150000"/>
              </a:lnSpc>
            </a:pPr>
            <a:r>
              <a:rPr lang="ko-KR" altLang="en-US" sz="1000" b="1" dirty="0" smtClean="0">
                <a:solidFill>
                  <a:prstClr val="black"/>
                </a:solidFill>
              </a:rPr>
              <a:t>■ </a:t>
            </a:r>
            <a:r>
              <a:rPr lang="ko-KR" altLang="en-US" sz="1000" b="1" dirty="0">
                <a:solidFill>
                  <a:prstClr val="black"/>
                </a:solidFill>
              </a:rPr>
              <a:t>봄</a:t>
            </a:r>
            <a:r>
              <a:rPr lang="ko-KR" altLang="en-US" sz="1000" b="1" dirty="0" smtClean="0">
                <a:solidFill>
                  <a:prstClr val="black"/>
                </a:solidFill>
              </a:rPr>
              <a:t>학기</a:t>
            </a:r>
            <a:r>
              <a:rPr lang="en-US" altLang="ko-KR" sz="1000" b="1" dirty="0" smtClean="0">
                <a:solidFill>
                  <a:prstClr val="black"/>
                </a:solidFill>
              </a:rPr>
              <a:t>(3</a:t>
            </a:r>
            <a:r>
              <a:rPr lang="ko-KR" altLang="en-US" sz="1000" b="1" dirty="0" smtClean="0">
                <a:solidFill>
                  <a:prstClr val="black"/>
                </a:solidFill>
              </a:rPr>
              <a:t>월</a:t>
            </a:r>
            <a:r>
              <a:rPr lang="en-US" altLang="ko-KR" sz="1000" b="1" dirty="0" smtClean="0">
                <a:solidFill>
                  <a:prstClr val="black"/>
                </a:solidFill>
              </a:rPr>
              <a:t>~5</a:t>
            </a:r>
            <a:r>
              <a:rPr lang="ko-KR" altLang="en-US" sz="1000" b="1" dirty="0" smtClean="0">
                <a:solidFill>
                  <a:prstClr val="black"/>
                </a:solidFill>
              </a:rPr>
              <a:t>월</a:t>
            </a:r>
            <a:r>
              <a:rPr lang="en-US" altLang="ko-KR" sz="1000" b="1" dirty="0" smtClean="0">
                <a:solidFill>
                  <a:prstClr val="black"/>
                </a:solidFill>
              </a:rPr>
              <a:t>) </a:t>
            </a:r>
            <a:r>
              <a:rPr lang="ko-KR" altLang="en-US" sz="1000" b="1" dirty="0" smtClean="0">
                <a:solidFill>
                  <a:prstClr val="black"/>
                </a:solidFill>
              </a:rPr>
              <a:t>테마</a:t>
            </a:r>
            <a:endParaRPr lang="en-US" altLang="ko-KR" sz="1000" b="1" dirty="0" smtClean="0"/>
          </a:p>
        </p:txBody>
      </p:sp>
      <p:sp>
        <p:nvSpPr>
          <p:cNvPr id="78" name="직사각형 77"/>
          <p:cNvSpPr/>
          <p:nvPr/>
        </p:nvSpPr>
        <p:spPr>
          <a:xfrm>
            <a:off x="5733256" y="5292080"/>
            <a:ext cx="911249" cy="3143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none" lIns="26670" tIns="26670" rIns="35560" bIns="40005" numCol="1" spcCol="1270" anchor="t" anchorCtr="0">
            <a:noAutofit/>
          </a:bodyPr>
          <a:lstStyle/>
          <a:p>
            <a:pPr marL="57150" lvl="1" indent="-57150" algn="ctr" defTabSz="2222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ko-KR" altLang="en-US" sz="700" kern="1200" dirty="0"/>
          </a:p>
        </p:txBody>
      </p:sp>
      <p:sp>
        <p:nvSpPr>
          <p:cNvPr id="128" name="직사각형 127"/>
          <p:cNvSpPr/>
          <p:nvPr/>
        </p:nvSpPr>
        <p:spPr>
          <a:xfrm>
            <a:off x="4437112" y="6876256"/>
            <a:ext cx="21845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800" b="1" dirty="0" err="1" smtClean="0"/>
              <a:t>원어민과</a:t>
            </a:r>
            <a:r>
              <a:rPr lang="ko-KR" altLang="en-US" sz="800" b="1" dirty="0" smtClean="0"/>
              <a:t> </a:t>
            </a:r>
            <a:r>
              <a:rPr lang="en-US" altLang="ko-KR" sz="800" b="1" dirty="0" smtClean="0"/>
              <a:t>Free talking</a:t>
            </a:r>
            <a:r>
              <a:rPr lang="ko-KR" altLang="en-US" sz="800" b="1" dirty="0" smtClean="0"/>
              <a:t>과 토론식 수업</a:t>
            </a:r>
            <a:endParaRPr lang="en-US" altLang="ko-KR" sz="8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800" b="1" dirty="0" smtClean="0"/>
              <a:t>체계적인 </a:t>
            </a:r>
            <a:r>
              <a:rPr lang="en-US" altLang="ko-KR" sz="800" b="1" dirty="0" smtClean="0"/>
              <a:t>writing skill </a:t>
            </a:r>
            <a:r>
              <a:rPr lang="ko-KR" altLang="en-US" sz="800" b="1" dirty="0" smtClean="0"/>
              <a:t>학습과 에세이 작성으로 연결</a:t>
            </a:r>
            <a:endParaRPr lang="en-US" altLang="ko-KR" sz="800" b="1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800" b="1" dirty="0" smtClean="0"/>
              <a:t>동시통역 능력향상 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듣기</a:t>
            </a:r>
            <a:r>
              <a:rPr lang="en-US" altLang="ko-KR" sz="800" b="1" dirty="0" smtClean="0"/>
              <a:t>, </a:t>
            </a:r>
            <a:r>
              <a:rPr lang="ko-KR" altLang="en-US" sz="800" b="1" dirty="0" smtClean="0"/>
              <a:t>말하기 능력향상</a:t>
            </a:r>
            <a:r>
              <a:rPr lang="en-US" altLang="ko-KR" sz="800" b="1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800" b="1" dirty="0" smtClean="0"/>
              <a:t>말하기</a:t>
            </a:r>
            <a:r>
              <a:rPr lang="en-US" altLang="ko-KR" sz="800" b="1" dirty="0" smtClean="0"/>
              <a:t>, </a:t>
            </a:r>
            <a:r>
              <a:rPr lang="ko-KR" altLang="en-US" sz="800" b="1" dirty="0" smtClean="0"/>
              <a:t>쓰기 고급표현력 향상</a:t>
            </a:r>
            <a:endParaRPr lang="en-US" altLang="ko-KR" sz="800" b="1" dirty="0" smtClean="0"/>
          </a:p>
        </p:txBody>
      </p:sp>
      <p:sp>
        <p:nvSpPr>
          <p:cNvPr id="134" name="모서리가 둥근 직사각형 133"/>
          <p:cNvSpPr/>
          <p:nvPr/>
        </p:nvSpPr>
        <p:spPr>
          <a:xfrm>
            <a:off x="6021288" y="7596336"/>
            <a:ext cx="691932" cy="1308100"/>
          </a:xfrm>
          <a:prstGeom prst="roundRect">
            <a:avLst>
              <a:gd name="adj" fmla="val 6746"/>
            </a:avLst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>
              <a:buFont typeface="Arial" pitchFamily="34" charset="0"/>
              <a:buChar char="•"/>
            </a:pPr>
            <a:endParaRPr lang="en-US" altLang="ko-KR" sz="7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  <a:buFont typeface="Arial" pitchFamily="34" charset="0"/>
              <a:buChar char="•"/>
            </a:pPr>
            <a:endParaRPr lang="en-US" altLang="ko-KR" sz="7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  <a:buFont typeface="Arial" pitchFamily="34" charset="0"/>
              <a:buChar char="•"/>
            </a:pPr>
            <a:r>
              <a:rPr lang="ko-KR" altLang="en-US" sz="600" b="1" dirty="0" smtClean="0">
                <a:solidFill>
                  <a:schemeClr val="tx1"/>
                </a:solidFill>
              </a:rPr>
              <a:t>비판적</a:t>
            </a:r>
            <a:r>
              <a:rPr lang="en-US" altLang="ko-KR" sz="600" b="1" dirty="0" smtClean="0">
                <a:solidFill>
                  <a:schemeClr val="tx1"/>
                </a:solidFill>
              </a:rPr>
              <a:t>, 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분석적</a:t>
            </a:r>
            <a:endParaRPr lang="en-US" altLang="ko-KR" sz="6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</a:pPr>
            <a:r>
              <a:rPr lang="ko-KR" altLang="en-US" sz="600" b="1" dirty="0" smtClean="0">
                <a:solidFill>
                  <a:schemeClr val="tx1"/>
                </a:solidFill>
              </a:rPr>
              <a:t>읽기 및 말하기</a:t>
            </a:r>
            <a:endParaRPr lang="en-US" altLang="ko-KR" sz="6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  <a:buFont typeface="Arial" pitchFamily="34" charset="0"/>
              <a:buChar char="•"/>
            </a:pPr>
            <a:r>
              <a:rPr lang="ko-KR" altLang="en-US" sz="600" b="1" dirty="0" smtClean="0">
                <a:solidFill>
                  <a:schemeClr val="tx1"/>
                </a:solidFill>
              </a:rPr>
              <a:t>영어소설 </a:t>
            </a:r>
            <a:r>
              <a:rPr lang="ko-KR" altLang="en-US" sz="600" b="1" dirty="0" err="1" smtClean="0">
                <a:solidFill>
                  <a:schemeClr val="tx1"/>
                </a:solidFill>
              </a:rPr>
              <a:t>리딩</a:t>
            </a:r>
            <a:r>
              <a:rPr lang="ko-KR" altLang="en-US" sz="600" b="1" dirty="0" smtClean="0">
                <a:solidFill>
                  <a:schemeClr val="tx1"/>
                </a:solidFill>
              </a:rPr>
              <a:t> 및 </a:t>
            </a:r>
            <a:endParaRPr lang="en-US" altLang="ko-KR" sz="6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</a:pPr>
            <a:r>
              <a:rPr lang="ko-KR" altLang="en-US" sz="600" b="1" dirty="0" smtClean="0">
                <a:solidFill>
                  <a:schemeClr val="tx1"/>
                </a:solidFill>
              </a:rPr>
              <a:t>에세이작성</a:t>
            </a:r>
            <a:endParaRPr lang="en-US" altLang="ko-KR" sz="6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  <a:buFont typeface="Arial" pitchFamily="34" charset="0"/>
              <a:buChar char="•"/>
            </a:pPr>
            <a:r>
              <a:rPr lang="ko-KR" altLang="en-US" sz="600" b="1" dirty="0" err="1" smtClean="0">
                <a:solidFill>
                  <a:schemeClr val="tx1"/>
                </a:solidFill>
              </a:rPr>
              <a:t>프리젠테이션</a:t>
            </a:r>
            <a:endParaRPr lang="en-US" altLang="ko-KR" sz="600" b="1" dirty="0" smtClean="0">
              <a:solidFill>
                <a:schemeClr val="tx1"/>
              </a:solidFill>
            </a:endParaRPr>
          </a:p>
          <a:p>
            <a:pPr>
              <a:lnSpc>
                <a:spcPts val="800"/>
              </a:lnSpc>
              <a:buFont typeface="Arial" pitchFamily="34" charset="0"/>
              <a:buChar char="•"/>
            </a:pPr>
            <a:r>
              <a:rPr lang="en-US" altLang="ko-KR" sz="600" b="1" dirty="0" smtClean="0">
                <a:solidFill>
                  <a:schemeClr val="tx1"/>
                </a:solidFill>
              </a:rPr>
              <a:t>News Dictation</a:t>
            </a:r>
          </a:p>
          <a:p>
            <a:pPr>
              <a:lnSpc>
                <a:spcPts val="800"/>
              </a:lnSpc>
              <a:buFont typeface="Arial" pitchFamily="34" charset="0"/>
              <a:buChar char="•"/>
            </a:pPr>
            <a:r>
              <a:rPr lang="en-US" altLang="ko-KR" sz="600" b="1" dirty="0" smtClean="0">
                <a:solidFill>
                  <a:schemeClr val="tx1"/>
                </a:solidFill>
              </a:rPr>
              <a:t>Debate and </a:t>
            </a:r>
          </a:p>
          <a:p>
            <a:pPr>
              <a:lnSpc>
                <a:spcPts val="800"/>
              </a:lnSpc>
            </a:pPr>
            <a:r>
              <a:rPr lang="en-US" altLang="ko-KR" sz="600" b="1" dirty="0" smtClean="0">
                <a:solidFill>
                  <a:schemeClr val="tx1"/>
                </a:solidFill>
              </a:rPr>
              <a:t>Discussion </a:t>
            </a:r>
            <a:endParaRPr lang="ko-KR" altLang="en-US" sz="600" b="1" dirty="0" smtClean="0">
              <a:solidFill>
                <a:schemeClr val="tx1"/>
              </a:solidFill>
            </a:endParaRPr>
          </a:p>
        </p:txBody>
      </p:sp>
      <p:sp>
        <p:nvSpPr>
          <p:cNvPr id="135" name="갈매기형 수장 134"/>
          <p:cNvSpPr/>
          <p:nvPr/>
        </p:nvSpPr>
        <p:spPr>
          <a:xfrm>
            <a:off x="5805264" y="8460432"/>
            <a:ext cx="216024" cy="288032"/>
          </a:xfrm>
          <a:prstGeom prst="chevron">
            <a:avLst/>
          </a:prstGeom>
          <a:solidFill>
            <a:srgbClr val="0066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solidFill>
                <a:schemeClr val="tx1"/>
              </a:solidFill>
            </a:endParaRPr>
          </a:p>
        </p:txBody>
      </p:sp>
      <p:grpSp>
        <p:nvGrpSpPr>
          <p:cNvPr id="11" name="그룹 135"/>
          <p:cNvGrpSpPr/>
          <p:nvPr/>
        </p:nvGrpSpPr>
        <p:grpSpPr>
          <a:xfrm>
            <a:off x="4412258" y="7616106"/>
            <a:ext cx="639317" cy="172800"/>
            <a:chOff x="6" y="6082"/>
            <a:chExt cx="639317" cy="172800"/>
          </a:xfrm>
        </p:grpSpPr>
        <p:sp>
          <p:nvSpPr>
            <p:cNvPr id="146" name="직사각형 145"/>
            <p:cNvSpPr/>
            <p:nvPr/>
          </p:nvSpPr>
          <p:spPr>
            <a:xfrm>
              <a:off x="6" y="6082"/>
              <a:ext cx="639317" cy="172800"/>
            </a:xfrm>
            <a:prstGeom prst="re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7" name="직사각형 146"/>
            <p:cNvSpPr/>
            <p:nvPr/>
          </p:nvSpPr>
          <p:spPr>
            <a:xfrm>
              <a:off x="6" y="6082"/>
              <a:ext cx="639317" cy="172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72" tIns="24384" rIns="42672" bIns="24384" numCol="1" spcCol="1270" anchor="ctr" anchorCtr="0">
              <a:noAutofit/>
            </a:bodyPr>
            <a:lstStyle/>
            <a:p>
              <a:pPr lvl="0" algn="ctr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600" b="1" kern="1200" dirty="0" smtClean="0">
                  <a:solidFill>
                    <a:schemeClr val="tx1"/>
                  </a:solidFill>
                </a:rPr>
                <a:t>동시통역</a:t>
              </a:r>
              <a:endParaRPr lang="ko-KR" altLang="en-US" sz="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그룹 136"/>
          <p:cNvGrpSpPr/>
          <p:nvPr/>
        </p:nvGrpSpPr>
        <p:grpSpPr>
          <a:xfrm>
            <a:off x="4412258" y="7788906"/>
            <a:ext cx="639317" cy="441601"/>
            <a:chOff x="6" y="178882"/>
            <a:chExt cx="639317" cy="441601"/>
          </a:xfrm>
        </p:grpSpPr>
        <p:sp>
          <p:nvSpPr>
            <p:cNvPr id="144" name="직사각형 143"/>
            <p:cNvSpPr/>
            <p:nvPr/>
          </p:nvSpPr>
          <p:spPr>
            <a:xfrm>
              <a:off x="6" y="178882"/>
              <a:ext cx="639317" cy="441601"/>
            </a:xfrm>
            <a:prstGeom prst="rect">
              <a:avLst/>
            </a:pr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5" name="직사각형 144"/>
            <p:cNvSpPr/>
            <p:nvPr/>
          </p:nvSpPr>
          <p:spPr>
            <a:xfrm>
              <a:off x="6" y="178882"/>
              <a:ext cx="639317" cy="441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004" tIns="32004" rIns="42672" bIns="48006" numCol="1" spcCol="1270" anchor="t" anchorCtr="0">
              <a:noAutofit/>
            </a:bodyPr>
            <a:lstStyle/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600" b="1" dirty="0" smtClean="0"/>
                <a:t>어휘</a:t>
              </a:r>
              <a:r>
                <a:rPr lang="en-US" altLang="ko-KR" sz="600" b="1" dirty="0" smtClean="0"/>
                <a:t>, </a:t>
              </a:r>
              <a:r>
                <a:rPr lang="ko-KR" altLang="en-US" sz="600" b="1" dirty="0" smtClean="0"/>
                <a:t>문장 확장</a:t>
              </a:r>
              <a:endParaRPr lang="en-US" altLang="ko-KR" sz="600" b="1" kern="1200" dirty="0" smtClean="0"/>
            </a:p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600" b="1" kern="1200" dirty="0" smtClean="0"/>
                <a:t>한영</a:t>
              </a:r>
              <a:r>
                <a:rPr lang="en-US" altLang="ko-KR" sz="600" b="1" kern="1200" dirty="0" smtClean="0"/>
                <a:t>, </a:t>
              </a:r>
              <a:r>
                <a:rPr lang="ko-KR" altLang="en-US" sz="600" b="1" kern="1200" dirty="0" smtClean="0"/>
                <a:t>영한 통역</a:t>
              </a:r>
              <a:endParaRPr lang="ko-KR" altLang="en-US" sz="600" b="1" kern="1200" dirty="0"/>
            </a:p>
            <a:p>
              <a:pPr marL="57150" lvl="1" indent="-57150" algn="l" defTabSz="31115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700" kern="1200" dirty="0"/>
            </a:p>
          </p:txBody>
        </p:sp>
      </p:grpSp>
      <p:grpSp>
        <p:nvGrpSpPr>
          <p:cNvPr id="13" name="그룹 137"/>
          <p:cNvGrpSpPr/>
          <p:nvPr/>
        </p:nvGrpSpPr>
        <p:grpSpPr>
          <a:xfrm>
            <a:off x="5141080" y="7616106"/>
            <a:ext cx="639317" cy="172800"/>
            <a:chOff x="728828" y="6082"/>
            <a:chExt cx="639317" cy="172800"/>
          </a:xfrm>
        </p:grpSpPr>
        <p:sp>
          <p:nvSpPr>
            <p:cNvPr id="142" name="직사각형 141"/>
            <p:cNvSpPr/>
            <p:nvPr/>
          </p:nvSpPr>
          <p:spPr>
            <a:xfrm>
              <a:off x="728828" y="6082"/>
              <a:ext cx="639317" cy="172800"/>
            </a:xfrm>
            <a:prstGeom prst="rect">
              <a:avLst/>
            </a:prstGeom>
          </p:spPr>
          <p:style>
            <a:lnRef idx="2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0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3" name="직사각형 142"/>
            <p:cNvSpPr/>
            <p:nvPr/>
          </p:nvSpPr>
          <p:spPr>
            <a:xfrm>
              <a:off x="728828" y="6082"/>
              <a:ext cx="639317" cy="172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72" tIns="24384" rIns="42672" bIns="24384" numCol="1" spcCol="1270" anchor="ctr" anchorCtr="0">
              <a:noAutofit/>
            </a:bodyPr>
            <a:lstStyle/>
            <a:p>
              <a:pPr lvl="0" algn="ctr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600" b="1" kern="1200" dirty="0" smtClean="0">
                  <a:solidFill>
                    <a:schemeClr val="tx1"/>
                  </a:solidFill>
                </a:rPr>
                <a:t>고급문법</a:t>
              </a:r>
              <a:endParaRPr lang="ko-KR" altLang="en-US" sz="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그룹 138"/>
          <p:cNvGrpSpPr/>
          <p:nvPr/>
        </p:nvGrpSpPr>
        <p:grpSpPr>
          <a:xfrm>
            <a:off x="5141080" y="7756566"/>
            <a:ext cx="641629" cy="473941"/>
            <a:chOff x="728828" y="146542"/>
            <a:chExt cx="641629" cy="473941"/>
          </a:xfrm>
        </p:grpSpPr>
        <p:sp>
          <p:nvSpPr>
            <p:cNvPr id="140" name="직사각형 139"/>
            <p:cNvSpPr/>
            <p:nvPr/>
          </p:nvSpPr>
          <p:spPr>
            <a:xfrm>
              <a:off x="728828" y="178882"/>
              <a:ext cx="639317" cy="441601"/>
            </a:xfrm>
            <a:prstGeom prst="rect">
              <a:avLst/>
            </a:prstGeom>
          </p:spPr>
          <p:style>
            <a:lnRef idx="2">
              <a:schemeClr val="accent4">
                <a:tint val="40000"/>
                <a:alpha val="90000"/>
                <a:hueOff val="-3945706"/>
                <a:satOff val="22157"/>
                <a:lumOff val="1408"/>
                <a:alphaOff val="0"/>
              </a:schemeClr>
            </a:lnRef>
            <a:fillRef idx="1">
              <a:schemeClr val="accent4">
                <a:tint val="40000"/>
                <a:alpha val="90000"/>
                <a:hueOff val="-3945706"/>
                <a:satOff val="22157"/>
                <a:lumOff val="1408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-3945706"/>
                <a:satOff val="22157"/>
                <a:lumOff val="140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직사각형 140"/>
            <p:cNvSpPr/>
            <p:nvPr/>
          </p:nvSpPr>
          <p:spPr>
            <a:xfrm>
              <a:off x="731140" y="146542"/>
              <a:ext cx="639317" cy="441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004" tIns="32004" rIns="42672" bIns="48006" numCol="1" spcCol="1270" anchor="t" anchorCtr="0">
              <a:noAutofit/>
            </a:bodyPr>
            <a:lstStyle/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600" b="1" kern="1200" dirty="0" smtClean="0"/>
                <a:t>문법활용</a:t>
              </a:r>
              <a:r>
                <a:rPr lang="en-US" altLang="ko-KR" sz="600" b="1" dirty="0" smtClean="0"/>
                <a:t>Speaking</a:t>
              </a:r>
              <a:r>
                <a:rPr lang="ko-KR" altLang="en-US" sz="600" b="1" dirty="0" smtClean="0"/>
                <a:t>과</a:t>
              </a:r>
              <a:r>
                <a:rPr lang="ko-KR" altLang="en-US" sz="600" b="1" kern="1200" dirty="0" smtClean="0"/>
                <a:t> </a:t>
              </a:r>
              <a:r>
                <a:rPr lang="en-US" altLang="ko-KR" sz="600" b="1" kern="1200" dirty="0" smtClean="0"/>
                <a:t>writing </a:t>
              </a:r>
              <a:r>
                <a:rPr lang="ko-KR" altLang="en-US" sz="600" b="1" kern="1200" dirty="0" smtClean="0"/>
                <a:t>학습</a:t>
              </a:r>
              <a:endParaRPr lang="en-US" altLang="ko-KR" sz="600" b="1" kern="1200" dirty="0" smtClean="0"/>
            </a:p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600" b="1" dirty="0" smtClean="0"/>
                <a:t>정확성</a:t>
              </a:r>
              <a:r>
                <a:rPr lang="en-US" altLang="ko-KR" sz="600" b="1" dirty="0" smtClean="0"/>
                <a:t>, </a:t>
              </a:r>
              <a:r>
                <a:rPr lang="ko-KR" altLang="en-US" sz="600" b="1" dirty="0" err="1" smtClean="0"/>
                <a:t>유창성</a:t>
              </a:r>
              <a:endParaRPr lang="en-US" altLang="ko-KR" sz="600" b="1" dirty="0" smtClean="0"/>
            </a:p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ko-KR" altLang="en-US" sz="600" b="1" kern="1200" dirty="0" smtClean="0"/>
                <a:t>향상</a:t>
              </a:r>
              <a:endParaRPr lang="en-US" altLang="ko-KR" sz="600" b="1" kern="1200" dirty="0" smtClean="0"/>
            </a:p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ko-KR" altLang="en-US" sz="600" b="1" kern="1200" dirty="0"/>
            </a:p>
          </p:txBody>
        </p:sp>
      </p:grpSp>
      <p:grpSp>
        <p:nvGrpSpPr>
          <p:cNvPr id="15" name="그룹 147"/>
          <p:cNvGrpSpPr/>
          <p:nvPr/>
        </p:nvGrpSpPr>
        <p:grpSpPr>
          <a:xfrm>
            <a:off x="4403874" y="8282856"/>
            <a:ext cx="639317" cy="172800"/>
            <a:chOff x="6" y="6082"/>
            <a:chExt cx="639317" cy="172800"/>
          </a:xfrm>
        </p:grpSpPr>
        <p:sp>
          <p:nvSpPr>
            <p:cNvPr id="180" name="직사각형 179"/>
            <p:cNvSpPr/>
            <p:nvPr/>
          </p:nvSpPr>
          <p:spPr>
            <a:xfrm>
              <a:off x="6" y="6082"/>
              <a:ext cx="639317" cy="172800"/>
            </a:xfrm>
            <a:prstGeom prst="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1" name="직사각형 180"/>
            <p:cNvSpPr/>
            <p:nvPr/>
          </p:nvSpPr>
          <p:spPr>
            <a:xfrm>
              <a:off x="6" y="6082"/>
              <a:ext cx="639317" cy="172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72" tIns="24384" rIns="42672" bIns="24384" numCol="1" spcCol="1270" anchor="ctr" anchorCtr="0">
              <a:noAutofit/>
            </a:bodyPr>
            <a:lstStyle/>
            <a:p>
              <a:pPr lvl="0" algn="ctr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600" b="1" kern="1200" dirty="0" smtClean="0">
                  <a:solidFill>
                    <a:schemeClr val="tx1"/>
                  </a:solidFill>
                </a:rPr>
                <a:t>영어토론</a:t>
              </a:r>
              <a:endParaRPr lang="ko-KR" altLang="en-US" sz="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그룹 148"/>
          <p:cNvGrpSpPr/>
          <p:nvPr/>
        </p:nvGrpSpPr>
        <p:grpSpPr>
          <a:xfrm>
            <a:off x="4403874" y="8455656"/>
            <a:ext cx="639317" cy="441601"/>
            <a:chOff x="6" y="178882"/>
            <a:chExt cx="639317" cy="441601"/>
          </a:xfrm>
        </p:grpSpPr>
        <p:sp>
          <p:nvSpPr>
            <p:cNvPr id="178" name="직사각형 177"/>
            <p:cNvSpPr/>
            <p:nvPr/>
          </p:nvSpPr>
          <p:spPr>
            <a:xfrm>
              <a:off x="6" y="178882"/>
              <a:ext cx="639317" cy="441601"/>
            </a:xfrm>
            <a:prstGeom prst="rect">
              <a:avLst/>
            </a:pr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9" name="직사각형 178"/>
            <p:cNvSpPr/>
            <p:nvPr/>
          </p:nvSpPr>
          <p:spPr>
            <a:xfrm>
              <a:off x="6" y="178882"/>
              <a:ext cx="639317" cy="441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004" tIns="32004" rIns="42672" bIns="48006" numCol="1" spcCol="1270" anchor="t" anchorCtr="0">
              <a:noAutofit/>
            </a:bodyPr>
            <a:lstStyle/>
            <a:p>
              <a:pPr marL="57150" lvl="1" indent="-57150" algn="l" defTabSz="31115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600" b="1" kern="1200" dirty="0" smtClean="0"/>
                <a:t>사회이슈 </a:t>
              </a:r>
              <a:r>
                <a:rPr lang="en-US" altLang="ko-KR" sz="600" b="1" dirty="0" smtClean="0"/>
                <a:t>Articles Reading</a:t>
              </a:r>
              <a:endParaRPr lang="en-US" altLang="ko-KR" sz="600" b="1" kern="1200" dirty="0" smtClean="0"/>
            </a:p>
            <a:p>
              <a:pPr marL="57150" lvl="1" indent="-57150" algn="l" defTabSz="31115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600" b="1" dirty="0" smtClean="0"/>
                <a:t>찬반토론</a:t>
              </a:r>
              <a:endParaRPr lang="ko-KR" altLang="en-US" sz="600" b="1" kern="1200" dirty="0"/>
            </a:p>
          </p:txBody>
        </p:sp>
      </p:grpSp>
      <p:grpSp>
        <p:nvGrpSpPr>
          <p:cNvPr id="17" name="그룹 150"/>
          <p:cNvGrpSpPr/>
          <p:nvPr/>
        </p:nvGrpSpPr>
        <p:grpSpPr>
          <a:xfrm>
            <a:off x="5123960" y="8388424"/>
            <a:ext cx="648053" cy="519356"/>
            <a:chOff x="720092" y="178882"/>
            <a:chExt cx="648053" cy="446327"/>
          </a:xfrm>
        </p:grpSpPr>
        <p:sp>
          <p:nvSpPr>
            <p:cNvPr id="159" name="직사각형 158"/>
            <p:cNvSpPr/>
            <p:nvPr/>
          </p:nvSpPr>
          <p:spPr>
            <a:xfrm>
              <a:off x="720092" y="206634"/>
              <a:ext cx="639317" cy="418575"/>
            </a:xfrm>
            <a:prstGeom prst="rect">
              <a:avLst/>
            </a:pr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none"/>
            <a:lstStyle/>
            <a:p>
              <a:pPr>
                <a:buFont typeface="Arial" pitchFamily="34" charset="0"/>
                <a:buChar char="•"/>
              </a:pPr>
              <a:r>
                <a:rPr lang="ko-KR" altLang="en-US" sz="600" b="1" dirty="0" smtClean="0"/>
                <a:t>에세이 작성 </a:t>
              </a:r>
              <a:endParaRPr lang="en-US" altLang="ko-KR" sz="600" b="1" dirty="0" smtClean="0"/>
            </a:p>
            <a:p>
              <a:r>
                <a:rPr lang="ko-KR" altLang="en-US" sz="600" b="1" dirty="0" smtClean="0"/>
                <a:t>스킬 학습 및 </a:t>
              </a:r>
              <a:endParaRPr lang="en-US" altLang="ko-KR" sz="600" b="1" dirty="0" smtClean="0"/>
            </a:p>
            <a:p>
              <a:r>
                <a:rPr lang="ko-KR" altLang="en-US" sz="600" b="1" dirty="0" smtClean="0"/>
                <a:t>연습</a:t>
              </a:r>
              <a:endParaRPr lang="en-US" altLang="ko-KR" sz="600" b="1" dirty="0" smtClean="0"/>
            </a:p>
            <a:p>
              <a:pPr>
                <a:buFont typeface="Arial" pitchFamily="34" charset="0"/>
                <a:buChar char="•"/>
              </a:pPr>
              <a:r>
                <a:rPr lang="ko-KR" altLang="en-US" sz="600" b="1" dirty="0" smtClean="0"/>
                <a:t>분석적 읽기 및</a:t>
              </a:r>
              <a:endParaRPr lang="en-US" altLang="ko-KR" sz="600" b="1" dirty="0" smtClean="0"/>
            </a:p>
            <a:p>
              <a:r>
                <a:rPr lang="ko-KR" altLang="en-US" sz="600" b="1" dirty="0" smtClean="0"/>
                <a:t>말하기</a:t>
              </a:r>
              <a:endParaRPr lang="en-US" altLang="ko-KR" sz="600" b="1" dirty="0" smtClean="0"/>
            </a:p>
            <a:p>
              <a:pPr>
                <a:buFont typeface="Arial" pitchFamily="34" charset="0"/>
                <a:buChar char="•"/>
              </a:pPr>
              <a:endParaRPr lang="ko-KR" altLang="en-US" sz="600" b="1" dirty="0"/>
            </a:p>
          </p:txBody>
        </p:sp>
        <p:sp>
          <p:nvSpPr>
            <p:cNvPr id="160" name="직사각형 159"/>
            <p:cNvSpPr/>
            <p:nvPr/>
          </p:nvSpPr>
          <p:spPr>
            <a:xfrm>
              <a:off x="728828" y="178882"/>
              <a:ext cx="639317" cy="441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004" tIns="32004" rIns="42672" bIns="48006" numCol="1" spcCol="1270" anchor="t" anchorCtr="0">
              <a:noAutofit/>
            </a:bodyPr>
            <a:lstStyle/>
            <a:p>
              <a:pPr marL="57150" lvl="1" indent="-57150" algn="l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600" kern="1200" dirty="0"/>
            </a:p>
          </p:txBody>
        </p:sp>
      </p:grpSp>
      <p:sp>
        <p:nvSpPr>
          <p:cNvPr id="182" name="모서리가 둥근 직사각형 181"/>
          <p:cNvSpPr/>
          <p:nvPr/>
        </p:nvSpPr>
        <p:spPr>
          <a:xfrm>
            <a:off x="6027420" y="7601416"/>
            <a:ext cx="685800" cy="267796"/>
          </a:xfrm>
          <a:prstGeom prst="roundRect">
            <a:avLst/>
          </a:prstGeom>
          <a:solidFill>
            <a:srgbClr val="CC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err="1" smtClean="0">
                <a:solidFill>
                  <a:schemeClr val="tx1"/>
                </a:solidFill>
              </a:rPr>
              <a:t>국제반</a:t>
            </a:r>
            <a:endParaRPr lang="ko-KR" altLang="en-US" sz="1000" b="1" dirty="0" smtClean="0">
              <a:solidFill>
                <a:schemeClr val="tx1"/>
              </a:solidFill>
            </a:endParaRPr>
          </a:p>
        </p:txBody>
      </p:sp>
      <p:sp>
        <p:nvSpPr>
          <p:cNvPr id="196" name="오른쪽 화살표 195"/>
          <p:cNvSpPr/>
          <p:nvPr/>
        </p:nvSpPr>
        <p:spPr>
          <a:xfrm>
            <a:off x="5027166" y="7876282"/>
            <a:ext cx="144016" cy="14401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solidFill>
                <a:schemeClr val="tx1"/>
              </a:solidFill>
            </a:endParaRPr>
          </a:p>
        </p:txBody>
      </p:sp>
      <p:sp>
        <p:nvSpPr>
          <p:cNvPr id="197" name="오른쪽 화살표 196"/>
          <p:cNvSpPr/>
          <p:nvPr/>
        </p:nvSpPr>
        <p:spPr>
          <a:xfrm rot="9000000">
            <a:off x="5009330" y="8181409"/>
            <a:ext cx="144016" cy="14401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solidFill>
                <a:schemeClr val="tx1"/>
              </a:solidFill>
            </a:endParaRPr>
          </a:p>
        </p:txBody>
      </p:sp>
      <p:sp>
        <p:nvSpPr>
          <p:cNvPr id="198" name="오른쪽 화살표 197"/>
          <p:cNvSpPr/>
          <p:nvPr/>
        </p:nvSpPr>
        <p:spPr>
          <a:xfrm>
            <a:off x="5027166" y="8596362"/>
            <a:ext cx="144016" cy="14401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 smtClean="0">
              <a:solidFill>
                <a:schemeClr val="tx1"/>
              </a:solidFill>
            </a:endParaRPr>
          </a:p>
        </p:txBody>
      </p:sp>
      <p:grpSp>
        <p:nvGrpSpPr>
          <p:cNvPr id="18" name="그룹 149"/>
          <p:cNvGrpSpPr/>
          <p:nvPr/>
        </p:nvGrpSpPr>
        <p:grpSpPr>
          <a:xfrm>
            <a:off x="5132696" y="8282856"/>
            <a:ext cx="639317" cy="198204"/>
            <a:chOff x="728828" y="6082"/>
            <a:chExt cx="639317" cy="172800"/>
          </a:xfrm>
        </p:grpSpPr>
        <p:sp>
          <p:nvSpPr>
            <p:cNvPr id="173" name="직사각형 172"/>
            <p:cNvSpPr/>
            <p:nvPr/>
          </p:nvSpPr>
          <p:spPr>
            <a:xfrm>
              <a:off x="728828" y="6082"/>
              <a:ext cx="639317" cy="139583"/>
            </a:xfrm>
            <a:prstGeom prst="re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6" name="직사각형 175"/>
            <p:cNvSpPr/>
            <p:nvPr/>
          </p:nvSpPr>
          <p:spPr>
            <a:xfrm>
              <a:off x="728828" y="6082"/>
              <a:ext cx="639317" cy="172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72" tIns="24384" rIns="42672" bIns="24384" numCol="1" spcCol="1270" anchor="ctr" anchorCtr="0">
              <a:noAutofit/>
            </a:bodyPr>
            <a:lstStyle/>
            <a:p>
              <a:pPr lvl="0" algn="ctr" defTabSz="2667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600" b="1" kern="1200" dirty="0" smtClean="0">
                  <a:solidFill>
                    <a:schemeClr val="tx1"/>
                  </a:solidFill>
                </a:rPr>
                <a:t>국제예비</a:t>
              </a:r>
              <a:endParaRPr lang="ko-KR" altLang="en-US" sz="600" b="1" kern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98" name="그림 97" descr="igahryh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372916">
            <a:off x="6302092" y="4104647"/>
            <a:ext cx="351780" cy="320071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0928" y="1475656"/>
            <a:ext cx="1017001" cy="81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모서리가 둥근 직사각형 99"/>
          <p:cNvSpPr/>
          <p:nvPr/>
        </p:nvSpPr>
        <p:spPr>
          <a:xfrm rot="19759016">
            <a:off x="4302783" y="7601432"/>
            <a:ext cx="177899" cy="86775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400" b="1" dirty="0" smtClean="0">
                <a:solidFill>
                  <a:schemeClr val="tx1"/>
                </a:solidFill>
              </a:rPr>
              <a:t>Step1</a:t>
            </a:r>
            <a:endParaRPr lang="ko-KR" altLang="en-US" sz="400" b="1" dirty="0">
              <a:solidFill>
                <a:schemeClr val="tx1"/>
              </a:solidFill>
            </a:endParaRPr>
          </a:p>
        </p:txBody>
      </p:sp>
      <p:sp>
        <p:nvSpPr>
          <p:cNvPr id="101" name="모서리가 둥근 직사각형 100"/>
          <p:cNvSpPr/>
          <p:nvPr/>
        </p:nvSpPr>
        <p:spPr>
          <a:xfrm rot="19759016">
            <a:off x="5035661" y="7580216"/>
            <a:ext cx="180456" cy="98671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400" b="1" dirty="0" smtClean="0">
                <a:solidFill>
                  <a:schemeClr val="tx1"/>
                </a:solidFill>
              </a:rPr>
              <a:t>Step2</a:t>
            </a:r>
            <a:endParaRPr lang="ko-KR" altLang="en-US" sz="400" b="1" dirty="0">
              <a:solidFill>
                <a:schemeClr val="tx1"/>
              </a:solidFill>
            </a:endParaRPr>
          </a:p>
        </p:txBody>
      </p:sp>
      <p:sp>
        <p:nvSpPr>
          <p:cNvPr id="102" name="모서리가 둥근 직사각형 101"/>
          <p:cNvSpPr/>
          <p:nvPr/>
        </p:nvSpPr>
        <p:spPr>
          <a:xfrm rot="19759016">
            <a:off x="4305748" y="8216082"/>
            <a:ext cx="199850" cy="104414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400" b="1" dirty="0" smtClean="0">
                <a:solidFill>
                  <a:schemeClr val="tx1"/>
                </a:solidFill>
              </a:rPr>
              <a:t>Step3</a:t>
            </a:r>
            <a:endParaRPr lang="ko-KR" altLang="en-US" sz="400" b="1" dirty="0">
              <a:solidFill>
                <a:schemeClr val="tx1"/>
              </a:solidFill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 rot="19759016">
            <a:off x="5094625" y="8291364"/>
            <a:ext cx="209992" cy="94614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400" b="1" dirty="0" smtClean="0">
                <a:solidFill>
                  <a:schemeClr val="tx1"/>
                </a:solidFill>
              </a:rPr>
              <a:t>Step4</a:t>
            </a:r>
            <a:endParaRPr lang="ko-KR" altLang="en-US" sz="400" b="1" dirty="0">
              <a:solidFill>
                <a:schemeClr val="tx1"/>
              </a:solidFill>
            </a:endParaRPr>
          </a:p>
        </p:txBody>
      </p:sp>
      <p:sp>
        <p:nvSpPr>
          <p:cNvPr id="104" name="모서리가 둥근 직사각형 103"/>
          <p:cNvSpPr/>
          <p:nvPr/>
        </p:nvSpPr>
        <p:spPr>
          <a:xfrm rot="19759016">
            <a:off x="5880699" y="7524377"/>
            <a:ext cx="309385" cy="98314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400" b="1" dirty="0" smtClean="0">
                <a:solidFill>
                  <a:schemeClr val="tx1"/>
                </a:solidFill>
              </a:rPr>
              <a:t>Final step</a:t>
            </a:r>
            <a:endParaRPr lang="ko-KR" altLang="en-US" sz="400" b="1" dirty="0">
              <a:solidFill>
                <a:schemeClr val="tx1"/>
              </a:solidFill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97929" y="4944179"/>
            <a:ext cx="2614189" cy="760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solidFill>
            <a:schemeClr val="tx1"/>
          </a:solidFill>
        </a:ln>
      </a:spPr>
      <a:bodyPr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</TotalTime>
  <Words>556</Words>
  <Application>Microsoft Office PowerPoint</Application>
  <PresentationFormat>화면 슬라이드 쇼(4:3)</PresentationFormat>
  <Paragraphs>141</Paragraphs>
  <Slides>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행정실1</dc:creator>
  <cp:lastModifiedBy>seogu</cp:lastModifiedBy>
  <cp:revision>242</cp:revision>
  <cp:lastPrinted>2015-01-07T03:28:16Z</cp:lastPrinted>
  <dcterms:created xsi:type="dcterms:W3CDTF">2013-06-25T07:28:16Z</dcterms:created>
  <dcterms:modified xsi:type="dcterms:W3CDTF">2015-01-20T07:15:35Z</dcterms:modified>
</cp:coreProperties>
</file>