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CCECFF"/>
    <a:srgbClr val="99FFCC"/>
    <a:srgbClr val="FF00FF"/>
    <a:srgbClr val="6600CC"/>
    <a:srgbClr val="FFFF99"/>
    <a:srgbClr val="FFCCFF"/>
    <a:srgbClr val="CC99FF"/>
    <a:srgbClr val="99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8" autoAdjust="0"/>
  </p:normalViewPr>
  <p:slideViewPr>
    <p:cSldViewPr>
      <p:cViewPr varScale="1">
        <p:scale>
          <a:sx n="81" d="100"/>
          <a:sy n="81" d="100"/>
        </p:scale>
        <p:origin x="-3300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B5E04-82D4-4D53-8F52-F916E863D950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F98C4-DCD2-4775-AB57-49988E319E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2261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6932-DC22-417B-BCA2-FB4D2DB15E95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D03B-7903-4F4B-AD50-31BE7B8C1914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15F38-2A77-4D0C-B230-8A12B7BF0D98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ACFA-8887-4F15-A1B4-BC5CE5D984C0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DC960-B06E-4DF9-A752-C13DAC15B1F8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5A5D8-214B-4A91-9E4A-5F0CB9E2E1B0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1937E-44A6-4CAE-91E9-88617F5748F2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B5C7F-A64A-436D-A15B-CEDA3607C642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hyperlink" Target="http://www.isgec.or.k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그림 138" descr="인천서구영어마을로고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A2D85"/>
              </a:clrFrom>
              <a:clrTo>
                <a:srgbClr val="0A2D8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7192" y="0"/>
            <a:ext cx="1700808" cy="611560"/>
          </a:xfrm>
          <a:prstGeom prst="rect">
            <a:avLst/>
          </a:prstGeom>
        </p:spPr>
      </p:pic>
      <p:pic>
        <p:nvPicPr>
          <p:cNvPr id="23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174742" flipV="1">
            <a:off x="1237328" y="81445"/>
            <a:ext cx="949347" cy="5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1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40589">
            <a:off x="397402" y="40770"/>
            <a:ext cx="915839" cy="58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" name="모서리가 둥근 직사각형 90"/>
          <p:cNvSpPr/>
          <p:nvPr/>
        </p:nvSpPr>
        <p:spPr>
          <a:xfrm>
            <a:off x="28574" y="2514600"/>
            <a:ext cx="6800851" cy="1697360"/>
          </a:xfrm>
          <a:prstGeom prst="roundRect">
            <a:avLst>
              <a:gd name="adj" fmla="val 11857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1"/>
            <a:ext cx="32129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8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봄의왈츠" pitchFamily="18" charset="-127"/>
                <a:ea typeface="봄의왈츠" pitchFamily="18" charset="-127"/>
              </a:rPr>
              <a:t>  </a:t>
            </a:r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봄의왈츠" pitchFamily="18" charset="-127"/>
                <a:ea typeface="봄의왈츠" pitchFamily="18" charset="-127"/>
              </a:rPr>
              <a:t>학습</a:t>
            </a:r>
            <a:r>
              <a:rPr lang="ko-KR" altLang="en-US" b="1" dirty="0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  <a:latin typeface="봄의왈츠" pitchFamily="18" charset="-127"/>
                <a:ea typeface="봄의왈츠" pitchFamily="18" charset="-127"/>
              </a:rPr>
              <a:t>과</a:t>
            </a:r>
            <a:r>
              <a:rPr lang="ko-KR" altLang="en-US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봄의왈츠" pitchFamily="18" charset="-127"/>
                <a:ea typeface="봄의왈츠" pitchFamily="18" charset="-127"/>
              </a:rPr>
              <a:t> </a:t>
            </a:r>
            <a:r>
              <a:rPr lang="ko-KR" altLang="en-US" sz="2400" b="1" dirty="0" smtClean="0">
                <a:ln w="1905">
                  <a:noFill/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봄의왈츠" pitchFamily="18" charset="-127"/>
                <a:ea typeface="봄의왈츠" pitchFamily="18" charset="-127"/>
              </a:rPr>
              <a:t>체험</a:t>
            </a:r>
            <a:r>
              <a:rPr lang="ko-KR" altLang="en-US" b="1" dirty="0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봄의왈츠" pitchFamily="18" charset="-127"/>
                <a:ea typeface="봄의왈츠" pitchFamily="18" charset="-127"/>
              </a:rPr>
              <a:t>을 동시에</a:t>
            </a:r>
            <a:endParaRPr lang="en-US" altLang="ko-KR" b="1" dirty="0">
              <a:ln w="31550" cmpd="sng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봄의왈츠" pitchFamily="18" charset="-127"/>
              <a:ea typeface="봄의왈츠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3212976" y="7956376"/>
            <a:ext cx="3595597" cy="11505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04664" y="467544"/>
            <a:ext cx="6048672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okie_coco" pitchFamily="2" charset="-127"/>
                <a:ea typeface="FB평붓POPM" pitchFamily="18" charset="-127"/>
              </a:rPr>
              <a:t>인천서구영어마을</a:t>
            </a:r>
            <a:r>
              <a:rPr lang="ko-KR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kie_coco" pitchFamily="2" charset="-127"/>
                <a:ea typeface="FB평붓POPM" pitchFamily="18" charset="-127"/>
              </a:rPr>
              <a:t> </a:t>
            </a:r>
            <a:r>
              <a:rPr lang="en-US" altLang="ko-KR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kie_coco" pitchFamily="2" charset="-127"/>
                <a:ea typeface="FB평붓POPM" pitchFamily="18" charset="-127"/>
              </a:rPr>
              <a:t>3</a:t>
            </a:r>
            <a:r>
              <a:rPr lang="ko-KR" altLang="en-US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kie_coco" pitchFamily="2" charset="-127"/>
                <a:ea typeface="FB평붓POPM" pitchFamily="18" charset="-127"/>
              </a:rPr>
              <a:t>월학기</a:t>
            </a:r>
            <a:r>
              <a:rPr lang="ko-KR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kie_coco" pitchFamily="2" charset="-127"/>
                <a:ea typeface="FB평붓POPM" pitchFamily="18" charset="-127"/>
              </a:rPr>
              <a:t> 모집</a:t>
            </a:r>
            <a:endParaRPr lang="en-US" altLang="ko-K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okie_coco" pitchFamily="2" charset="-127"/>
              <a:ea typeface="FB평붓POPM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484784" y="1115616"/>
            <a:ext cx="3960440" cy="4320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671094"/>
              </a:avLst>
            </a:prstTxWarp>
            <a:spAutoFit/>
          </a:bodyPr>
          <a:lstStyle/>
          <a:p>
            <a:pPr algn="ctr"/>
            <a:r>
              <a:rPr lang="ko-KR" altLang="en-US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모집기간 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: 2</a:t>
            </a:r>
            <a:r>
              <a:rPr lang="ko-KR" altLang="en-US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월 </a:t>
            </a:r>
            <a:r>
              <a:rPr lang="en-US" altLang="ko-KR" b="1" dirty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2</a:t>
            </a:r>
            <a:r>
              <a:rPr lang="ko-KR" altLang="en-US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일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(</a:t>
            </a:r>
            <a:r>
              <a:rPr lang="ko-KR" altLang="en-US" b="1" dirty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월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)~</a:t>
            </a:r>
            <a:r>
              <a:rPr lang="en-US" altLang="ko-KR" b="1" dirty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2</a:t>
            </a:r>
            <a:r>
              <a:rPr lang="ko-KR" altLang="en-US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월 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25</a:t>
            </a:r>
            <a:r>
              <a:rPr lang="ko-KR" altLang="en-US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일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(</a:t>
            </a:r>
            <a:r>
              <a:rPr lang="ko-KR" altLang="en-US" b="1" dirty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수</a:t>
            </a:r>
            <a:r>
              <a:rPr lang="en-US" altLang="ko-KR" b="1" dirty="0" smtClean="0">
                <a:ln w="19050">
                  <a:noFill/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Y강B" pitchFamily="18" charset="-127"/>
                <a:ea typeface="HY강B" pitchFamily="18" charset="-127"/>
              </a:rPr>
              <a:t>)</a:t>
            </a:r>
            <a:endParaRPr lang="en-US" altLang="ko-KR" b="1" dirty="0">
              <a:ln w="19050">
                <a:noFill/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28" name="오각형 27"/>
          <p:cNvSpPr/>
          <p:nvPr/>
        </p:nvSpPr>
        <p:spPr>
          <a:xfrm>
            <a:off x="139352" y="2573584"/>
            <a:ext cx="558428" cy="198216"/>
          </a:xfrm>
          <a:prstGeom prst="homePlate">
            <a:avLst/>
          </a:prstGeom>
          <a:solidFill>
            <a:srgbClr val="FFCC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예비초등</a:t>
            </a:r>
            <a:endParaRPr lang="en-US" altLang="ko-KR" sz="900" b="1" dirty="0" smtClean="0">
              <a:solidFill>
                <a:schemeClr val="tx1"/>
              </a:solidFill>
            </a:endParaRPr>
          </a:p>
        </p:txBody>
      </p:sp>
      <p:sp>
        <p:nvSpPr>
          <p:cNvPr id="29" name="오각형 28"/>
          <p:cNvSpPr/>
          <p:nvPr/>
        </p:nvSpPr>
        <p:spPr>
          <a:xfrm>
            <a:off x="1750614" y="2574701"/>
            <a:ext cx="572319" cy="197099"/>
          </a:xfrm>
          <a:prstGeom prst="homePlate">
            <a:avLst>
              <a:gd name="adj" fmla="val 38319"/>
            </a:avLst>
          </a:prstGeom>
          <a:solidFill>
            <a:srgbClr val="99FF33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초등정규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30" name="오각형 29"/>
          <p:cNvSpPr/>
          <p:nvPr/>
        </p:nvSpPr>
        <p:spPr>
          <a:xfrm>
            <a:off x="2908176" y="3162300"/>
            <a:ext cx="648072" cy="288032"/>
          </a:xfrm>
          <a:prstGeom prst="homePlate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스타플러스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31" name="오각형 30"/>
          <p:cNvSpPr/>
          <p:nvPr/>
        </p:nvSpPr>
        <p:spPr>
          <a:xfrm>
            <a:off x="5368627" y="2569442"/>
            <a:ext cx="936104" cy="202358"/>
          </a:xfrm>
          <a:prstGeom prst="homePlat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초등특별</a:t>
            </a:r>
            <a:r>
              <a:rPr lang="en-US" altLang="ko-KR" sz="900" b="1" dirty="0" smtClean="0">
                <a:solidFill>
                  <a:schemeClr val="tx1"/>
                </a:solidFill>
              </a:rPr>
              <a:t>(</a:t>
            </a:r>
            <a:r>
              <a:rPr lang="ko-KR" altLang="en-US" sz="900" b="1" dirty="0" smtClean="0">
                <a:solidFill>
                  <a:schemeClr val="tx1"/>
                </a:solidFill>
              </a:rPr>
              <a:t>엘리트</a:t>
            </a:r>
            <a:r>
              <a:rPr lang="en-US" altLang="ko-KR" sz="900" b="1" dirty="0" smtClean="0">
                <a:solidFill>
                  <a:schemeClr val="tx1"/>
                </a:solidFill>
              </a:rPr>
              <a:t>)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3575670" y="3156942"/>
            <a:ext cx="652009" cy="287640"/>
            <a:chOff x="506" y="1950629"/>
            <a:chExt cx="507993" cy="203197"/>
          </a:xfrm>
          <a:solidFill>
            <a:srgbClr val="FFFF99"/>
          </a:solidFill>
        </p:grpSpPr>
        <p:sp>
          <p:nvSpPr>
            <p:cNvPr id="40" name="오각형 39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오각형 4"/>
            <p:cNvSpPr/>
            <p:nvPr/>
          </p:nvSpPr>
          <p:spPr>
            <a:xfrm>
              <a:off x="506" y="1950629"/>
              <a:ext cx="392720" cy="2031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Star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3982065" y="3156942"/>
            <a:ext cx="652009" cy="287640"/>
            <a:chOff x="406901" y="1950629"/>
            <a:chExt cx="507993" cy="203197"/>
          </a:xfrm>
          <a:solidFill>
            <a:srgbClr val="FFFF99"/>
          </a:solidFill>
        </p:grpSpPr>
        <p:sp>
          <p:nvSpPr>
            <p:cNvPr id="38" name="갈매기형 수장 37"/>
            <p:cNvSpPr/>
            <p:nvPr/>
          </p:nvSpPr>
          <p:spPr>
            <a:xfrm>
              <a:off x="406901" y="1950629"/>
              <a:ext cx="507993" cy="203197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갈매기형 수장 6"/>
            <p:cNvSpPr/>
            <p:nvPr/>
          </p:nvSpPr>
          <p:spPr>
            <a:xfrm>
              <a:off x="508500" y="1950629"/>
              <a:ext cx="255005" cy="2031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Moon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388460" y="3156942"/>
            <a:ext cx="652009" cy="287640"/>
            <a:chOff x="813296" y="1950629"/>
            <a:chExt cx="507993" cy="203197"/>
          </a:xfrm>
          <a:solidFill>
            <a:srgbClr val="FFFF99"/>
          </a:solidFill>
        </p:grpSpPr>
        <p:sp>
          <p:nvSpPr>
            <p:cNvPr id="36" name="갈매기형 수장 35"/>
            <p:cNvSpPr/>
            <p:nvPr/>
          </p:nvSpPr>
          <p:spPr>
            <a:xfrm>
              <a:off x="813296" y="1950629"/>
              <a:ext cx="507993" cy="203197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갈매기형 수장 8"/>
            <p:cNvSpPr/>
            <p:nvPr/>
          </p:nvSpPr>
          <p:spPr>
            <a:xfrm>
              <a:off x="914895" y="1950629"/>
              <a:ext cx="274992" cy="2031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Sky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794855" y="3156942"/>
            <a:ext cx="652009" cy="287640"/>
            <a:chOff x="1219691" y="1950629"/>
            <a:chExt cx="507993" cy="203197"/>
          </a:xfrm>
          <a:solidFill>
            <a:srgbClr val="FFFF99"/>
          </a:solidFill>
        </p:grpSpPr>
        <p:sp>
          <p:nvSpPr>
            <p:cNvPr id="24" name="갈매기형 수장 23"/>
            <p:cNvSpPr/>
            <p:nvPr/>
          </p:nvSpPr>
          <p:spPr>
            <a:xfrm>
              <a:off x="1219691" y="1950629"/>
              <a:ext cx="507993" cy="203197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갈매기형 수장 10"/>
            <p:cNvSpPr/>
            <p:nvPr/>
          </p:nvSpPr>
          <p:spPr>
            <a:xfrm>
              <a:off x="1321290" y="1950629"/>
              <a:ext cx="304796" cy="2031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Space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1747440" y="2809850"/>
            <a:ext cx="643186" cy="306442"/>
            <a:chOff x="392" y="1887586"/>
            <a:chExt cx="643186" cy="257274"/>
          </a:xfrm>
          <a:solidFill>
            <a:srgbClr val="99FF33"/>
          </a:solidFill>
        </p:grpSpPr>
        <p:sp>
          <p:nvSpPr>
            <p:cNvPr id="58" name="오각형 57"/>
            <p:cNvSpPr/>
            <p:nvPr/>
          </p:nvSpPr>
          <p:spPr>
            <a:xfrm>
              <a:off x="392" y="1887586"/>
              <a:ext cx="643186" cy="257274"/>
            </a:xfrm>
            <a:prstGeom prst="homePlat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오각형 4"/>
            <p:cNvSpPr/>
            <p:nvPr/>
          </p:nvSpPr>
          <p:spPr>
            <a:xfrm>
              <a:off x="392" y="1887586"/>
              <a:ext cx="578867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Phonics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2261989" y="2809850"/>
            <a:ext cx="643186" cy="306442"/>
            <a:chOff x="514941" y="1887586"/>
            <a:chExt cx="643186" cy="257274"/>
          </a:xfrm>
          <a:solidFill>
            <a:srgbClr val="99FF33"/>
          </a:solidFill>
        </p:grpSpPr>
        <p:sp>
          <p:nvSpPr>
            <p:cNvPr id="56" name="갈매기형 수장 55"/>
            <p:cNvSpPr/>
            <p:nvPr/>
          </p:nvSpPr>
          <p:spPr>
            <a:xfrm>
              <a:off x="514941" y="1887586"/>
              <a:ext cx="643186" cy="25727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986775"/>
                <a:satOff val="7962"/>
                <a:lumOff val="1726"/>
                <a:alphaOff val="0"/>
              </a:schemeClr>
            </a:fillRef>
            <a:effectRef idx="0">
              <a:schemeClr val="accent5">
                <a:hueOff val="-1986775"/>
                <a:satOff val="7962"/>
                <a:lumOff val="172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갈매기형 수장 6"/>
            <p:cNvSpPr/>
            <p:nvPr/>
          </p:nvSpPr>
          <p:spPr>
            <a:xfrm>
              <a:off x="643578" y="1887586"/>
              <a:ext cx="385912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Starter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2776538" y="2809850"/>
            <a:ext cx="643186" cy="306442"/>
            <a:chOff x="1029490" y="1887586"/>
            <a:chExt cx="643186" cy="257274"/>
          </a:xfrm>
          <a:solidFill>
            <a:srgbClr val="99FF33"/>
          </a:solidFill>
        </p:grpSpPr>
        <p:sp>
          <p:nvSpPr>
            <p:cNvPr id="54" name="갈매기형 수장 53"/>
            <p:cNvSpPr/>
            <p:nvPr/>
          </p:nvSpPr>
          <p:spPr>
            <a:xfrm>
              <a:off x="1029490" y="1887586"/>
              <a:ext cx="643186" cy="25727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973551"/>
                <a:satOff val="15924"/>
                <a:lumOff val="3451"/>
                <a:alphaOff val="0"/>
              </a:schemeClr>
            </a:fillRef>
            <a:effectRef idx="0">
              <a:schemeClr val="accent5">
                <a:hueOff val="-3973551"/>
                <a:satOff val="15924"/>
                <a:lumOff val="345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갈매기형 수장 8"/>
            <p:cNvSpPr/>
            <p:nvPr/>
          </p:nvSpPr>
          <p:spPr>
            <a:xfrm>
              <a:off x="1158127" y="1887586"/>
              <a:ext cx="385912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Junior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3291087" y="2809850"/>
            <a:ext cx="643186" cy="306442"/>
            <a:chOff x="1544039" y="1887586"/>
            <a:chExt cx="643186" cy="257274"/>
          </a:xfrm>
          <a:solidFill>
            <a:srgbClr val="99FF33"/>
          </a:solidFill>
        </p:grpSpPr>
        <p:sp>
          <p:nvSpPr>
            <p:cNvPr id="52" name="갈매기형 수장 51"/>
            <p:cNvSpPr/>
            <p:nvPr/>
          </p:nvSpPr>
          <p:spPr>
            <a:xfrm>
              <a:off x="1544039" y="1887586"/>
              <a:ext cx="643186" cy="25727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960326"/>
                <a:satOff val="23887"/>
                <a:lumOff val="5177"/>
                <a:alphaOff val="0"/>
              </a:schemeClr>
            </a:fillRef>
            <a:effectRef idx="0">
              <a:schemeClr val="accent5">
                <a:hueOff val="-5960326"/>
                <a:satOff val="23887"/>
                <a:lumOff val="517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갈매기형 수장 10"/>
            <p:cNvSpPr/>
            <p:nvPr/>
          </p:nvSpPr>
          <p:spPr>
            <a:xfrm>
              <a:off x="1672676" y="1887586"/>
              <a:ext cx="385912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Senior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3805636" y="2809850"/>
            <a:ext cx="643186" cy="306442"/>
            <a:chOff x="2058588" y="1887586"/>
            <a:chExt cx="643186" cy="257274"/>
          </a:xfrm>
          <a:solidFill>
            <a:srgbClr val="99FF33"/>
          </a:solidFill>
        </p:grpSpPr>
        <p:sp>
          <p:nvSpPr>
            <p:cNvPr id="50" name="갈매기형 수장 49"/>
            <p:cNvSpPr/>
            <p:nvPr/>
          </p:nvSpPr>
          <p:spPr>
            <a:xfrm>
              <a:off x="2058588" y="1887586"/>
              <a:ext cx="643186" cy="25727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947101"/>
                <a:satOff val="31849"/>
                <a:lumOff val="6902"/>
                <a:alphaOff val="0"/>
              </a:schemeClr>
            </a:fillRef>
            <a:effectRef idx="0">
              <a:schemeClr val="accent5">
                <a:hueOff val="-7947101"/>
                <a:satOff val="31849"/>
                <a:lumOff val="690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갈매기형 수장 12"/>
            <p:cNvSpPr/>
            <p:nvPr/>
          </p:nvSpPr>
          <p:spPr>
            <a:xfrm>
              <a:off x="2187225" y="1887586"/>
              <a:ext cx="385912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Pro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4320185" y="2809850"/>
            <a:ext cx="643186" cy="306442"/>
            <a:chOff x="2573137" y="1887586"/>
            <a:chExt cx="643186" cy="257274"/>
          </a:xfrm>
          <a:solidFill>
            <a:srgbClr val="99FF33"/>
          </a:solidFill>
        </p:grpSpPr>
        <p:sp>
          <p:nvSpPr>
            <p:cNvPr id="48" name="갈매기형 수장 47"/>
            <p:cNvSpPr/>
            <p:nvPr/>
          </p:nvSpPr>
          <p:spPr>
            <a:xfrm>
              <a:off x="2573137" y="1887586"/>
              <a:ext cx="643186" cy="25727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갈매기형 수장 14"/>
            <p:cNvSpPr/>
            <p:nvPr/>
          </p:nvSpPr>
          <p:spPr>
            <a:xfrm>
              <a:off x="2701774" y="1887586"/>
              <a:ext cx="385912" cy="25727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Master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1~3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75" name="오각형 74"/>
          <p:cNvSpPr/>
          <p:nvPr/>
        </p:nvSpPr>
        <p:spPr>
          <a:xfrm>
            <a:off x="5372100" y="2831951"/>
            <a:ext cx="246534" cy="659929"/>
          </a:xfrm>
          <a:prstGeom prst="homePlate">
            <a:avLst>
              <a:gd name="adj" fmla="val 394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동시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통역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700" b="1" dirty="0" smtClean="0">
                <a:solidFill>
                  <a:schemeClr val="tx1"/>
                </a:solidFill>
              </a:rPr>
              <a:t>(</a:t>
            </a:r>
            <a:r>
              <a:rPr lang="ko-KR" altLang="en-US" sz="700" b="1" dirty="0" smtClean="0">
                <a:solidFill>
                  <a:schemeClr val="tx1"/>
                </a:solidFill>
              </a:rPr>
              <a:t>월수</a:t>
            </a:r>
            <a:r>
              <a:rPr lang="en-US" altLang="ko-KR" sz="700" b="1" dirty="0" smtClean="0">
                <a:solidFill>
                  <a:schemeClr val="tx1"/>
                </a:solidFill>
              </a:rPr>
              <a:t>)</a:t>
            </a:r>
            <a:endParaRPr lang="ko-KR" altLang="en-US" sz="700" b="1" dirty="0" smtClean="0">
              <a:solidFill>
                <a:schemeClr val="tx1"/>
              </a:solidFill>
            </a:endParaRPr>
          </a:p>
        </p:txBody>
      </p:sp>
      <p:grpSp>
        <p:nvGrpSpPr>
          <p:cNvPr id="80" name="그룹 79"/>
          <p:cNvGrpSpPr/>
          <p:nvPr/>
        </p:nvGrpSpPr>
        <p:grpSpPr>
          <a:xfrm>
            <a:off x="118659" y="2809851"/>
            <a:ext cx="644400" cy="360000"/>
            <a:chOff x="708" y="1400142"/>
            <a:chExt cx="619285" cy="291428"/>
          </a:xfrm>
          <a:solidFill>
            <a:srgbClr val="FFCCFF"/>
          </a:solidFill>
        </p:grpSpPr>
        <p:sp>
          <p:nvSpPr>
            <p:cNvPr id="87" name="오각형 86"/>
            <p:cNvSpPr/>
            <p:nvPr/>
          </p:nvSpPr>
          <p:spPr>
            <a:xfrm>
              <a:off x="708" y="1400142"/>
              <a:ext cx="619285" cy="247714"/>
            </a:xfrm>
            <a:prstGeom prst="homePlat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8" name="오각형 4"/>
            <p:cNvSpPr/>
            <p:nvPr/>
          </p:nvSpPr>
          <p:spPr>
            <a:xfrm>
              <a:off x="708" y="1400142"/>
              <a:ext cx="557356" cy="29142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700" b="1" i="0" kern="1200" dirty="0" err="1" smtClean="0">
                  <a:solidFill>
                    <a:schemeClr val="tx1"/>
                  </a:solidFill>
                </a:rPr>
                <a:t>파닉스큐</a:t>
              </a:r>
              <a:endParaRPr lang="en-US" altLang="ko-KR" sz="700" b="1" i="0" kern="1200" dirty="0" smtClean="0">
                <a:solidFill>
                  <a:schemeClr val="tx1"/>
                </a:solidFill>
              </a:endParaRP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1~2</a:t>
              </a:r>
              <a:endParaRPr lang="en-US" altLang="ko-KR" sz="700" b="1" i="0" kern="12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614088" y="2809850"/>
            <a:ext cx="644400" cy="306000"/>
            <a:chOff x="496137" y="1400142"/>
            <a:chExt cx="619285" cy="247714"/>
          </a:xfrm>
          <a:solidFill>
            <a:srgbClr val="FFCCFF"/>
          </a:solidFill>
        </p:grpSpPr>
        <p:sp>
          <p:nvSpPr>
            <p:cNvPr id="85" name="갈매기형 수장 84"/>
            <p:cNvSpPr/>
            <p:nvPr/>
          </p:nvSpPr>
          <p:spPr>
            <a:xfrm>
              <a:off x="496137" y="1400142"/>
              <a:ext cx="619285" cy="24771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6" name="갈매기형 수장 6"/>
            <p:cNvSpPr/>
            <p:nvPr/>
          </p:nvSpPr>
          <p:spPr>
            <a:xfrm>
              <a:off x="619994" y="1400142"/>
              <a:ext cx="371571" cy="24771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700" b="1" i="0" kern="1200" dirty="0" smtClean="0">
                  <a:solidFill>
                    <a:schemeClr val="tx1"/>
                  </a:solidFill>
                </a:rPr>
                <a:t>매직타임</a:t>
              </a:r>
              <a:endParaRPr lang="en-US" altLang="ko-KR" sz="700" b="1" i="0" kern="1200" dirty="0" smtClean="0">
                <a:solidFill>
                  <a:schemeClr val="tx1"/>
                </a:solidFill>
              </a:endParaRP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1~2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그룹 81"/>
          <p:cNvGrpSpPr/>
          <p:nvPr/>
        </p:nvGrpSpPr>
        <p:grpSpPr>
          <a:xfrm>
            <a:off x="1109516" y="2809850"/>
            <a:ext cx="644400" cy="306000"/>
            <a:chOff x="991565" y="1400142"/>
            <a:chExt cx="619285" cy="247714"/>
          </a:xfrm>
          <a:solidFill>
            <a:srgbClr val="FFCCFF"/>
          </a:solidFill>
        </p:grpSpPr>
        <p:sp>
          <p:nvSpPr>
            <p:cNvPr id="83" name="갈매기형 수장 82"/>
            <p:cNvSpPr/>
            <p:nvPr/>
          </p:nvSpPr>
          <p:spPr>
            <a:xfrm>
              <a:off x="991565" y="1400142"/>
              <a:ext cx="619285" cy="247714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4" name="갈매기형 수장 8"/>
            <p:cNvSpPr/>
            <p:nvPr/>
          </p:nvSpPr>
          <p:spPr>
            <a:xfrm>
              <a:off x="1115422" y="1400142"/>
              <a:ext cx="371571" cy="24771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003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700" b="1" i="0" kern="1200" dirty="0" smtClean="0">
                  <a:solidFill>
                    <a:schemeClr val="tx1"/>
                  </a:solidFill>
                </a:rPr>
                <a:t>스마일</a:t>
              </a:r>
              <a:endParaRPr lang="en-US" altLang="ko-KR" sz="700" b="1" i="0" kern="1200" dirty="0" smtClean="0">
                <a:solidFill>
                  <a:schemeClr val="tx1"/>
                </a:solidFill>
              </a:endParaRP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2~3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2" name="표 9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0122282"/>
              </p:ext>
            </p:extLst>
          </p:nvPr>
        </p:nvGraphicFramePr>
        <p:xfrm>
          <a:off x="53281" y="4597153"/>
          <a:ext cx="6765750" cy="21769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76403"/>
                <a:gridCol w="770872"/>
                <a:gridCol w="2032489"/>
                <a:gridCol w="415504"/>
                <a:gridCol w="528152"/>
                <a:gridCol w="1842330"/>
              </a:tblGrid>
              <a:tr h="2572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교육기간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개월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월수반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-3.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~5.20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 /</a:t>
                      </a:r>
                      <a:r>
                        <a:rPr lang="ko-KR" altLang="en-US" sz="1000" baseline="0" dirty="0" err="1" smtClean="0">
                          <a:solidFill>
                            <a:schemeClr val="tx1"/>
                          </a:solidFill>
                        </a:rPr>
                        <a:t>화목반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-3.3~5.26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>
                          <a:solidFill>
                            <a:schemeClr val="tx1"/>
                          </a:solidFill>
                        </a:rPr>
                        <a:t>수업운영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원어민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한국인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1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>
                          <a:solidFill>
                            <a:schemeClr val="tx1"/>
                          </a:solidFill>
                        </a:rPr>
                        <a:t>프로그램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>
                          <a:solidFill>
                            <a:schemeClr val="tx1"/>
                          </a:solidFill>
                        </a:rPr>
                        <a:t>요일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>
                          <a:solidFill>
                            <a:schemeClr val="tx1"/>
                          </a:solidFill>
                        </a:rPr>
                        <a:t>수업시간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>
                          <a:solidFill>
                            <a:schemeClr val="tx1"/>
                          </a:solidFill>
                        </a:rPr>
                        <a:t>프로그램 내용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00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예비초등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월수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화목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ts val="1000"/>
                        </a:lnSpc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~3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~4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ts val="1000"/>
                        </a:lnSpc>
                      </a:pP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레벨별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코스북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스토리북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체험수업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79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초등정규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월수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화목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실생활 의사소통을 위한 주제별 어휘 및 문장 학습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주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회 </a:t>
                      </a: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체험실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수업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04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스타플러스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화목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Intensive reading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</a:rPr>
                        <a:t> &amp; writing, </a:t>
                      </a:r>
                      <a:r>
                        <a:rPr lang="ko-KR" altLang="en-US" sz="900" baseline="0" dirty="0" err="1" smtClean="0">
                          <a:solidFill>
                            <a:schemeClr val="tx1"/>
                          </a:solidFill>
                        </a:rPr>
                        <a:t>문법초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</a:rPr>
                        <a:t>중급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73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초등특별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엘리트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월수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화목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토론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에세이 작성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글로벌 엘리트 능력 계발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53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성인반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</a:rPr>
                        <a:t>매월 개강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월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~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목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오전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~11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</a:rPr>
                        <a:t>원어민과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생활영어회화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3" name="표 92"/>
          <p:cNvGraphicFramePr>
            <a:graphicFrameLocks noGrp="1"/>
          </p:cNvGraphicFramePr>
          <p:nvPr/>
        </p:nvGraphicFramePr>
        <p:xfrm>
          <a:off x="2060848" y="5364088"/>
          <a:ext cx="2304255" cy="1168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26094"/>
                <a:gridCol w="226094"/>
                <a:gridCol w="251313"/>
                <a:gridCol w="417303"/>
                <a:gridCol w="434266"/>
                <a:gridCol w="749185"/>
              </a:tblGrid>
              <a:tr h="178455">
                <a:tc rowSpan="6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초등정규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타임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2:30~3:15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4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3:20~4:05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45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스타플러스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타임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4:20~5:05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4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5:10~5:55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45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엘리트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타임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6:10~6:55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84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700" b="1" dirty="0" smtClean="0">
                          <a:solidFill>
                            <a:schemeClr val="tx1"/>
                          </a:solidFill>
                        </a:rPr>
                        <a:t>교시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</a:rPr>
                        <a:t>7:00~7:45</a:t>
                      </a:r>
                      <a:endParaRPr lang="ko-KR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4" name="모서리가 둥근 직사각형 93"/>
          <p:cNvSpPr/>
          <p:nvPr/>
        </p:nvSpPr>
        <p:spPr>
          <a:xfrm>
            <a:off x="3505969" y="7832601"/>
            <a:ext cx="3096344" cy="196677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 smtClean="0">
                <a:solidFill>
                  <a:schemeClr val="tx1"/>
                </a:solidFill>
              </a:rPr>
              <a:t>신규생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레벨테스트 일정 및 학부모 설명회</a:t>
            </a:r>
          </a:p>
        </p:txBody>
      </p:sp>
      <p:sp>
        <p:nvSpPr>
          <p:cNvPr id="120" name="모서리가 둥근 직사각형 119"/>
          <p:cNvSpPr/>
          <p:nvPr/>
        </p:nvSpPr>
        <p:spPr>
          <a:xfrm>
            <a:off x="61784" y="7924801"/>
            <a:ext cx="3079184" cy="11821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모서리가 둥근 직사각형 120"/>
          <p:cNvSpPr/>
          <p:nvPr/>
        </p:nvSpPr>
        <p:spPr>
          <a:xfrm>
            <a:off x="878904" y="7839547"/>
            <a:ext cx="1368152" cy="220608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수강신청 절차</a:t>
            </a:r>
          </a:p>
        </p:txBody>
      </p:sp>
      <p:sp>
        <p:nvSpPr>
          <p:cNvPr id="123" name="타원 122"/>
          <p:cNvSpPr/>
          <p:nvPr/>
        </p:nvSpPr>
        <p:spPr>
          <a:xfrm>
            <a:off x="116632" y="8244408"/>
            <a:ext cx="792088" cy="7200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tx1"/>
                </a:solidFill>
                <a:hlinkClick r:id="rId4"/>
              </a:rPr>
              <a:t>www.isgec.or.kr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b="1" dirty="0" smtClean="0">
                <a:solidFill>
                  <a:schemeClr val="tx1"/>
                </a:solidFill>
              </a:rPr>
              <a:t>회원가입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b="1" dirty="0" smtClean="0">
                <a:solidFill>
                  <a:schemeClr val="tx1"/>
                </a:solidFill>
              </a:rPr>
              <a:t>로그인</a:t>
            </a:r>
          </a:p>
        </p:txBody>
      </p:sp>
      <p:sp>
        <p:nvSpPr>
          <p:cNvPr id="124" name="타원 123"/>
          <p:cNvSpPr/>
          <p:nvPr/>
        </p:nvSpPr>
        <p:spPr>
          <a:xfrm>
            <a:off x="1225451" y="8244408"/>
            <a:ext cx="792088" cy="72032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000" b="1" dirty="0" smtClean="0">
                <a:solidFill>
                  <a:schemeClr val="tx1"/>
                </a:solidFill>
              </a:rPr>
              <a:t>수강신청</a:t>
            </a:r>
            <a:endParaRPr lang="en-US" altLang="ko-KR" sz="1000" b="1" dirty="0" smtClean="0">
              <a:solidFill>
                <a:schemeClr val="tx1"/>
              </a:solidFill>
            </a:endParaRPr>
          </a:p>
        </p:txBody>
      </p:sp>
      <p:sp>
        <p:nvSpPr>
          <p:cNvPr id="125" name="타원 124"/>
          <p:cNvSpPr/>
          <p:nvPr/>
        </p:nvSpPr>
        <p:spPr>
          <a:xfrm>
            <a:off x="2276872" y="8244408"/>
            <a:ext cx="792088" cy="7200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000" b="1" dirty="0" smtClean="0">
                <a:solidFill>
                  <a:schemeClr val="tx1"/>
                </a:solidFill>
              </a:rPr>
              <a:t>레벨테스트 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&amp;</a:t>
            </a:r>
          </a:p>
          <a:p>
            <a:pPr algn="ctr"/>
            <a:r>
              <a:rPr lang="ko-KR" altLang="en-US" sz="1000" b="1" dirty="0" smtClean="0">
                <a:solidFill>
                  <a:schemeClr val="tx1"/>
                </a:solidFill>
              </a:rPr>
              <a:t>전화예약</a:t>
            </a:r>
          </a:p>
        </p:txBody>
      </p:sp>
      <p:sp>
        <p:nvSpPr>
          <p:cNvPr id="126" name="오른쪽 화살표 125"/>
          <p:cNvSpPr/>
          <p:nvPr/>
        </p:nvSpPr>
        <p:spPr>
          <a:xfrm>
            <a:off x="980728" y="8532440"/>
            <a:ext cx="216024" cy="216024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sp>
        <p:nvSpPr>
          <p:cNvPr id="127" name="오른쪽 화살표 126"/>
          <p:cNvSpPr/>
          <p:nvPr/>
        </p:nvSpPr>
        <p:spPr>
          <a:xfrm>
            <a:off x="2060848" y="8532440"/>
            <a:ext cx="216024" cy="216024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grpSp>
        <p:nvGrpSpPr>
          <p:cNvPr id="152" name="그룹 151"/>
          <p:cNvGrpSpPr/>
          <p:nvPr/>
        </p:nvGrpSpPr>
        <p:grpSpPr>
          <a:xfrm>
            <a:off x="3280356" y="8124862"/>
            <a:ext cx="540000" cy="216000"/>
            <a:chOff x="1965982" y="2461"/>
            <a:chExt cx="1721197" cy="804828"/>
          </a:xfrm>
          <a:solidFill>
            <a:schemeClr val="bg1">
              <a:lumMod val="75000"/>
            </a:schemeClr>
          </a:solidFill>
        </p:grpSpPr>
        <p:sp>
          <p:nvSpPr>
            <p:cNvPr id="153" name="갈매기형 수장 152"/>
            <p:cNvSpPr/>
            <p:nvPr/>
          </p:nvSpPr>
          <p:spPr>
            <a:xfrm>
              <a:off x="1965982" y="2461"/>
              <a:ext cx="1721197" cy="688478"/>
            </a:xfrm>
            <a:prstGeom prst="chevron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4" name="갈매기형 수장 4"/>
            <p:cNvSpPr/>
            <p:nvPr/>
          </p:nvSpPr>
          <p:spPr>
            <a:xfrm>
              <a:off x="2310221" y="2461"/>
              <a:ext cx="1032871" cy="804828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1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차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5" name="그룹 154"/>
          <p:cNvGrpSpPr/>
          <p:nvPr/>
        </p:nvGrpSpPr>
        <p:grpSpPr>
          <a:xfrm>
            <a:off x="3769953" y="8124861"/>
            <a:ext cx="1800000" cy="216000"/>
            <a:chOff x="3463423" y="60982"/>
            <a:chExt cx="1428593" cy="571437"/>
          </a:xfrm>
        </p:grpSpPr>
        <p:sp>
          <p:nvSpPr>
            <p:cNvPr id="156" name="갈매기형 수장 155"/>
            <p:cNvSpPr/>
            <p:nvPr/>
          </p:nvSpPr>
          <p:spPr>
            <a:xfrm>
              <a:off x="3463423" y="60982"/>
              <a:ext cx="1428593" cy="571437"/>
            </a:xfrm>
            <a:prstGeom prst="chevron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갈매기형 수장 6"/>
            <p:cNvSpPr/>
            <p:nvPr/>
          </p:nvSpPr>
          <p:spPr>
            <a:xfrm>
              <a:off x="3749142" y="60982"/>
              <a:ext cx="857156" cy="571437"/>
            </a:xfrm>
            <a:prstGeom prst="rect">
              <a:avLst/>
            </a:prstGeom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2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월 </a:t>
              </a:r>
              <a:r>
                <a:rPr lang="en-US" altLang="ko-KR" sz="1100" b="1" dirty="0">
                  <a:solidFill>
                    <a:schemeClr val="tx1"/>
                  </a:solidFill>
                </a:rPr>
                <a:t>6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일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금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) 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오후 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4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시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8" name="그룹 157"/>
          <p:cNvGrpSpPr/>
          <p:nvPr/>
        </p:nvGrpSpPr>
        <p:grpSpPr>
          <a:xfrm>
            <a:off x="3299470" y="8439150"/>
            <a:ext cx="540000" cy="216000"/>
            <a:chOff x="1965982" y="677644"/>
            <a:chExt cx="1721197" cy="688554"/>
          </a:xfrm>
        </p:grpSpPr>
        <p:sp>
          <p:nvSpPr>
            <p:cNvPr id="159" name="갈매기형 수장 158"/>
            <p:cNvSpPr/>
            <p:nvPr/>
          </p:nvSpPr>
          <p:spPr>
            <a:xfrm>
              <a:off x="1965982" y="677644"/>
              <a:ext cx="1721197" cy="688478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0" name="갈매기형 수장 8"/>
            <p:cNvSpPr/>
            <p:nvPr/>
          </p:nvSpPr>
          <p:spPr>
            <a:xfrm>
              <a:off x="2310221" y="677644"/>
              <a:ext cx="1032718" cy="688554"/>
            </a:xfrm>
            <a:prstGeom prst="rect">
              <a:avLst/>
            </a:prstGeom>
            <a:ln w="63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2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차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1" name="그룹 160"/>
          <p:cNvGrpSpPr/>
          <p:nvPr/>
        </p:nvGrpSpPr>
        <p:grpSpPr>
          <a:xfrm>
            <a:off x="3789067" y="8446719"/>
            <a:ext cx="1800000" cy="216000"/>
            <a:chOff x="3463423" y="845848"/>
            <a:chExt cx="1428593" cy="571437"/>
          </a:xfrm>
          <a:noFill/>
        </p:grpSpPr>
        <p:sp>
          <p:nvSpPr>
            <p:cNvPr id="162" name="갈매기형 수장 161"/>
            <p:cNvSpPr/>
            <p:nvPr/>
          </p:nvSpPr>
          <p:spPr>
            <a:xfrm>
              <a:off x="3463423" y="845848"/>
              <a:ext cx="1428593" cy="571437"/>
            </a:xfrm>
            <a:prstGeom prst="chevron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lnRef>
            <a:fillRef idx="1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580161"/>
                <a:satOff val="16084"/>
                <a:lumOff val="110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3" name="갈매기형 수장 10"/>
            <p:cNvSpPr/>
            <p:nvPr/>
          </p:nvSpPr>
          <p:spPr>
            <a:xfrm>
              <a:off x="3749142" y="845848"/>
              <a:ext cx="857156" cy="571437"/>
            </a:xfrm>
            <a:prstGeom prst="rect">
              <a:avLst/>
            </a:prstGeom>
            <a:grp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2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월 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13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일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금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) 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오후 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4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시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4" name="그룹 163"/>
          <p:cNvGrpSpPr/>
          <p:nvPr/>
        </p:nvGrpSpPr>
        <p:grpSpPr>
          <a:xfrm>
            <a:off x="3304034" y="8786564"/>
            <a:ext cx="540000" cy="216000"/>
            <a:chOff x="1965982" y="1572193"/>
            <a:chExt cx="1721197" cy="688478"/>
          </a:xfrm>
        </p:grpSpPr>
        <p:sp>
          <p:nvSpPr>
            <p:cNvPr id="165" name="갈매기형 수장 164"/>
            <p:cNvSpPr/>
            <p:nvPr/>
          </p:nvSpPr>
          <p:spPr>
            <a:xfrm>
              <a:off x="1965982" y="1572193"/>
              <a:ext cx="1721197" cy="688478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6" name="갈매기형 수장 12"/>
            <p:cNvSpPr/>
            <p:nvPr/>
          </p:nvSpPr>
          <p:spPr>
            <a:xfrm>
              <a:off x="2310221" y="1572193"/>
              <a:ext cx="1032719" cy="688478"/>
            </a:xfrm>
            <a:prstGeom prst="rect">
              <a:avLst/>
            </a:prstGeom>
            <a:ln w="63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3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차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7" name="그룹 166"/>
          <p:cNvGrpSpPr/>
          <p:nvPr/>
        </p:nvGrpSpPr>
        <p:grpSpPr>
          <a:xfrm>
            <a:off x="3785509" y="8786564"/>
            <a:ext cx="1800000" cy="216000"/>
            <a:chOff x="3463423" y="1630714"/>
            <a:chExt cx="1428593" cy="571437"/>
          </a:xfrm>
        </p:grpSpPr>
        <p:sp>
          <p:nvSpPr>
            <p:cNvPr id="168" name="갈매기형 수장 167"/>
            <p:cNvSpPr/>
            <p:nvPr/>
          </p:nvSpPr>
          <p:spPr>
            <a:xfrm>
              <a:off x="3463423" y="1630714"/>
              <a:ext cx="1428593" cy="571437"/>
            </a:xfrm>
            <a:prstGeom prst="chevron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5">
                <a:tint val="40000"/>
                <a:alpha val="90000"/>
                <a:hueOff val="-7160321"/>
                <a:satOff val="32169"/>
                <a:lumOff val="2211"/>
                <a:alphaOff val="0"/>
              </a:schemeClr>
            </a:lnRef>
            <a:fillRef idx="1">
              <a:schemeClr val="accent5">
                <a:tint val="40000"/>
                <a:alpha val="90000"/>
                <a:hueOff val="-7160321"/>
                <a:satOff val="32169"/>
                <a:lumOff val="2211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7160321"/>
                <a:satOff val="32169"/>
                <a:lumOff val="2211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9" name="갈매기형 수장 14"/>
            <p:cNvSpPr/>
            <p:nvPr/>
          </p:nvSpPr>
          <p:spPr>
            <a:xfrm>
              <a:off x="3749142" y="1630714"/>
              <a:ext cx="857156" cy="571437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12700" tIns="6350" rIns="0" bIns="6350" numCol="1" spcCol="1270" anchor="ctr" anchorCtr="0">
              <a:noAutofit/>
            </a:bodyPr>
            <a:lstStyle/>
            <a:p>
              <a:pPr lvl="0" algn="ctr" defTabSz="4445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2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월 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23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일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월</a:t>
              </a:r>
              <a:r>
                <a:rPr lang="en-US" altLang="ko-KR" sz="1100" b="1" kern="1200" dirty="0" smtClean="0">
                  <a:solidFill>
                    <a:schemeClr val="tx1"/>
                  </a:solidFill>
                </a:rPr>
                <a:t>) 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오전 </a:t>
              </a:r>
              <a:r>
                <a:rPr lang="en-US" altLang="ko-KR" sz="1100" b="1" dirty="0" smtClean="0">
                  <a:solidFill>
                    <a:schemeClr val="tx1"/>
                  </a:solidFill>
                </a:rPr>
                <a:t>11</a:t>
              </a:r>
              <a:r>
                <a:rPr lang="ko-KR" altLang="en-US" sz="1100" b="1" kern="1200" dirty="0" smtClean="0">
                  <a:solidFill>
                    <a:schemeClr val="tx1"/>
                  </a:solidFill>
                </a:rPr>
                <a:t>시</a:t>
              </a:r>
              <a:endParaRPr lang="ko-KR" altLang="en-US" sz="1100" b="1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03" name="표 202"/>
          <p:cNvGraphicFramePr>
            <a:graphicFrameLocks noGrp="1"/>
          </p:cNvGraphicFramePr>
          <p:nvPr/>
        </p:nvGraphicFramePr>
        <p:xfrm>
          <a:off x="5598765" y="8062291"/>
          <a:ext cx="1080120" cy="105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</a:tblGrid>
              <a:tr h="1564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500"/>
                        </a:lnSpc>
                      </a:pP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장  소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64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500"/>
                        </a:lnSpc>
                      </a:pPr>
                      <a:r>
                        <a:rPr lang="ko-KR" altLang="en-US" sz="800" b="1" dirty="0" smtClean="0"/>
                        <a:t>서구영어마을 강당</a:t>
                      </a:r>
                      <a:endParaRPr lang="ko-KR" altLang="en-US" sz="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6474">
                <a:tc>
                  <a:txBody>
                    <a:bodyPr/>
                    <a:lstStyle/>
                    <a:p>
                      <a:pPr algn="ctr" latinLnBrk="1">
                        <a:lnSpc>
                          <a:spcPts val="5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내  용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1302">
                <a:tc>
                  <a:txBody>
                    <a:bodyPr/>
                    <a:lstStyle/>
                    <a:p>
                      <a:pPr algn="ctr" latinLnBrk="1">
                        <a:lnSpc>
                          <a:spcPts val="700"/>
                        </a:lnSpc>
                      </a:pPr>
                      <a:r>
                        <a:rPr lang="en-US" altLang="ko-KR" sz="800" b="1" dirty="0" smtClean="0"/>
                        <a:t>GEC</a:t>
                      </a:r>
                      <a:r>
                        <a:rPr lang="ko-KR" altLang="en-US" sz="800" b="1" dirty="0" smtClean="0"/>
                        <a:t>프로그램 및 </a:t>
                      </a:r>
                      <a:endParaRPr lang="en-US" altLang="ko-KR" sz="800" b="1" dirty="0" smtClean="0"/>
                    </a:p>
                    <a:p>
                      <a:pPr algn="ctr" latinLnBrk="1">
                        <a:lnSpc>
                          <a:spcPts val="700"/>
                        </a:lnSpc>
                      </a:pPr>
                      <a:r>
                        <a:rPr lang="ko-KR" altLang="en-US" sz="800" b="1" dirty="0" smtClean="0"/>
                        <a:t>학사관리</a:t>
                      </a:r>
                      <a:endParaRPr lang="ko-KR" altLang="en-US" sz="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3762">
                <a:tc>
                  <a:txBody>
                    <a:bodyPr/>
                    <a:lstStyle/>
                    <a:p>
                      <a:pPr algn="ctr" latinLnBrk="1">
                        <a:lnSpc>
                          <a:spcPts val="500"/>
                        </a:lnSpc>
                      </a:pPr>
                      <a:r>
                        <a:rPr lang="ko-KR" altLang="en-US" sz="700" b="1" dirty="0" smtClean="0"/>
                        <a:t>레벨테스트 예약전화</a:t>
                      </a:r>
                      <a:endParaRPr lang="ko-KR" altLang="en-US" sz="7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9123">
                <a:tc>
                  <a:txBody>
                    <a:bodyPr/>
                    <a:lstStyle/>
                    <a:p>
                      <a:pPr algn="ctr" latinLnBrk="1">
                        <a:lnSpc>
                          <a:spcPts val="500"/>
                        </a:lnSpc>
                      </a:pPr>
                      <a:r>
                        <a:rPr lang="en-US" altLang="ko-KR" sz="900" b="1" dirty="0" smtClean="0"/>
                        <a:t>032-560-1000</a:t>
                      </a:r>
                      <a:endParaRPr lang="ko-KR" altLang="en-US" sz="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9" name="오각형 208"/>
          <p:cNvSpPr/>
          <p:nvPr/>
        </p:nvSpPr>
        <p:spPr>
          <a:xfrm>
            <a:off x="123968" y="3867150"/>
            <a:ext cx="585124" cy="288000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성인반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grpSp>
        <p:nvGrpSpPr>
          <p:cNvPr id="210" name="그룹 209"/>
          <p:cNvGrpSpPr/>
          <p:nvPr/>
        </p:nvGrpSpPr>
        <p:grpSpPr>
          <a:xfrm>
            <a:off x="748705" y="3882008"/>
            <a:ext cx="652010" cy="287640"/>
            <a:chOff x="505" y="1950629"/>
            <a:chExt cx="507994" cy="20319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11" name="오각형 210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2" name="오각형 4"/>
            <p:cNvSpPr/>
            <p:nvPr/>
          </p:nvSpPr>
          <p:spPr>
            <a:xfrm>
              <a:off x="505" y="1950629"/>
              <a:ext cx="405547" cy="20319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Interchange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Intro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3" name="그룹 212"/>
          <p:cNvGrpSpPr/>
          <p:nvPr/>
        </p:nvGrpSpPr>
        <p:grpSpPr>
          <a:xfrm>
            <a:off x="1396777" y="3882008"/>
            <a:ext cx="652010" cy="287640"/>
            <a:chOff x="505" y="1950629"/>
            <a:chExt cx="507994" cy="20319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14" name="오각형 213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5" name="오각형 4"/>
            <p:cNvSpPr/>
            <p:nvPr/>
          </p:nvSpPr>
          <p:spPr>
            <a:xfrm>
              <a:off x="505" y="1950629"/>
              <a:ext cx="405547" cy="20319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Interchange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1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6" name="그룹 215"/>
          <p:cNvGrpSpPr/>
          <p:nvPr/>
        </p:nvGrpSpPr>
        <p:grpSpPr>
          <a:xfrm>
            <a:off x="2044850" y="3882008"/>
            <a:ext cx="652009" cy="287640"/>
            <a:chOff x="506" y="1950629"/>
            <a:chExt cx="507993" cy="20319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17" name="오각형 216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8" name="오각형 4"/>
            <p:cNvSpPr/>
            <p:nvPr/>
          </p:nvSpPr>
          <p:spPr>
            <a:xfrm>
              <a:off x="506" y="1950629"/>
              <a:ext cx="392720" cy="20319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Interchange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2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9" name="그룹 218"/>
          <p:cNvGrpSpPr/>
          <p:nvPr/>
        </p:nvGrpSpPr>
        <p:grpSpPr>
          <a:xfrm>
            <a:off x="2692922" y="3882008"/>
            <a:ext cx="652009" cy="287640"/>
            <a:chOff x="506" y="1950629"/>
            <a:chExt cx="507993" cy="20319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20" name="오각형 219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오각형 4"/>
            <p:cNvSpPr/>
            <p:nvPr/>
          </p:nvSpPr>
          <p:spPr>
            <a:xfrm>
              <a:off x="506" y="1950629"/>
              <a:ext cx="392720" cy="20319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Interchange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3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2" name="그룹 221"/>
          <p:cNvGrpSpPr/>
          <p:nvPr/>
        </p:nvGrpSpPr>
        <p:grpSpPr>
          <a:xfrm>
            <a:off x="3340993" y="3882008"/>
            <a:ext cx="652010" cy="287640"/>
            <a:chOff x="505" y="1950629"/>
            <a:chExt cx="507994" cy="20319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23" name="오각형 222"/>
            <p:cNvSpPr/>
            <p:nvPr/>
          </p:nvSpPr>
          <p:spPr>
            <a:xfrm>
              <a:off x="506" y="1950629"/>
              <a:ext cx="507993" cy="203197"/>
            </a:xfrm>
            <a:prstGeom prst="homePlate">
              <a:avLst/>
            </a:prstGeom>
            <a:grpFill/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오각형 4"/>
            <p:cNvSpPr/>
            <p:nvPr/>
          </p:nvSpPr>
          <p:spPr>
            <a:xfrm>
              <a:off x="505" y="1950629"/>
              <a:ext cx="405547" cy="2031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26670" tIns="13335" rIns="6668" bIns="13335" numCol="1" spcCol="1270" anchor="ctr" anchorCtr="0">
              <a:noAutofit/>
            </a:bodyPr>
            <a:lstStyle/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i="0" kern="1200" dirty="0" smtClean="0">
                  <a:solidFill>
                    <a:schemeClr val="tx1"/>
                  </a:solidFill>
                </a:rPr>
                <a:t>Easy</a:t>
              </a:r>
            </a:p>
            <a:p>
              <a:pPr lvl="0" algn="ctr" defTabSz="2222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700" b="1" dirty="0" smtClean="0">
                  <a:solidFill>
                    <a:schemeClr val="tx1"/>
                  </a:solidFill>
                </a:rPr>
                <a:t>free talking</a:t>
              </a:r>
              <a:endParaRPr lang="ko-KR" altLang="en-US" sz="700" b="1" i="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26" name="표 225"/>
          <p:cNvGraphicFramePr>
            <a:graphicFrameLocks noGrp="1"/>
          </p:cNvGraphicFramePr>
          <p:nvPr/>
        </p:nvGraphicFramePr>
        <p:xfrm>
          <a:off x="1268760" y="6905972"/>
          <a:ext cx="3672407" cy="8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724296"/>
                <a:gridCol w="715863"/>
                <a:gridCol w="648072"/>
              </a:tblGrid>
              <a:tr h="143483">
                <a:tc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프로그램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관내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개월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관외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개월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6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교재비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72884"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초등정규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endParaRPr lang="en-US" altLang="ko-KR" sz="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월 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endParaRPr lang="en-US" altLang="ko-KR" sz="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월 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포함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884"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예비초등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스타플러스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엘리트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별도구매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8930"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주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일 심화반</a:t>
                      </a:r>
                      <a:endParaRPr lang="en-US" altLang="ko-KR" sz="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초등정규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스타플러스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endParaRPr lang="en-US" altLang="ko-KR" sz="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월 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57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endParaRPr lang="en-US" altLang="ko-KR" sz="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ts val="9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월 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</a:rPr>
                        <a:t>만원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900"/>
                        </a:lnSpc>
                      </a:pPr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7" name="_x115620368" descr="EMB000006682a6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1168" y="7092280"/>
            <a:ext cx="720080" cy="715962"/>
          </a:xfrm>
          <a:prstGeom prst="rect">
            <a:avLst/>
          </a:prstGeom>
          <a:noFill/>
        </p:spPr>
      </p:pic>
      <p:sp>
        <p:nvSpPr>
          <p:cNvPr id="233" name="사각형 설명선 232"/>
          <p:cNvSpPr/>
          <p:nvPr/>
        </p:nvSpPr>
        <p:spPr>
          <a:xfrm>
            <a:off x="5805264" y="7092280"/>
            <a:ext cx="936104" cy="576064"/>
          </a:xfrm>
          <a:prstGeom prst="wedgeRectCallout">
            <a:avLst>
              <a:gd name="adj1" fmla="val -67330"/>
              <a:gd name="adj2" fmla="val -4942"/>
            </a:avLst>
          </a:prstGeom>
          <a:solidFill>
            <a:srgbClr val="FF66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smtClean="0">
                <a:solidFill>
                  <a:schemeClr val="tx1"/>
                </a:solidFill>
              </a:rPr>
              <a:t>셔틀</a:t>
            </a:r>
            <a:endParaRPr lang="en-US" altLang="ko-KR" sz="11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tx1"/>
                </a:solidFill>
              </a:rPr>
              <a:t>홈페이지</a:t>
            </a:r>
            <a:endParaRPr lang="en-US" altLang="ko-KR" sz="11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tx1"/>
                </a:solidFill>
              </a:rPr>
              <a:t> 참조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22" name="직사각형 121"/>
          <p:cNvSpPr/>
          <p:nvPr/>
        </p:nvSpPr>
        <p:spPr>
          <a:xfrm>
            <a:off x="146695" y="2181225"/>
            <a:ext cx="1491630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모집프로그램</a:t>
            </a:r>
          </a:p>
        </p:txBody>
      </p:sp>
      <p:sp>
        <p:nvSpPr>
          <p:cNvPr id="129" name="직사각형 128"/>
          <p:cNvSpPr/>
          <p:nvPr/>
        </p:nvSpPr>
        <p:spPr>
          <a:xfrm>
            <a:off x="126157" y="4270251"/>
            <a:ext cx="2232248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수업시간 및 수업내용</a:t>
            </a:r>
          </a:p>
        </p:txBody>
      </p:sp>
      <p:sp>
        <p:nvSpPr>
          <p:cNvPr id="130" name="직사각형 129"/>
          <p:cNvSpPr/>
          <p:nvPr/>
        </p:nvSpPr>
        <p:spPr>
          <a:xfrm>
            <a:off x="129430" y="6900392"/>
            <a:ext cx="1080120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수강료</a:t>
            </a:r>
          </a:p>
        </p:txBody>
      </p:sp>
      <p:sp>
        <p:nvSpPr>
          <p:cNvPr id="135" name="오각형 134"/>
          <p:cNvSpPr/>
          <p:nvPr/>
        </p:nvSpPr>
        <p:spPr>
          <a:xfrm>
            <a:off x="5648003" y="2826196"/>
            <a:ext cx="246534" cy="665684"/>
          </a:xfrm>
          <a:prstGeom prst="homePlate">
            <a:avLst>
              <a:gd name="adj" fmla="val 394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고급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문법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700" b="1" dirty="0" smtClean="0">
                <a:solidFill>
                  <a:schemeClr val="tx1"/>
                </a:solidFill>
              </a:rPr>
              <a:t>(</a:t>
            </a:r>
            <a:r>
              <a:rPr lang="ko-KR" altLang="en-US" sz="700" b="1" dirty="0" smtClean="0">
                <a:solidFill>
                  <a:schemeClr val="tx1"/>
                </a:solidFill>
              </a:rPr>
              <a:t>화목</a:t>
            </a:r>
            <a:r>
              <a:rPr lang="en-US" altLang="ko-KR" sz="700" b="1" dirty="0" smtClean="0">
                <a:solidFill>
                  <a:schemeClr val="tx1"/>
                </a:solidFill>
              </a:rPr>
              <a:t>)</a:t>
            </a:r>
            <a:endParaRPr lang="ko-KR" altLang="en-US" sz="700" b="1" dirty="0" smtClean="0">
              <a:solidFill>
                <a:schemeClr val="tx1"/>
              </a:solidFill>
            </a:endParaRPr>
          </a:p>
        </p:txBody>
      </p:sp>
      <p:sp>
        <p:nvSpPr>
          <p:cNvPr id="136" name="오각형 135"/>
          <p:cNvSpPr/>
          <p:nvPr/>
        </p:nvSpPr>
        <p:spPr>
          <a:xfrm>
            <a:off x="5948164" y="2822426"/>
            <a:ext cx="246534" cy="669454"/>
          </a:xfrm>
          <a:prstGeom prst="homePlate">
            <a:avLst>
              <a:gd name="adj" fmla="val 394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영어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토론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700" b="1" dirty="0" smtClean="0">
                <a:solidFill>
                  <a:schemeClr val="tx1"/>
                </a:solidFill>
              </a:rPr>
              <a:t>(</a:t>
            </a:r>
            <a:r>
              <a:rPr lang="ko-KR" altLang="en-US" sz="700" b="1" dirty="0" smtClean="0">
                <a:solidFill>
                  <a:schemeClr val="tx1"/>
                </a:solidFill>
              </a:rPr>
              <a:t>화목</a:t>
            </a:r>
            <a:r>
              <a:rPr lang="en-US" altLang="ko-KR" sz="700" b="1" dirty="0" smtClean="0">
                <a:solidFill>
                  <a:schemeClr val="tx1"/>
                </a:solidFill>
              </a:rPr>
              <a:t>)</a:t>
            </a:r>
            <a:endParaRPr lang="ko-KR" altLang="en-US" sz="700" b="1" dirty="0" smtClean="0">
              <a:solidFill>
                <a:schemeClr val="tx1"/>
              </a:solidFill>
            </a:endParaRPr>
          </a:p>
        </p:txBody>
      </p:sp>
      <p:sp>
        <p:nvSpPr>
          <p:cNvPr id="137" name="오각형 136"/>
          <p:cNvSpPr/>
          <p:nvPr/>
        </p:nvSpPr>
        <p:spPr>
          <a:xfrm>
            <a:off x="6236196" y="2822426"/>
            <a:ext cx="246534" cy="669454"/>
          </a:xfrm>
          <a:prstGeom prst="homePlate">
            <a:avLst>
              <a:gd name="adj" fmla="val 394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국제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700" b="1" dirty="0" smtClean="0">
                <a:solidFill>
                  <a:schemeClr val="tx1"/>
                </a:solidFill>
              </a:rPr>
              <a:t>예비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700" b="1" dirty="0" smtClean="0">
                <a:solidFill>
                  <a:schemeClr val="tx1"/>
                </a:solidFill>
              </a:rPr>
              <a:t>(</a:t>
            </a:r>
            <a:r>
              <a:rPr lang="ko-KR" altLang="en-US" sz="700" b="1" dirty="0" smtClean="0">
                <a:solidFill>
                  <a:schemeClr val="tx1"/>
                </a:solidFill>
              </a:rPr>
              <a:t>월수</a:t>
            </a:r>
            <a:r>
              <a:rPr lang="en-US" altLang="ko-KR" sz="700" b="1" dirty="0" smtClean="0">
                <a:solidFill>
                  <a:schemeClr val="tx1"/>
                </a:solidFill>
              </a:rPr>
              <a:t>)</a:t>
            </a:r>
            <a:endParaRPr lang="ko-KR" altLang="en-US" sz="700" b="1" dirty="0" smtClean="0">
              <a:solidFill>
                <a:schemeClr val="tx1"/>
              </a:solidFill>
            </a:endParaRPr>
          </a:p>
        </p:txBody>
      </p:sp>
      <p:sp>
        <p:nvSpPr>
          <p:cNvPr id="138" name="오각형 137"/>
          <p:cNvSpPr/>
          <p:nvPr/>
        </p:nvSpPr>
        <p:spPr>
          <a:xfrm>
            <a:off x="6524228" y="2822426"/>
            <a:ext cx="246534" cy="669454"/>
          </a:xfrm>
          <a:prstGeom prst="homePlate">
            <a:avLst>
              <a:gd name="adj" fmla="val 394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700" b="1" dirty="0" smtClean="0">
                <a:solidFill>
                  <a:schemeClr val="tx1"/>
                </a:solidFill>
              </a:rPr>
              <a:t>국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700" b="1" dirty="0" smtClean="0">
                <a:solidFill>
                  <a:schemeClr val="tx1"/>
                </a:solidFill>
              </a:rPr>
              <a:t>제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700" b="1" dirty="0" smtClean="0">
                <a:solidFill>
                  <a:schemeClr val="tx1"/>
                </a:solidFill>
              </a:rPr>
              <a:t>반</a:t>
            </a:r>
            <a:endParaRPr lang="en-US" altLang="ko-KR" sz="7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700" b="1" dirty="0" smtClean="0">
                <a:solidFill>
                  <a:schemeClr val="tx1"/>
                </a:solidFill>
              </a:rPr>
              <a:t>(</a:t>
            </a:r>
            <a:r>
              <a:rPr lang="ko-KR" altLang="en-US" sz="700" b="1" dirty="0" smtClean="0">
                <a:solidFill>
                  <a:schemeClr val="tx1"/>
                </a:solidFill>
              </a:rPr>
              <a:t>월수</a:t>
            </a:r>
            <a:r>
              <a:rPr lang="en-US" altLang="ko-KR" sz="700" b="1" dirty="0" smtClean="0">
                <a:solidFill>
                  <a:schemeClr val="tx1"/>
                </a:solidFill>
              </a:rPr>
              <a:t>)</a:t>
            </a:r>
            <a:endParaRPr lang="ko-KR" altLang="en-US" sz="700" b="1" dirty="0" smtClean="0">
              <a:solidFill>
                <a:schemeClr val="tx1"/>
              </a:solidFill>
            </a:endParaRPr>
          </a:p>
        </p:txBody>
      </p:sp>
      <p:sp>
        <p:nvSpPr>
          <p:cNvPr id="183" name="오각형 182"/>
          <p:cNvSpPr/>
          <p:nvPr/>
        </p:nvSpPr>
        <p:spPr>
          <a:xfrm>
            <a:off x="1229147" y="3505200"/>
            <a:ext cx="572319" cy="288000"/>
          </a:xfrm>
          <a:prstGeom prst="homePlate">
            <a:avLst>
              <a:gd name="adj" fmla="val 38319"/>
            </a:avLst>
          </a:prstGeom>
          <a:solidFill>
            <a:srgbClr val="99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900" b="1" dirty="0" err="1" smtClean="0">
                <a:solidFill>
                  <a:schemeClr val="tx1"/>
                </a:solidFill>
              </a:rPr>
              <a:t>금요독서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grpSp>
        <p:nvGrpSpPr>
          <p:cNvPr id="240" name="그룹 239"/>
          <p:cNvGrpSpPr/>
          <p:nvPr/>
        </p:nvGrpSpPr>
        <p:grpSpPr>
          <a:xfrm>
            <a:off x="1735368" y="3509700"/>
            <a:ext cx="703626" cy="289419"/>
            <a:chOff x="1623" y="1475470"/>
            <a:chExt cx="703626" cy="289419"/>
          </a:xfrm>
        </p:grpSpPr>
        <p:sp>
          <p:nvSpPr>
            <p:cNvPr id="259" name="갈매기형 수장 258"/>
            <p:cNvSpPr/>
            <p:nvPr/>
          </p:nvSpPr>
          <p:spPr>
            <a:xfrm>
              <a:off x="1623" y="1475470"/>
              <a:ext cx="703626" cy="289419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0" name="갈매기형 수장 4"/>
            <p:cNvSpPr/>
            <p:nvPr/>
          </p:nvSpPr>
          <p:spPr>
            <a:xfrm>
              <a:off x="146333" y="1475470"/>
              <a:ext cx="414207" cy="289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ts val="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파닉스</a:t>
              </a:r>
              <a:endParaRPr lang="en-US" altLang="ko-KR" sz="800" b="1" kern="1200" dirty="0" smtClean="0">
                <a:solidFill>
                  <a:schemeClr val="tx1"/>
                </a:solidFill>
              </a:endParaRPr>
            </a:p>
            <a:p>
              <a:pPr lvl="0" algn="ctr" defTabSz="355600" latinLnBrk="1">
                <a:lnSpc>
                  <a:spcPts val="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리딩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1" name="그룹 240"/>
          <p:cNvGrpSpPr/>
          <p:nvPr/>
        </p:nvGrpSpPr>
        <p:grpSpPr>
          <a:xfrm>
            <a:off x="2289076" y="3505200"/>
            <a:ext cx="735304" cy="310505"/>
            <a:chOff x="555331" y="1470970"/>
            <a:chExt cx="735304" cy="309493"/>
          </a:xfrm>
        </p:grpSpPr>
        <p:sp>
          <p:nvSpPr>
            <p:cNvPr id="257" name="갈매기형 수장 256"/>
            <p:cNvSpPr/>
            <p:nvPr/>
          </p:nvSpPr>
          <p:spPr>
            <a:xfrm>
              <a:off x="555331" y="1470970"/>
              <a:ext cx="735304" cy="309493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8" name="갈매기형 수장 6"/>
            <p:cNvSpPr/>
            <p:nvPr/>
          </p:nvSpPr>
          <p:spPr>
            <a:xfrm>
              <a:off x="710078" y="1470970"/>
              <a:ext cx="425811" cy="3094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북워킹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1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2" name="그룹 241"/>
          <p:cNvGrpSpPr/>
          <p:nvPr/>
        </p:nvGrpSpPr>
        <p:grpSpPr>
          <a:xfrm>
            <a:off x="2849689" y="3528184"/>
            <a:ext cx="773054" cy="277266"/>
            <a:chOff x="1115944" y="1493954"/>
            <a:chExt cx="773054" cy="277266"/>
          </a:xfrm>
        </p:grpSpPr>
        <p:sp>
          <p:nvSpPr>
            <p:cNvPr id="255" name="갈매기형 수장 254"/>
            <p:cNvSpPr/>
            <p:nvPr/>
          </p:nvSpPr>
          <p:spPr>
            <a:xfrm>
              <a:off x="1115944" y="1493954"/>
              <a:ext cx="773054" cy="277266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6" name="갈매기형 수장 8"/>
            <p:cNvSpPr/>
            <p:nvPr/>
          </p:nvSpPr>
          <p:spPr>
            <a:xfrm>
              <a:off x="1254577" y="1529659"/>
              <a:ext cx="495788" cy="1695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북워킹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2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3" name="그룹 242"/>
          <p:cNvGrpSpPr/>
          <p:nvPr/>
        </p:nvGrpSpPr>
        <p:grpSpPr>
          <a:xfrm>
            <a:off x="3478807" y="3521482"/>
            <a:ext cx="693166" cy="277266"/>
            <a:chOff x="1745062" y="1487252"/>
            <a:chExt cx="693166" cy="277266"/>
          </a:xfrm>
        </p:grpSpPr>
        <p:sp>
          <p:nvSpPr>
            <p:cNvPr id="253" name="갈매기형 수장 252"/>
            <p:cNvSpPr/>
            <p:nvPr/>
          </p:nvSpPr>
          <p:spPr>
            <a:xfrm>
              <a:off x="1745062" y="1487252"/>
              <a:ext cx="693166" cy="277266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4" name="갈매기형 수장 10"/>
            <p:cNvSpPr/>
            <p:nvPr/>
          </p:nvSpPr>
          <p:spPr>
            <a:xfrm>
              <a:off x="1883695" y="1487252"/>
              <a:ext cx="415900" cy="277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북점프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1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4" name="그룹 243"/>
          <p:cNvGrpSpPr/>
          <p:nvPr/>
        </p:nvGrpSpPr>
        <p:grpSpPr>
          <a:xfrm>
            <a:off x="4029882" y="3534827"/>
            <a:ext cx="693166" cy="277266"/>
            <a:chOff x="2296137" y="1500597"/>
            <a:chExt cx="693166" cy="277266"/>
          </a:xfrm>
        </p:grpSpPr>
        <p:sp>
          <p:nvSpPr>
            <p:cNvPr id="251" name="갈매기형 수장 250"/>
            <p:cNvSpPr/>
            <p:nvPr/>
          </p:nvSpPr>
          <p:spPr>
            <a:xfrm>
              <a:off x="2296137" y="1500597"/>
              <a:ext cx="693166" cy="277266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2" name="갈매기형 수장 12"/>
            <p:cNvSpPr/>
            <p:nvPr/>
          </p:nvSpPr>
          <p:spPr>
            <a:xfrm>
              <a:off x="2434770" y="1500597"/>
              <a:ext cx="415900" cy="277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북점프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2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5" name="그룹 244"/>
          <p:cNvGrpSpPr/>
          <p:nvPr/>
        </p:nvGrpSpPr>
        <p:grpSpPr>
          <a:xfrm>
            <a:off x="4587057" y="3534827"/>
            <a:ext cx="693166" cy="277266"/>
            <a:chOff x="2853312" y="1500597"/>
            <a:chExt cx="693166" cy="277266"/>
          </a:xfrm>
        </p:grpSpPr>
        <p:sp>
          <p:nvSpPr>
            <p:cNvPr id="249" name="갈매기형 수장 248"/>
            <p:cNvSpPr/>
            <p:nvPr/>
          </p:nvSpPr>
          <p:spPr>
            <a:xfrm>
              <a:off x="2853312" y="1500597"/>
              <a:ext cx="693166" cy="277266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0" name="갈매기형 수장 14"/>
            <p:cNvSpPr/>
            <p:nvPr/>
          </p:nvSpPr>
          <p:spPr>
            <a:xfrm>
              <a:off x="2991945" y="1500597"/>
              <a:ext cx="415900" cy="277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북러닝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1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6" name="그룹 245"/>
          <p:cNvGrpSpPr/>
          <p:nvPr/>
        </p:nvGrpSpPr>
        <p:grpSpPr>
          <a:xfrm>
            <a:off x="5134707" y="3525300"/>
            <a:ext cx="693166" cy="277266"/>
            <a:chOff x="3400962" y="1491070"/>
            <a:chExt cx="693166" cy="277266"/>
          </a:xfrm>
        </p:grpSpPr>
        <p:sp>
          <p:nvSpPr>
            <p:cNvPr id="247" name="갈매기형 수장 246"/>
            <p:cNvSpPr/>
            <p:nvPr/>
          </p:nvSpPr>
          <p:spPr>
            <a:xfrm>
              <a:off x="3400962" y="1491070"/>
              <a:ext cx="693166" cy="277266"/>
            </a:xfrm>
            <a:prstGeom prst="chevron">
              <a:avLst/>
            </a:prstGeom>
            <a:solidFill>
              <a:srgbClr val="99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8" name="갈매기형 수장 16"/>
            <p:cNvSpPr/>
            <p:nvPr/>
          </p:nvSpPr>
          <p:spPr>
            <a:xfrm>
              <a:off x="3539595" y="1491070"/>
              <a:ext cx="415900" cy="277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004" tIns="10668" rIns="10668" bIns="10668" numCol="1" spcCol="1270" anchor="ctr" anchorCtr="0">
              <a:noAutofit/>
            </a:bodyPr>
            <a:lstStyle/>
            <a:p>
              <a:pPr lvl="0" algn="ctr" defTabSz="3556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800" b="1" kern="1200" dirty="0" err="1" smtClean="0">
                  <a:solidFill>
                    <a:schemeClr val="tx1"/>
                  </a:solidFill>
                </a:rPr>
                <a:t>북러닝</a:t>
              </a:r>
              <a:r>
                <a:rPr lang="en-US" altLang="ko-KR" sz="800" b="1" kern="1200" dirty="0" smtClean="0">
                  <a:solidFill>
                    <a:schemeClr val="tx1"/>
                  </a:solidFill>
                </a:rPr>
                <a:t>2</a:t>
              </a:r>
              <a:endParaRPr lang="ko-KR" altLang="en-US" sz="8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3" name="직사각형 282"/>
          <p:cNvSpPr/>
          <p:nvPr/>
        </p:nvSpPr>
        <p:spPr>
          <a:xfrm>
            <a:off x="3933850" y="3806180"/>
            <a:ext cx="29249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900" b="1" dirty="0" smtClean="0">
                <a:solidFill>
                  <a:srgbClr val="FF0000"/>
                </a:solidFill>
              </a:rPr>
              <a:t>*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주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3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일 심화반 </a:t>
            </a:r>
            <a:r>
              <a:rPr lang="en-US" altLang="ko-KR" sz="800" b="1" dirty="0" smtClean="0">
                <a:solidFill>
                  <a:schemeClr val="tx1"/>
                </a:solidFill>
              </a:rPr>
              <a:t>: </a:t>
            </a:r>
            <a:r>
              <a:rPr lang="ko-KR" altLang="en-US" sz="800" b="1" dirty="0" err="1" smtClean="0">
                <a:solidFill>
                  <a:schemeClr val="tx1"/>
                </a:solidFill>
              </a:rPr>
              <a:t>월수금</a:t>
            </a:r>
            <a:r>
              <a:rPr lang="ko-KR" altLang="en-US" sz="800" b="1" dirty="0" smtClean="0">
                <a:solidFill>
                  <a:schemeClr val="tx1"/>
                </a:solidFill>
              </a:rPr>
              <a:t> 또는 </a:t>
            </a:r>
            <a:r>
              <a:rPr lang="ko-KR" altLang="en-US" sz="800" b="1" dirty="0" err="1" smtClean="0">
                <a:solidFill>
                  <a:schemeClr val="tx1"/>
                </a:solidFill>
              </a:rPr>
              <a:t>화목금</a:t>
            </a:r>
            <a:endParaRPr lang="en-US" altLang="ko-KR" sz="800" b="1" dirty="0" smtClean="0">
              <a:solidFill>
                <a:schemeClr val="tx1"/>
              </a:solidFill>
            </a:endParaRPr>
          </a:p>
          <a:p>
            <a:r>
              <a:rPr lang="en-US" altLang="ko-KR" sz="800" b="1" dirty="0" smtClean="0">
                <a:solidFill>
                  <a:srgbClr val="FF0000"/>
                </a:solidFill>
              </a:rPr>
              <a:t>*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주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4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일 심화반 </a:t>
            </a:r>
            <a:r>
              <a:rPr lang="en-US" altLang="ko-KR" sz="800" b="1" dirty="0" smtClean="0">
                <a:solidFill>
                  <a:schemeClr val="tx1"/>
                </a:solidFill>
              </a:rPr>
              <a:t>: </a:t>
            </a:r>
            <a:r>
              <a:rPr lang="ko-KR" altLang="en-US" sz="800" b="1" dirty="0" smtClean="0">
                <a:solidFill>
                  <a:schemeClr val="tx1"/>
                </a:solidFill>
              </a:rPr>
              <a:t>초등정규</a:t>
            </a:r>
            <a:r>
              <a:rPr lang="en-US" altLang="ko-KR" sz="800" b="1" dirty="0" smtClean="0">
                <a:solidFill>
                  <a:schemeClr val="tx1"/>
                </a:solidFill>
              </a:rPr>
              <a:t>(</a:t>
            </a:r>
            <a:r>
              <a:rPr lang="ko-KR" altLang="en-US" sz="800" b="1" dirty="0" smtClean="0">
                <a:solidFill>
                  <a:schemeClr val="tx1"/>
                </a:solidFill>
              </a:rPr>
              <a:t>월수</a:t>
            </a:r>
            <a:r>
              <a:rPr lang="en-US" altLang="ko-KR" sz="800" b="1" dirty="0" smtClean="0">
                <a:solidFill>
                  <a:schemeClr val="tx1"/>
                </a:solidFill>
              </a:rPr>
              <a:t>) + </a:t>
            </a:r>
            <a:r>
              <a:rPr lang="ko-KR" altLang="en-US" sz="800" b="1" dirty="0" smtClean="0">
                <a:solidFill>
                  <a:schemeClr val="tx1"/>
                </a:solidFill>
              </a:rPr>
              <a:t>스타플러스</a:t>
            </a:r>
            <a:r>
              <a:rPr lang="en-US" altLang="ko-KR" sz="800" b="1" dirty="0" smtClean="0">
                <a:solidFill>
                  <a:schemeClr val="tx1"/>
                </a:solidFill>
              </a:rPr>
              <a:t>(</a:t>
            </a:r>
            <a:r>
              <a:rPr lang="ko-KR" altLang="en-US" sz="800" b="1" dirty="0" smtClean="0">
                <a:solidFill>
                  <a:schemeClr val="tx1"/>
                </a:solidFill>
              </a:rPr>
              <a:t>화목</a:t>
            </a:r>
            <a:r>
              <a:rPr lang="en-US" altLang="ko-KR" sz="900" b="1" dirty="0" smtClean="0">
                <a:solidFill>
                  <a:schemeClr val="tx1"/>
                </a:solidFill>
              </a:rPr>
              <a:t>)</a:t>
            </a:r>
            <a:endParaRPr lang="ko-KR" altLang="en-US" sz="900" b="1" dirty="0" smtClean="0">
              <a:solidFill>
                <a:schemeClr val="tx1"/>
              </a:solidFill>
            </a:endParaRPr>
          </a:p>
        </p:txBody>
      </p:sp>
      <p:cxnSp>
        <p:nvCxnSpPr>
          <p:cNvPr id="142" name="직선 연결선 141"/>
          <p:cNvCxnSpPr/>
          <p:nvPr/>
        </p:nvCxnSpPr>
        <p:spPr>
          <a:xfrm>
            <a:off x="3570734" y="537592"/>
            <a:ext cx="216024" cy="216024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직선 연결선 142"/>
          <p:cNvCxnSpPr/>
          <p:nvPr/>
        </p:nvCxnSpPr>
        <p:spPr>
          <a:xfrm flipV="1">
            <a:off x="3762003" y="374526"/>
            <a:ext cx="378321" cy="3538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직사각형 146"/>
          <p:cNvSpPr/>
          <p:nvPr/>
        </p:nvSpPr>
        <p:spPr>
          <a:xfrm>
            <a:off x="3140968" y="251520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Navi황금복돼지" pitchFamily="18" charset="-127"/>
                <a:ea typeface="Navi황금복돼지" pitchFamily="18" charset="-127"/>
              </a:rPr>
              <a:t>2015</a:t>
            </a:r>
            <a:endParaRPr lang="ko-KR" altLang="en-US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Navi황금복돼지" pitchFamily="18" charset="-127"/>
              <a:ea typeface="Navi황금복돼지" pitchFamily="18" charset="-127"/>
            </a:endParaRPr>
          </a:p>
        </p:txBody>
      </p:sp>
      <p:pic>
        <p:nvPicPr>
          <p:cNvPr id="146" name="그림 145" descr="제목 없음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0" y="1283709"/>
            <a:ext cx="6858000" cy="864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solidFill>
            <a:schemeClr val="tx1"/>
          </a:solidFill>
        </a:ln>
      </a:spPr>
      <a:bodyPr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408</Words>
  <Application>Microsoft Office PowerPoint</Application>
  <PresentationFormat>화면 슬라이드 쇼(4:3)</PresentationFormat>
  <Paragraphs>160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행정실1</dc:creator>
  <cp:lastModifiedBy>seogu</cp:lastModifiedBy>
  <cp:revision>242</cp:revision>
  <cp:lastPrinted>2015-01-07T03:28:16Z</cp:lastPrinted>
  <dcterms:created xsi:type="dcterms:W3CDTF">2013-06-25T07:28:16Z</dcterms:created>
  <dcterms:modified xsi:type="dcterms:W3CDTF">2015-01-20T07:02:05Z</dcterms:modified>
</cp:coreProperties>
</file>