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8" r:id="rId3"/>
    <p:sldId id="259" r:id="rId4"/>
    <p:sldId id="260" r:id="rId5"/>
    <p:sldId id="271" r:id="rId6"/>
    <p:sldId id="261" r:id="rId7"/>
    <p:sldId id="262" r:id="rId8"/>
    <p:sldId id="263" r:id="rId9"/>
    <p:sldId id="264" r:id="rId10"/>
    <p:sldId id="270" r:id="rId11"/>
    <p:sldId id="269" r:id="rId12"/>
  </p:sldIdLst>
  <p:sldSz cx="9144000" cy="6858000" type="screen4x3"/>
  <p:notesSz cx="6807200" cy="9939338"/>
  <p:embeddedFontLst>
    <p:embeddedFont>
      <p:font typeface=" 윤명조420" panose="02030504000101010101" pitchFamily="18" charset="-127"/>
      <p:regular r:id="rId15"/>
    </p:embeddedFont>
    <p:embeddedFont>
      <p:font typeface="맑은 고딕" panose="020B0503020000020004" pitchFamily="50" charset="-127"/>
      <p:regular r:id="rId16"/>
      <p:bold r:id="rId1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717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EE54C-B0CC-434D-ACD8-32D433B12BBF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55EB1-7786-4BC7-AE36-09C528A137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7464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7499F-2E5A-4B00-8CBC-95F652C6E602}" type="datetimeFigureOut">
              <a:rPr lang="ko-KR" altLang="en-US" smtClean="0"/>
              <a:t>2021-05-04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D8535-C79D-4914-9ECE-D3791564FB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83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D8535-C79D-4914-9ECE-D3791564FB4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246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B0275-5B96-4BE1-AAAB-19F6063A753D}" type="datetimeFigureOut">
              <a:rPr lang="ko-KR" altLang="en-US" smtClean="0"/>
              <a:pPr/>
              <a:t>2021-05-04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인천광역시 </a:t>
            </a:r>
            <a:r>
              <a:rPr lang="ko-KR" altLang="en-US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디자인전문회사 </a:t>
            </a:r>
            <a:r>
              <a:rPr lang="ko-KR" altLang="en-US" sz="1600" spc="-13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상품화지원사업</a:t>
            </a:r>
            <a:r>
              <a:rPr lang="ko-KR" altLang="en-US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선정평가 </a:t>
            </a: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발표자료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49113" y="836712"/>
            <a:ext cx="837406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</a:t>
            </a:r>
            <a:r>
              <a:rPr lang="ko-KR" altLang="en-US" sz="14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작성방법</a:t>
            </a:r>
          </a:p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en-US" altLang="ko-KR" sz="12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-  </a:t>
            </a:r>
            <a:r>
              <a:rPr lang="ko-KR" altLang="en-US" sz="1200" spc="-13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디자인및구성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페이지 디자인 및 레이아웃 </a:t>
            </a:r>
            <a:r>
              <a:rPr lang="ko-KR" altLang="en-US" sz="105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등은 자유롭게 구성</a:t>
            </a:r>
            <a:endParaRPr lang="en-US" altLang="ko-KR" sz="1050" b="0" spc="-130" dirty="0" smtClean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2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-</a:t>
            </a:r>
            <a:r>
              <a:rPr lang="ko-KR" altLang="en-US" sz="12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  </a:t>
            </a:r>
            <a:r>
              <a:rPr lang="ko-KR" altLang="en-US" sz="12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예시자료의 </a:t>
            </a:r>
            <a:r>
              <a:rPr lang="ko-KR" altLang="en-US" sz="105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구성내용</a:t>
            </a:r>
            <a:r>
              <a:rPr lang="ko-KR" altLang="en-US" sz="105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을 빠짐없이 작성</a:t>
            </a:r>
            <a:endParaRPr lang="ko-KR" altLang="en-US" sz="105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600"/>
              </a:spcBef>
            </a:pP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분량  </a:t>
            </a:r>
            <a:r>
              <a:rPr lang="ko-KR" altLang="en-US" sz="120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및  </a:t>
            </a:r>
            <a:r>
              <a:rPr lang="ko-KR" altLang="en-US" sz="120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형식 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20page </a:t>
            </a:r>
            <a:r>
              <a:rPr lang="ko-KR" altLang="en-US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이내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PPT</a:t>
            </a:r>
            <a:r>
              <a:rPr lang="ko-KR" altLang="en-US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파일 </a:t>
            </a:r>
            <a:endParaRPr lang="en-US" altLang="ko-KR" sz="1050" b="0" spc="-13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600"/>
              </a:spcBef>
            </a:pP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-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20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발  표  시  간 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15</a:t>
            </a:r>
            <a:r>
              <a:rPr lang="ko-KR" altLang="en-US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 </a:t>
            </a:r>
            <a:r>
              <a:rPr lang="ko-KR" altLang="en-US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내외 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발표 </a:t>
            </a:r>
            <a:r>
              <a:rPr lang="en-US" altLang="ko-KR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 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질의응답 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분 </a:t>
            </a:r>
            <a:r>
              <a:rPr lang="ko-KR" altLang="en-US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내외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 ※ </a:t>
            </a:r>
            <a:r>
              <a:rPr lang="ko-KR" altLang="en-US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시간엄수 바랍니다</a:t>
            </a:r>
            <a:r>
              <a:rPr lang="en-US" altLang="ko-KR" sz="1050" b="0" spc="-13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49113" y="5138191"/>
            <a:ext cx="6013450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제출방법</a:t>
            </a:r>
            <a:endParaRPr lang="ko-KR" altLang="en-US" sz="14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50000"/>
              </a:lnSpc>
              <a:spcBef>
                <a:spcPts val="300"/>
              </a:spcBef>
            </a:pPr>
            <a:r>
              <a:rPr lang="ko-KR" altLang="en-US" sz="1200" spc="-130" dirty="0">
                <a:latin typeface="맑은 고딕" pitchFamily="50" charset="-127"/>
                <a:ea typeface="맑은 고딕" pitchFamily="50" charset="-127"/>
              </a:rPr>
              <a:t> </a:t>
            </a:r>
            <a:r>
              <a:rPr lang="ko-KR" altLang="en-US" sz="12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spc="-13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제출일시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서류심사 통과과제에 한해 별도 공지</a:t>
            </a:r>
            <a:endParaRPr lang="en-US" altLang="ko-KR" sz="105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- 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제출방법  </a:t>
            </a:r>
            <a:r>
              <a:rPr lang="en-US" altLang="ko-KR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spc="-13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웹하드</a:t>
            </a:r>
            <a:r>
              <a:rPr lang="ko-KR" altLang="en-US" sz="105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제출  </a:t>
            </a:r>
            <a:r>
              <a:rPr lang="en-US" altLang="ko-KR" sz="1050" u="sng" dirty="0" smtClean="0">
                <a:latin typeface="+mj-lt"/>
              </a:rPr>
              <a:t>http://idsc.webhard.co.kr</a:t>
            </a:r>
            <a:r>
              <a:rPr lang="en-US" altLang="ko-KR" sz="1050" dirty="0" smtClean="0">
                <a:latin typeface="+mj-lt"/>
              </a:rPr>
              <a:t> ID: idsc0238 / PW: 2222</a:t>
            </a:r>
            <a:endParaRPr lang="en-US" altLang="ko-KR" sz="1050" b="0" spc="-130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6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                          &gt;                  &gt;                   &gt;</a:t>
            </a:r>
            <a:endParaRPr lang="en-US" altLang="ko-KR" sz="16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defTabSz="1090613">
              <a:lnSpc>
                <a:spcPct val="120000"/>
              </a:lnSpc>
              <a:spcBef>
                <a:spcPts val="300"/>
              </a:spcBef>
            </a:pPr>
            <a:r>
              <a:rPr lang="en-US" altLang="ko-KR" sz="12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en-US" altLang="ko-KR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 </a:t>
            </a:r>
            <a:r>
              <a:rPr lang="ko-KR" altLang="en-US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  일  명  </a:t>
            </a:r>
            <a:r>
              <a:rPr lang="en-US" altLang="ko-KR" sz="12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05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발표순서</a:t>
            </a:r>
            <a:r>
              <a:rPr lang="en-US" altLang="ko-KR" sz="105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_</a:t>
            </a:r>
            <a:r>
              <a:rPr lang="ko-KR" altLang="en-US" sz="105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참여기업명</a:t>
            </a:r>
            <a:r>
              <a:rPr lang="en-US" altLang="ko-KR" sz="105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en-US" altLang="ko-KR" sz="1050" b="0" spc="-1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ppt</a:t>
            </a:r>
            <a:r>
              <a:rPr lang="en-US" altLang="ko-KR" sz="105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6419011" y="5539072"/>
            <a:ext cx="2189236" cy="583942"/>
          </a:xfrm>
          <a:prstGeom prst="rect">
            <a:avLst/>
          </a:prstGeom>
          <a:solidFill>
            <a:srgbClr val="D71733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ko-KR" sz="1400" spc="-13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PT</a:t>
            </a:r>
            <a:r>
              <a:rPr lang="ko-KR" altLang="en-US" sz="1400" spc="-13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자료 작성 시 </a:t>
            </a:r>
            <a:endParaRPr lang="en-US" altLang="ko-KR" sz="1400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400" spc="-13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본 페이지는 삭제 요망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49113" y="2492896"/>
            <a:ext cx="8715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defTabSz="1090613">
              <a:spcBef>
                <a:spcPts val="300"/>
              </a:spcBef>
            </a:pPr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평가항목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en-US" altLang="ko-KR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참여기업 역량평가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0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 </a:t>
            </a:r>
            <a:r>
              <a:rPr lang="en-US" altLang="ko-KR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+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과제평가 </a:t>
            </a:r>
            <a:r>
              <a:rPr lang="en-US" altLang="ko-KR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80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가점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최대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 </a:t>
            </a:r>
            <a:r>
              <a:rPr lang="en-US" altLang="ko-KR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= 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최종점수 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103</a:t>
            </a:r>
            <a:r>
              <a:rPr lang="ko-KR" altLang="en-US" sz="1000" b="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점 </a:t>
            </a:r>
            <a:r>
              <a:rPr lang="ko-KR" altLang="en-US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만점</a:t>
            </a:r>
            <a:r>
              <a:rPr lang="en-US" altLang="ko-KR" sz="1000" b="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90587"/>
              </p:ext>
            </p:extLst>
          </p:nvPr>
        </p:nvGraphicFramePr>
        <p:xfrm>
          <a:off x="535753" y="2924945"/>
          <a:ext cx="8072494" cy="1690426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76226"/>
                <a:gridCol w="1785950"/>
                <a:gridCol w="452468"/>
                <a:gridCol w="5357850"/>
              </a:tblGrid>
              <a:tr h="220896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평가항목</a:t>
                      </a:r>
                      <a:endParaRPr lang="ko-KR" altLang="en-US" sz="1000" b="1" spc="-1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배점</a:t>
                      </a:r>
                      <a:endParaRPr lang="ko-KR" altLang="en-US" sz="1000" b="1" spc="-1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세부항목</a:t>
                      </a:r>
                      <a:endParaRPr lang="ko-KR" altLang="en-US" sz="1000" b="1" spc="-1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</a:tr>
              <a:tr h="220896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 smtClean="0">
                          <a:latin typeface="맑은 고딕" pitchFamily="50" charset="-127"/>
                          <a:ea typeface="맑은 고딕" pitchFamily="50" charset="-127"/>
                        </a:rPr>
                        <a:t>참여기업 역량평가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baseline="0" dirty="0" smtClean="0"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baseline="0" dirty="0" smtClean="0">
                          <a:latin typeface="맑은 고딕" pitchFamily="50" charset="-127"/>
                          <a:ea typeface="맑은 고딕" pitchFamily="50" charset="-127"/>
                        </a:rPr>
                        <a:t>기업의 비전 및 성장가능성</a:t>
                      </a:r>
                      <a:r>
                        <a:rPr lang="en-US" altLang="ko-KR" sz="1100" spc="-100" baseline="0" dirty="0" smtClean="0"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baseline="0" dirty="0" smtClean="0">
                          <a:latin typeface="맑은 고딕" pitchFamily="50" charset="-127"/>
                          <a:ea typeface="맑은 고딕" pitchFamily="50" charset="-127"/>
                        </a:rPr>
                        <a:t>디자인전문기업 운영 및 전문인력 구성현황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46188">
                <a:tc rowSpan="4">
                  <a:txBody>
                    <a:bodyPr/>
                    <a:lstStyle/>
                    <a:p>
                      <a:pPr algn="ctr"/>
                      <a:r>
                        <a:rPr lang="ko-KR" altLang="en-US" sz="1100" b="1" spc="-100" dirty="0" smtClean="0">
                          <a:latin typeface="맑은 고딕" pitchFamily="50" charset="-127"/>
                          <a:ea typeface="맑은 고딕" pitchFamily="50" charset="-127"/>
                        </a:rPr>
                        <a:t>과제</a:t>
                      </a:r>
                      <a:endParaRPr lang="en-US" altLang="ko-KR" sz="1100" b="1" spc="-100" dirty="0" smtClean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/>
                      <a:r>
                        <a:rPr lang="ko-KR" altLang="en-US" sz="1100" b="1" spc="-100" dirty="0" smtClean="0">
                          <a:latin typeface="맑은 고딕" pitchFamily="50" charset="-127"/>
                          <a:ea typeface="맑은 고딕" pitchFamily="50" charset="-127"/>
                        </a:rPr>
                        <a:t>평가</a:t>
                      </a:r>
                      <a:endParaRPr lang="ko-KR" altLang="en-US" sz="1100" b="1" spc="-1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 smtClean="0">
                          <a:latin typeface="맑은 고딕" pitchFamily="50" charset="-127"/>
                          <a:ea typeface="맑은 고딕" pitchFamily="50" charset="-127"/>
                        </a:rPr>
                        <a:t>지원사업 </a:t>
                      </a:r>
                      <a:r>
                        <a:rPr lang="ko-KR" altLang="en-US" sz="1100" spc="-100" dirty="0" err="1" smtClean="0">
                          <a:latin typeface="맑은 고딕" pitchFamily="50" charset="-127"/>
                          <a:ea typeface="맑은 고딕" pitchFamily="50" charset="-127"/>
                        </a:rPr>
                        <a:t>필요정도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기업의 </a:t>
                      </a:r>
                      <a:r>
                        <a:rPr lang="ko-KR" altLang="en-US" sz="1100" b="1" spc="-10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사업화단계</a:t>
                      </a:r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필요성</a:t>
                      </a:r>
                      <a:r>
                        <a:rPr lang="en-US" altLang="ko-KR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지원사업의 내용과 사업의 취지의 </a:t>
                      </a:r>
                      <a:r>
                        <a:rPr lang="ko-KR" altLang="en-US" sz="1100" b="0" spc="-10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일치정도</a:t>
                      </a:r>
                      <a:endParaRPr lang="ko-KR" alt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디자인의 우수성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 심미성</a:t>
                      </a: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현실성</a:t>
                      </a: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lang="en-US" altLang="ko-KR" sz="11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디자인선진화 기여도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실행가능성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</a:t>
                      </a:r>
                      <a:r>
                        <a:rPr lang="en-US" altLang="ko-KR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런칭</a:t>
                      </a:r>
                      <a:r>
                        <a:rPr lang="en-US" altLang="ko-KR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가능성</a:t>
                      </a: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lang="en-US" altLang="ko-KR" sz="11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baseline="0" dirty="0" err="1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차별화전략</a:t>
                      </a: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마케팅계획</a:t>
                      </a:r>
                      <a:r>
                        <a:rPr lang="en-US" altLang="ko-KR" sz="11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등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기대효과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고유브랜드 또는 고유상품으로의 </a:t>
                      </a:r>
                      <a:r>
                        <a:rPr lang="ko-KR" altLang="en-US" sz="1100" b="1" spc="-1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발전 가능성</a:t>
                      </a:r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등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618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계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1259632" y="5847554"/>
            <a:ext cx="936104" cy="2754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ko-KR" altLang="en-US" sz="1100" spc="-130" dirty="0" err="1" smtClean="0">
                <a:latin typeface="맑은 고딕" pitchFamily="50" charset="-127"/>
                <a:ea typeface="맑은 고딕" pitchFamily="50" charset="-127"/>
              </a:rPr>
              <a:t>웹하드</a:t>
            </a:r>
            <a:r>
              <a:rPr lang="ko-KR" altLang="en-US" sz="1100" spc="-130" dirty="0" smtClean="0">
                <a:latin typeface="맑은 고딕" pitchFamily="50" charset="-127"/>
                <a:ea typeface="맑은 고딕" pitchFamily="50" charset="-127"/>
              </a:rPr>
              <a:t> 접속</a:t>
            </a:r>
            <a:endParaRPr lang="ko-KR" altLang="en-US" sz="11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411760" y="5847554"/>
            <a:ext cx="936104" cy="2754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ko-KR" altLang="en-US" sz="1100" spc="-130" dirty="0" smtClean="0">
                <a:latin typeface="맑은 고딕" pitchFamily="50" charset="-127"/>
                <a:ea typeface="맑은 고딕" pitchFamily="50" charset="-127"/>
              </a:rPr>
              <a:t>게스트폴더</a:t>
            </a:r>
            <a:endParaRPr lang="ko-KR" altLang="en-US" sz="11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3563888" y="5847554"/>
            <a:ext cx="936104" cy="2754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ko-KR" altLang="en-US" sz="1100" spc="-130" dirty="0" err="1" smtClean="0">
                <a:latin typeface="맑은 고딕" pitchFamily="50" charset="-127"/>
                <a:ea typeface="맑은 고딕" pitchFamily="50" charset="-127"/>
              </a:rPr>
              <a:t>올리기전용</a:t>
            </a:r>
            <a:endParaRPr lang="ko-KR" altLang="en-US" sz="11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4720607" y="5847554"/>
            <a:ext cx="1080120" cy="29546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ko-KR" altLang="en-US" sz="1100" spc="-130" smtClean="0">
                <a:latin typeface="맑은 고딕" pitchFamily="50" charset="-127"/>
                <a:ea typeface="맑은 고딕" pitchFamily="50" charset="-127"/>
              </a:rPr>
              <a:t>상품화지원폴더</a:t>
            </a:r>
            <a:endParaRPr lang="ko-KR" altLang="en-US" sz="11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 bwMode="auto">
          <a:xfrm>
            <a:off x="508036" y="1052736"/>
            <a:ext cx="8127928" cy="5112568"/>
          </a:xfrm>
          <a:prstGeom prst="rect">
            <a:avLst/>
          </a:prstGeom>
          <a:noFill/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Char char="•"/>
            </a:pPr>
            <a:endParaRPr lang="en-US" altLang="ko-KR" sz="1400" spc="-130" dirty="0" smtClean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endParaRPr lang="en-US" altLang="ko-KR" sz="1400" spc="-130" dirty="0" smtClean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>
              <a:lnSpc>
                <a:spcPct val="130000"/>
              </a:lnSpc>
            </a:pPr>
            <a:r>
              <a:rPr lang="ko-KR" altLang="en-US" sz="1400" spc="-130" dirty="0" smtClean="0">
                <a:solidFill>
                  <a:srgbClr val="D71733"/>
                </a:solidFill>
              </a:rPr>
              <a:t>◾ </a:t>
            </a:r>
            <a:r>
              <a:rPr lang="ko-KR" altLang="en-US" sz="1400" spc="-130" dirty="0" err="1" smtClean="0">
                <a:solidFill>
                  <a:prstClr val="black"/>
                </a:solidFill>
              </a:rPr>
              <a:t>양산화지원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:  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금형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 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벌수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 및 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Cavity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기재 예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) 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금형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 총 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3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벌 제작 예정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(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좌커버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1×2,</a:t>
            </a:r>
            <a:r>
              <a:rPr lang="ko-KR" altLang="en-US" sz="1200" b="0" spc="-130" dirty="0">
                <a:solidFill>
                  <a:prstClr val="black"/>
                </a:solidFill>
              </a:rPr>
              <a:t> 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우커버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1×2,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상단커버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1×4)</a:t>
            </a:r>
            <a:endParaRPr lang="en-US" altLang="ko-KR" sz="1200" b="0" spc="-130" dirty="0">
              <a:solidFill>
                <a:prstClr val="black"/>
              </a:solidFill>
            </a:endParaRPr>
          </a:p>
          <a:p>
            <a:pPr>
              <a:lnSpc>
                <a:spcPct val="130000"/>
              </a:lnSpc>
            </a:pPr>
            <a:endParaRPr lang="en-US" altLang="ko-KR" sz="1400" b="0" spc="-130" dirty="0" smtClean="0">
              <a:solidFill>
                <a:prstClr val="black"/>
              </a:solidFill>
            </a:endParaRPr>
          </a:p>
          <a:p>
            <a:r>
              <a:rPr lang="ko-KR" altLang="en-US" sz="1400" spc="-130" dirty="0" smtClean="0">
                <a:solidFill>
                  <a:srgbClr val="D71733"/>
                </a:solidFill>
              </a:rPr>
              <a:t>◾ </a:t>
            </a:r>
            <a:r>
              <a:rPr lang="ko-KR" altLang="en-US" sz="1400" spc="-130" dirty="0" smtClean="0">
                <a:solidFill>
                  <a:prstClr val="black"/>
                </a:solidFill>
              </a:rPr>
              <a:t>시작품지원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: </a:t>
            </a:r>
            <a:r>
              <a:rPr lang="ko-KR" altLang="en-US" sz="1400" b="0" spc="-130" dirty="0" err="1" smtClean="0">
                <a:solidFill>
                  <a:prstClr val="black"/>
                </a:solidFill>
              </a:rPr>
              <a:t>워킹목업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1:1 Scale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제작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(500×500×500)</a:t>
            </a:r>
          </a:p>
          <a:p>
            <a:endParaRPr lang="en-US" altLang="ko-KR" sz="1400" b="0" spc="-130" dirty="0" smtClean="0">
              <a:solidFill>
                <a:prstClr val="black"/>
              </a:solidFill>
            </a:endParaRPr>
          </a:p>
          <a:p>
            <a:r>
              <a:rPr lang="ko-KR" altLang="en-US" sz="1400" spc="-130" dirty="0" smtClean="0">
                <a:solidFill>
                  <a:srgbClr val="D71733"/>
                </a:solidFill>
              </a:rPr>
              <a:t>◾ </a:t>
            </a:r>
            <a:r>
              <a:rPr lang="ko-KR" altLang="en-US" sz="1400" spc="-130" dirty="0" err="1" smtClean="0">
                <a:solidFill>
                  <a:schemeClr val="tx1"/>
                </a:solidFill>
              </a:rPr>
              <a:t>입점지원</a:t>
            </a:r>
            <a:r>
              <a:rPr lang="ko-KR" altLang="en-US" sz="1400" spc="-130" dirty="0" smtClean="0">
                <a:solidFill>
                  <a:prstClr val="black"/>
                </a:solidFill>
              </a:rPr>
              <a:t>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:  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입점지원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 결과보고서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(</a:t>
            </a:r>
            <a:r>
              <a:rPr lang="ko-KR" altLang="en-US" sz="1200" b="0" spc="-130" dirty="0" err="1" smtClean="0">
                <a:solidFill>
                  <a:prstClr val="black"/>
                </a:solidFill>
              </a:rPr>
              <a:t>입점기간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형태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규모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판매량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매출액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현황 등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)</a:t>
            </a:r>
          </a:p>
          <a:p>
            <a:endParaRPr lang="en-US" altLang="ko-KR" sz="1200" b="0" spc="-130" dirty="0">
              <a:solidFill>
                <a:prstClr val="black"/>
              </a:solidFill>
            </a:endParaRPr>
          </a:p>
          <a:p>
            <a:r>
              <a:rPr lang="ko-KR" altLang="en-US" sz="1400" spc="-130" dirty="0">
                <a:solidFill>
                  <a:srgbClr val="D71733"/>
                </a:solidFill>
              </a:rPr>
              <a:t>◾ </a:t>
            </a:r>
            <a:r>
              <a:rPr lang="ko-KR" altLang="en-US" sz="1400" spc="-130" dirty="0" smtClean="0">
                <a:solidFill>
                  <a:schemeClr val="tx1"/>
                </a:solidFill>
              </a:rPr>
              <a:t>국내전시참가지원</a:t>
            </a:r>
            <a:r>
              <a:rPr lang="ko-KR" altLang="en-US" sz="1400" spc="-130" dirty="0" smtClean="0">
                <a:solidFill>
                  <a:prstClr val="black"/>
                </a:solidFill>
              </a:rPr>
              <a:t>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400" b="0" spc="-130" dirty="0">
                <a:solidFill>
                  <a:prstClr val="black"/>
                </a:solidFill>
              </a:rPr>
              <a:t>:  </a:t>
            </a:r>
            <a:r>
              <a:rPr lang="ko-KR" altLang="en-US" sz="1200" b="0" spc="-130" dirty="0" smtClean="0">
                <a:solidFill>
                  <a:prstClr val="black"/>
                </a:solidFill>
              </a:rPr>
              <a:t>국내전시참가 결과보고서</a:t>
            </a:r>
            <a:r>
              <a:rPr lang="en-US" altLang="ko-KR" sz="1200" b="0" spc="-130" dirty="0">
                <a:solidFill>
                  <a:prstClr val="black"/>
                </a:solidFill>
              </a:rPr>
              <a:t>(</a:t>
            </a:r>
            <a:r>
              <a:rPr lang="ko-KR" altLang="en-US" sz="1200" b="0" spc="-130" dirty="0" err="1">
                <a:solidFill>
                  <a:prstClr val="black"/>
                </a:solidFill>
              </a:rPr>
              <a:t>전시명</a:t>
            </a:r>
            <a:r>
              <a:rPr lang="en-US" altLang="ko-KR" sz="1200" b="0" spc="-130" dirty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>
                <a:solidFill>
                  <a:prstClr val="black"/>
                </a:solidFill>
              </a:rPr>
              <a:t>기간</a:t>
            </a:r>
            <a:r>
              <a:rPr lang="en-US" altLang="ko-KR" sz="1200" b="0" spc="-130" dirty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>
                <a:solidFill>
                  <a:prstClr val="black"/>
                </a:solidFill>
              </a:rPr>
              <a:t>참가형태</a:t>
            </a:r>
            <a:r>
              <a:rPr lang="en-US" altLang="ko-KR" sz="1200" b="0" spc="-130" dirty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>
                <a:solidFill>
                  <a:prstClr val="black"/>
                </a:solidFill>
              </a:rPr>
              <a:t>참가규모</a:t>
            </a:r>
            <a:r>
              <a:rPr lang="en-US" altLang="ko-KR" sz="1200" b="0" spc="-130" dirty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>
                <a:solidFill>
                  <a:prstClr val="black"/>
                </a:solidFill>
              </a:rPr>
              <a:t>전시참가 사진</a:t>
            </a:r>
            <a:r>
              <a:rPr lang="en-US" altLang="ko-KR" sz="1200" b="0" spc="-130" dirty="0">
                <a:solidFill>
                  <a:prstClr val="black"/>
                </a:solidFill>
              </a:rPr>
              <a:t>, </a:t>
            </a:r>
            <a:r>
              <a:rPr lang="ko-KR" altLang="en-US" sz="1200" b="0" spc="-130" dirty="0">
                <a:solidFill>
                  <a:prstClr val="black"/>
                </a:solidFill>
              </a:rPr>
              <a:t>바이어 현황 등</a:t>
            </a:r>
            <a:r>
              <a:rPr lang="en-US" altLang="ko-KR" sz="1200" b="0" spc="-130" dirty="0" smtClean="0">
                <a:solidFill>
                  <a:prstClr val="black"/>
                </a:solidFill>
              </a:rPr>
              <a:t>)</a:t>
            </a:r>
            <a:endParaRPr lang="en-US" altLang="ko-KR" sz="1200" b="0" spc="-130" dirty="0">
              <a:solidFill>
                <a:prstClr val="black"/>
              </a:solidFill>
            </a:endParaRPr>
          </a:p>
          <a:p>
            <a:endParaRPr lang="en-US" altLang="ko-KR" sz="1400" b="0" spc="-130" dirty="0" smtClean="0">
              <a:solidFill>
                <a:prstClr val="black"/>
              </a:solidFill>
            </a:endParaRPr>
          </a:p>
          <a:p>
            <a:r>
              <a:rPr lang="ko-KR" altLang="en-US" sz="1400" spc="-130" dirty="0" smtClean="0">
                <a:solidFill>
                  <a:srgbClr val="D71733"/>
                </a:solidFill>
              </a:rPr>
              <a:t>◾ </a:t>
            </a:r>
            <a:r>
              <a:rPr lang="ko-KR" altLang="en-US" sz="1400" spc="-130" dirty="0" smtClean="0">
                <a:solidFill>
                  <a:prstClr val="black"/>
                </a:solidFill>
              </a:rPr>
              <a:t>특허 및 인증지원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: </a:t>
            </a:r>
            <a:r>
              <a:rPr lang="ko-KR" altLang="en-US" sz="1400" b="0" spc="-130" dirty="0">
                <a:solidFill>
                  <a:prstClr val="black"/>
                </a:solidFill>
              </a:rPr>
              <a:t>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특허 출원 및 인증 시험 분석 현황 결과보고서</a:t>
            </a:r>
            <a:endParaRPr lang="en-US" altLang="ko-KR" sz="1400" b="0" spc="-130" dirty="0" smtClean="0">
              <a:solidFill>
                <a:prstClr val="black"/>
              </a:solidFill>
            </a:endParaRPr>
          </a:p>
          <a:p>
            <a:endParaRPr lang="en-US" altLang="ko-KR" sz="1200" b="0" spc="-130" dirty="0">
              <a:solidFill>
                <a:prstClr val="black"/>
              </a:solidFill>
            </a:endParaRPr>
          </a:p>
          <a:p>
            <a:r>
              <a:rPr lang="ko-KR" altLang="en-US" sz="1400" spc="-130" dirty="0">
                <a:solidFill>
                  <a:srgbClr val="D71733"/>
                </a:solidFill>
              </a:rPr>
              <a:t>◾ </a:t>
            </a:r>
            <a:r>
              <a:rPr lang="ko-KR" altLang="en-US" sz="1400" spc="-130" dirty="0" err="1" smtClean="0">
                <a:solidFill>
                  <a:schemeClr val="tx1"/>
                </a:solidFill>
              </a:rPr>
              <a:t>디자인어워드</a:t>
            </a:r>
            <a:r>
              <a:rPr lang="ko-KR" altLang="en-US" sz="1400" spc="-130" dirty="0" smtClean="0">
                <a:solidFill>
                  <a:schemeClr val="tx1"/>
                </a:solidFill>
              </a:rPr>
              <a:t> 출품지원 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:</a:t>
            </a:r>
            <a:r>
              <a:rPr lang="ko-KR" altLang="en-US" sz="1400" b="0" spc="-130" dirty="0">
                <a:solidFill>
                  <a:prstClr val="black"/>
                </a:solidFill>
              </a:rPr>
              <a:t> 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디자인 출품결과보고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(</a:t>
            </a:r>
            <a:r>
              <a:rPr lang="ko-KR" altLang="en-US" sz="1400" b="0" spc="-130" dirty="0" err="1" smtClean="0">
                <a:solidFill>
                  <a:prstClr val="black"/>
                </a:solidFill>
              </a:rPr>
              <a:t>출품증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, </a:t>
            </a:r>
            <a:r>
              <a:rPr lang="ko-KR" altLang="en-US" sz="1400" b="0" spc="-130" dirty="0" err="1" smtClean="0">
                <a:solidFill>
                  <a:prstClr val="black"/>
                </a:solidFill>
              </a:rPr>
              <a:t>선정증</a:t>
            </a:r>
            <a:r>
              <a:rPr lang="ko-KR" altLang="en-US" sz="1400" b="0" spc="-130" dirty="0" smtClean="0">
                <a:solidFill>
                  <a:prstClr val="black"/>
                </a:solidFill>
              </a:rPr>
              <a:t> 등</a:t>
            </a:r>
            <a:r>
              <a:rPr lang="en-US" altLang="ko-KR" sz="1400" b="0" spc="-130" dirty="0" smtClean="0">
                <a:solidFill>
                  <a:prstClr val="black"/>
                </a:solidFill>
              </a:rPr>
              <a:t>)</a:t>
            </a:r>
            <a:endParaRPr lang="en-US" altLang="ko-KR" sz="1200" b="0" spc="-130" dirty="0" smtClean="0">
              <a:solidFill>
                <a:prstClr val="black"/>
              </a:solidFill>
            </a:endParaRPr>
          </a:p>
          <a:p>
            <a:endParaRPr lang="en-US" altLang="ko-KR" sz="1400" b="0" spc="-130" dirty="0" smtClean="0">
              <a:solidFill>
                <a:prstClr val="black"/>
              </a:solidFill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en-US" altLang="ko-KR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상품화지원</a:t>
            </a:r>
            <a:r>
              <a:rPr lang="ko-KR" altLang="en-US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결과물</a:t>
            </a:r>
            <a:endParaRPr lang="ko-KR" altLang="en-US" sz="160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7380312" y="1209292"/>
            <a:ext cx="13438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9pPr>
          </a:lstStyle>
          <a:p>
            <a:pPr algn="r"/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단위 </a:t>
            </a:r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원</a:t>
            </a:r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부가세 별도</a:t>
            </a:r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6" name="Text Box 154"/>
          <p:cNvSpPr txBox="1">
            <a:spLocks noChangeArrowheads="1"/>
          </p:cNvSpPr>
          <p:nvPr/>
        </p:nvSpPr>
        <p:spPr bwMode="auto">
          <a:xfrm>
            <a:off x="389781" y="1137496"/>
            <a:ext cx="7638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9pPr>
          </a:lstStyle>
          <a:p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사업예산 </a:t>
            </a:r>
            <a:r>
              <a:rPr lang="en-US" altLang="ko-KR" sz="1100" dirty="0" smtClean="0">
                <a:solidFill>
                  <a:prstClr val="black"/>
                </a:solidFill>
                <a:latin typeface="맑은 고딕"/>
              </a:rPr>
              <a:t>※</a:t>
            </a:r>
            <a:r>
              <a:rPr lang="ko-KR" altLang="en-US" sz="11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예시를 참고하여 실제 소요내역으로 수정하여 기재</a:t>
            </a:r>
            <a:endParaRPr lang="en-US" altLang="ko-KR" sz="1100" b="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8</a:t>
            </a:r>
            <a:r>
              <a:rPr lang="en-US" altLang="ko-KR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사업예산</a:t>
            </a:r>
            <a:endParaRPr lang="ko-KR" altLang="en-US" sz="140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086425"/>
              </p:ext>
            </p:extLst>
          </p:nvPr>
        </p:nvGraphicFramePr>
        <p:xfrm>
          <a:off x="433385" y="1505669"/>
          <a:ext cx="8277230" cy="3185524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240806"/>
                <a:gridCol w="4986041"/>
                <a:gridCol w="1059829"/>
                <a:gridCol w="990554"/>
              </a:tblGrid>
              <a:tr h="2908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구   분</a:t>
                      </a:r>
                      <a:endParaRPr lang="ko-KR" altLang="en-US" sz="1100" b="1" spc="-90" baseline="0" dirty="0">
                        <a:solidFill>
                          <a:schemeClr val="bg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사업 내용</a:t>
                      </a:r>
                      <a:endParaRPr lang="ko-KR" altLang="en-US" sz="1100" b="1" spc="-90" baseline="0" dirty="0">
                        <a:solidFill>
                          <a:schemeClr val="bg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금액 </a:t>
                      </a:r>
                      <a:r>
                        <a:rPr lang="en-US" altLang="ko-KR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)</a:t>
                      </a:r>
                      <a:endParaRPr lang="ko-KR" altLang="en-US" sz="1100" b="1" spc="-90" baseline="0" dirty="0">
                        <a:solidFill>
                          <a:schemeClr val="bg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구성비</a:t>
                      </a:r>
                      <a:endParaRPr lang="ko-KR" altLang="en-US" sz="1100" b="1" spc="-90" baseline="0" dirty="0">
                        <a:solidFill>
                          <a:schemeClr val="bg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</a:tr>
              <a:tr h="29089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재 </a:t>
                      </a:r>
                      <a:r>
                        <a:rPr lang="ko-KR" altLang="en-US" sz="1100" b="1" spc="-90" baseline="0" dirty="0" err="1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료</a:t>
                      </a: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0" spc="-90" baseline="0" dirty="0" err="1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몰드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베이스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/  s45c / 100kg / ….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ABS…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373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노 무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) </a:t>
                      </a:r>
                      <a:r>
                        <a:rPr lang="ko-KR" altLang="en-US" sz="1100" b="0" spc="-90" baseline="0" dirty="0" err="1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샌딩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및 광택처리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ABS / 2h30m / 1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인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시간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100,000 / 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373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도색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제 조 경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err="1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노무비의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10%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로 책정 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※  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과제 선정 후 원가분석을 통해 </a:t>
                      </a:r>
                      <a:r>
                        <a:rPr lang="ko-KR" altLang="en-US" sz="1100" b="0" spc="-90" baseline="0" dirty="0" err="1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재산출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예정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외주가공비</a:t>
                      </a:r>
                      <a:endParaRPr lang="ko-KR" altLang="en-US" sz="1100" b="1" spc="-90" baseline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공급기업에서 제작하지 못하여 외주로 제작되는 비용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※ 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과업범위 대부분을 외주가공으로 처리하는 경우 선정대상에서 제외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일반관리비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위탁정산수수료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시제품결과물 운송비 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공급기업 이윤</a:t>
                      </a:r>
                      <a:endParaRPr lang="ko-KR" altLang="en-US" sz="1100" b="1" spc="-90" baseline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4572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공급기업 영업이익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0" spc="-90" baseline="0" dirty="0" err="1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노무비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제조경비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+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일반관리비의 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25% </a:t>
                      </a:r>
                      <a:r>
                        <a:rPr lang="ko-KR" altLang="en-US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이내</a:t>
                      </a: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0</a:t>
                      </a:r>
                      <a:endParaRPr lang="ko-KR" altLang="en-US" sz="1100" b="0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tx1"/>
                          </a:solidFill>
                          <a:latin typeface="+mn-lt"/>
                          <a:ea typeface="맑은 고딕" pitchFamily="50" charset="-127"/>
                        </a:rPr>
                        <a:t>%</a:t>
                      </a:r>
                      <a:endParaRPr lang="ko-KR" altLang="en-US" sz="1100" b="1" spc="-90" baseline="0" dirty="0" smtClean="0">
                        <a:solidFill>
                          <a:schemeClr val="tx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총 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31,250,000</a:t>
                      </a:r>
                      <a:endParaRPr lang="ko-KR" altLang="en-US" sz="1100" b="1" spc="-90" baseline="0" dirty="0" smtClean="0">
                        <a:solidFill>
                          <a:schemeClr val="bg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90" baseline="0" dirty="0" smtClean="0">
                          <a:solidFill>
                            <a:schemeClr val="bg1"/>
                          </a:solidFill>
                          <a:latin typeface="+mn-lt"/>
                          <a:ea typeface="맑은 고딕" pitchFamily="50" charset="-127"/>
                        </a:rPr>
                        <a:t>100%</a:t>
                      </a:r>
                      <a:endParaRPr lang="ko-KR" altLang="en-US" sz="1100" b="1" spc="-90" baseline="0" dirty="0" smtClean="0">
                        <a:solidFill>
                          <a:schemeClr val="bg1"/>
                        </a:solidFill>
                        <a:latin typeface="+mn-lt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75181"/>
              </p:ext>
            </p:extLst>
          </p:nvPr>
        </p:nvGraphicFramePr>
        <p:xfrm>
          <a:off x="433385" y="4869160"/>
          <a:ext cx="8277231" cy="1085844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240806"/>
                <a:gridCol w="2345475"/>
                <a:gridCol w="2345475"/>
                <a:gridCol w="2345475"/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    분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err="1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시지원금</a:t>
                      </a:r>
                      <a:endParaRPr lang="ko-KR" altLang="en-US" sz="1100" b="1" spc="-100" baseline="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개발비용의 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90% </a:t>
                      </a: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참여기업 부담금</a:t>
                      </a:r>
                    </a:p>
                    <a:p>
                      <a:pPr algn="ctr" latinLnBrk="1"/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개발비용의 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10% </a:t>
                      </a: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이상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err="1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총개발비용</a:t>
                      </a:r>
                      <a:endParaRPr lang="ko-KR" altLang="en-US" sz="1100" b="1" spc="-100" baseline="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/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(VAT </a:t>
                      </a: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별도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금 액 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spc="-100" baseline="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30,000,000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3,000,000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 36,300,000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성 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90%</a:t>
                      </a:r>
                      <a:endParaRPr lang="ko-KR" altLang="en-US" sz="11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10%</a:t>
                      </a:r>
                      <a:endParaRPr lang="ko-KR" altLang="en-US" sz="11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100%</a:t>
                      </a:r>
                      <a:endParaRPr lang="ko-KR" altLang="en-US" sz="1100" b="1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2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9512" y="3429000"/>
            <a:ext cx="5641207" cy="968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3600" b="1" spc="-100" dirty="0" smtClean="0">
                <a:solidFill>
                  <a:prstClr val="white"/>
                </a:solidFill>
              </a:rPr>
              <a:t>____</a:t>
            </a:r>
            <a:r>
              <a:rPr lang="ko-KR" altLang="en-US" sz="3600" b="1" spc="-100" dirty="0" smtClean="0">
                <a:solidFill>
                  <a:prstClr val="white"/>
                </a:solidFill>
              </a:rPr>
              <a:t>사 </a:t>
            </a:r>
            <a:r>
              <a:rPr lang="en-US" altLang="ko-KR" sz="3600" b="1" spc="-100" dirty="0" smtClean="0">
                <a:solidFill>
                  <a:prstClr val="white"/>
                </a:solidFill>
              </a:rPr>
              <a:t>____</a:t>
            </a:r>
            <a:r>
              <a:rPr lang="ko-KR" altLang="en-US" sz="3600" b="1" spc="-100" dirty="0" err="1" smtClean="0">
                <a:solidFill>
                  <a:prstClr val="white"/>
                </a:solidFill>
              </a:rPr>
              <a:t>상품화</a:t>
            </a:r>
            <a:r>
              <a:rPr lang="ko-KR" altLang="en-US" sz="3600" spc="-100" dirty="0" err="1" smtClean="0">
                <a:solidFill>
                  <a:prstClr val="white"/>
                </a:solidFill>
              </a:rPr>
              <a:t>지원</a:t>
            </a:r>
            <a:endParaRPr lang="en-US" altLang="ko-KR" sz="3600" spc="-100" dirty="0" smtClean="0">
              <a:solidFill>
                <a:prstClr val="white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spc="-100" dirty="0" smtClean="0">
                <a:solidFill>
                  <a:prstClr val="white"/>
                </a:solidFill>
              </a:rPr>
              <a:t>선정평가 발표자료</a:t>
            </a:r>
            <a:r>
              <a:rPr lang="en-US" altLang="ko-KR" sz="1600" b="1" spc="-100" dirty="0" smtClean="0">
                <a:solidFill>
                  <a:prstClr val="white"/>
                </a:solidFill>
              </a:rPr>
              <a:t> SAMPLE</a:t>
            </a:r>
            <a:endParaRPr lang="ko-KR" altLang="en-US" sz="1600" b="1" spc="-10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9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830259"/>
              </p:ext>
            </p:extLst>
          </p:nvPr>
        </p:nvGraphicFramePr>
        <p:xfrm>
          <a:off x="433385" y="2910634"/>
          <a:ext cx="8277230" cy="1163576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690095"/>
                <a:gridCol w="839343"/>
                <a:gridCol w="1212384"/>
                <a:gridCol w="692348"/>
                <a:gridCol w="1408890"/>
                <a:gridCol w="886141"/>
                <a:gridCol w="1153857"/>
                <a:gridCol w="1394172"/>
              </a:tblGrid>
              <a:tr h="2908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직급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성명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소속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직위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전공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최종학위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참여분야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전문분야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OOOO</a:t>
                      </a:r>
                      <a:endParaRPr lang="ko-KR" altLang="en-US" sz="1100" b="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팀장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산업디자인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박사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총괄 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· 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프로젝트기획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특급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OOOO</a:t>
                      </a:r>
                      <a:endParaRPr lang="ko-KR" altLang="en-US" sz="1100" b="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과장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산업디자인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석사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모델링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렌더링</a:t>
                      </a:r>
                      <a:endParaRPr lang="ko-KR" altLang="en-US" sz="1100" b="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OOOO</a:t>
                      </a:r>
                      <a:endParaRPr lang="ko-KR" altLang="en-US" sz="1100" b="0" spc="-100" baseline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학사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설계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매카니즘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설계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 bwMode="auto">
          <a:xfrm>
            <a:off x="5983287" y="1052736"/>
            <a:ext cx="2727328" cy="1663951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67816" y="1047049"/>
            <a:ext cx="62484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참여기업 </a:t>
            </a:r>
            <a:r>
              <a:rPr lang="en-US" altLang="ko-KR" sz="14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: </a:t>
            </a:r>
            <a:r>
              <a:rPr lang="ko-KR" altLang="en-US" sz="14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○○○○</a:t>
            </a:r>
            <a:endParaRPr lang="en-US" altLang="ko-KR" sz="14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대표자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 ○ ○</a:t>
            </a:r>
            <a:endParaRPr lang="ko-KR" altLang="en-US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   소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인천광역시 남동구 남동대로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215</a:t>
            </a:r>
            <a:r>
              <a:rPr lang="ko-KR" altLang="en-US" sz="1200" b="0" spc="-130" dirty="0" err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번길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30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책임자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팀장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 ○ ○</a:t>
            </a:r>
            <a:endParaRPr lang="ko-KR" altLang="en-US" sz="12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282798" y="4465858"/>
            <a:ext cx="6521450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디자인 관련 매출현황</a:t>
            </a:r>
            <a:endParaRPr lang="ko-KR" altLang="en-US" sz="14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6075188" y="2420888"/>
            <a:ext cx="25435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기업 전경</a:t>
            </a:r>
            <a:r>
              <a:rPr lang="en-US" altLang="ko-KR" sz="11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사무실 등 삽입</a:t>
            </a:r>
            <a:endParaRPr lang="en-US" altLang="ko-KR" sz="11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71165" y="2521370"/>
            <a:ext cx="2860675" cy="35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직원현황</a:t>
            </a:r>
            <a:endParaRPr lang="ko-KR" altLang="en-US" sz="14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 descr="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4823" y="1220097"/>
            <a:ext cx="2304256" cy="112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010939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ko-KR" altLang="en-US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선정평가 발표자료 </a:t>
            </a: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SAMPLE</a:t>
            </a:r>
            <a:endParaRPr lang="ko-KR" altLang="en-US" sz="16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98463"/>
              </p:ext>
            </p:extLst>
          </p:nvPr>
        </p:nvGraphicFramePr>
        <p:xfrm>
          <a:off x="431798" y="4869160"/>
          <a:ext cx="8278817" cy="104971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1655763"/>
                <a:gridCol w="1655764"/>
                <a:gridCol w="1655763"/>
                <a:gridCol w="1655764"/>
                <a:gridCol w="1655763"/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   분</a:t>
                      </a:r>
                      <a:endParaRPr kumimoji="1" lang="ko-KR" altLang="ko-KR" sz="1100" b="1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2018</a:t>
                      </a:r>
                      <a:endParaRPr kumimoji="1" lang="ko-KR" altLang="ko-KR" sz="1100" b="1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2019</a:t>
                      </a:r>
                      <a:endParaRPr kumimoji="1" lang="ko-KR" altLang="ko-KR" sz="1100" b="1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2020</a:t>
                      </a:r>
                      <a:endParaRPr kumimoji="1" lang="ko-KR" altLang="ko-KR" sz="1100" b="1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2021(</a:t>
                      </a:r>
                      <a:r>
                        <a:rPr kumimoji="1" lang="ko-KR" altLang="en-US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예상</a:t>
                      </a:r>
                      <a:r>
                        <a:rPr kumimoji="1" lang="en-US" altLang="ko-KR" sz="1100" b="1" i="0" u="none" strike="noStrike" cap="none" spc="-9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ko-KR" sz="1100" b="1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6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참여기업 포트폴리오</a:t>
            </a:r>
            <a:endParaRPr lang="ko-KR" altLang="en-US" sz="16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785813" y="2467342"/>
            <a:ext cx="7572375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400" spc="-130" dirty="0" smtClean="0">
                <a:latin typeface="맑은 고딕" pitchFamily="50" charset="-127"/>
                <a:ea typeface="맑은 고딕" pitchFamily="50" charset="-127"/>
              </a:rPr>
              <a:t>참여기업 주요실적 및 포트폴리오 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이미지 </a:t>
            </a:r>
            <a:r>
              <a:rPr lang="ko-KR" altLang="en-US" sz="1400" spc="-130" dirty="0" smtClean="0">
                <a:latin typeface="맑은 고딕" pitchFamily="50" charset="-127"/>
                <a:ea typeface="맑은 고딕" pitchFamily="50" charset="-127"/>
              </a:rPr>
              <a:t>삽입</a:t>
            </a:r>
            <a:endParaRPr lang="en-US" altLang="ko-KR" sz="1400" spc="-13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최근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이내 실적 기재</a:t>
            </a:r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선정평가 시 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참여기업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역량평가를 별도 구분하여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(20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점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 심사합니다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algn="ctr"/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개발과제와 관련하여 </a:t>
            </a:r>
            <a:r>
              <a:rPr lang="ko-KR" altLang="en-US" sz="1200" spc="-130" dirty="0" smtClean="0">
                <a:latin typeface="맑은 고딕" pitchFamily="50" charset="-127"/>
                <a:ea typeface="맑은 고딕" pitchFamily="50" charset="-127"/>
              </a:rPr>
              <a:t>개발능력 </a:t>
            </a:r>
            <a:r>
              <a:rPr lang="ko-KR" altLang="en-US" sz="1200" spc="-130" dirty="0">
                <a:latin typeface="맑은 고딕" pitchFamily="50" charset="-127"/>
                <a:ea typeface="맑은 고딕" pitchFamily="50" charset="-127"/>
              </a:rPr>
              <a:t>및 전문성 일치 정도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를 평가하오니</a:t>
            </a:r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평가와 관련하여 도움이 될 수 있는 </a:t>
            </a:r>
            <a:r>
              <a:rPr lang="ko-KR" altLang="en-US" sz="1200" spc="-130" dirty="0">
                <a:latin typeface="맑은 고딕" pitchFamily="50" charset="-127"/>
                <a:ea typeface="맑은 고딕" pitchFamily="50" charset="-127"/>
              </a:rPr>
              <a:t>유사 실적 위주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로 구성 바랍니다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010939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공급기업 현황</a:t>
            </a:r>
            <a:endParaRPr lang="ko-KR" altLang="en-US" sz="16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213578"/>
              </p:ext>
            </p:extLst>
          </p:nvPr>
        </p:nvGraphicFramePr>
        <p:xfrm>
          <a:off x="514220" y="3140966"/>
          <a:ext cx="8115560" cy="115213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6262500"/>
                <a:gridCol w="1853060"/>
              </a:tblGrid>
              <a:tr h="2618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   용</a:t>
                      </a:r>
                      <a:endParaRPr kumimoji="1" lang="ko-KR" altLang="ko-KR" sz="11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발 주 처</a:t>
                      </a: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</a:tr>
              <a:tr h="296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6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67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직사각형 15"/>
          <p:cNvSpPr/>
          <p:nvPr/>
        </p:nvSpPr>
        <p:spPr bwMode="auto">
          <a:xfrm>
            <a:off x="5749460" y="877681"/>
            <a:ext cx="2880320" cy="2133517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6003145" y="2710898"/>
            <a:ext cx="23729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기업 전경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제조시설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삽입</a:t>
            </a:r>
            <a:endParaRPr lang="en-US" altLang="ko-KR" sz="11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9" name="그림 18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4094" y="1124741"/>
            <a:ext cx="2571052" cy="151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285105" y="1111381"/>
            <a:ext cx="5006970" cy="20313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spc="-13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altLang="en-US" sz="1400" b="1" kern="0" spc="-130" dirty="0" smtClean="0">
                <a:solidFill>
                  <a:srgbClr val="262626"/>
                </a:solidFill>
                <a:latin typeface="맑은 고딕" pitchFamily="50"/>
                <a:ea typeface="맑은 고딕" pitchFamily="50"/>
              </a:rPr>
              <a:t>공급</a:t>
            </a:r>
            <a:r>
              <a:rPr lang="ko-KR" sz="1400" b="1" i="0" u="none" strike="noStrike" kern="1200" cap="none" spc="-130" dirty="0" smtClean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기업</a:t>
            </a:r>
            <a:r>
              <a:rPr lang="en-US" sz="1400" b="1" i="0" u="none" strike="noStrike" kern="1200" cap="none" spc="-130" dirty="0" smtClean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en-US" sz="14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: </a:t>
            </a:r>
            <a:r>
              <a:rPr lang="ko-KR" sz="14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○○○○</a:t>
            </a:r>
            <a:endParaRPr lang="en-US" sz="1400" b="1" i="0" u="none" strike="noStrike" kern="1200" cap="none" spc="-13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▫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대표자 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</a:t>
            </a:r>
            <a:r>
              <a:rPr lang="ko-KR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 ○ ○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▫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주 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소 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 </a:t>
            </a:r>
            <a:r>
              <a:rPr lang="ko-KR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인천광역시 부평구</a:t>
            </a:r>
            <a:r>
              <a:rPr lang="en-US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spc="-130" dirty="0" err="1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갈산동</a:t>
            </a:r>
            <a:r>
              <a:rPr lang="en-US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123</a:t>
            </a: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▫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책임자</a:t>
            </a:r>
            <a:r>
              <a:rPr lang="en-US" sz="12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: </a:t>
            </a:r>
            <a:r>
              <a:rPr lang="ko-KR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팀장</a:t>
            </a:r>
            <a:r>
              <a:rPr lang="en-US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</a:t>
            </a:r>
            <a:r>
              <a:rPr lang="en-US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</a:t>
            </a:r>
            <a:r>
              <a:rPr lang="en-US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sz="1200" b="0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○</a:t>
            </a:r>
            <a:endParaRPr lang="en-US" sz="1200" b="0" i="0" u="none" strike="noStrike" kern="1200" cap="none" spc="-13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800" b="0" i="0" u="none" strike="noStrike" kern="1200" cap="none" spc="-13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800" b="0" i="0" u="none" strike="noStrike" kern="1200" cap="none" spc="-13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  <a:p>
            <a:pPr marL="0" marR="0" lvl="0" indent="0" algn="l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ko-KR" sz="1400" b="1" i="0" u="none" strike="noStrike" kern="1200" cap="none" spc="-13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◾</a:t>
            </a:r>
            <a:r>
              <a:rPr lang="en-US" sz="1400" b="1" i="0" u="none" strike="noStrike" kern="1200" cap="none" spc="-130" dirty="0">
                <a:solidFill>
                  <a:srgbClr val="D71733"/>
                </a:solidFill>
                <a:uFillTx/>
                <a:latin typeface="맑은 고딕" pitchFamily="50"/>
                <a:ea typeface="맑은 고딕" pitchFamily="50"/>
              </a:rPr>
              <a:t> </a:t>
            </a:r>
            <a:r>
              <a:rPr lang="ko-KR" altLang="en-US" sz="1400" b="1" spc="-130" dirty="0" smtClean="0">
                <a:solidFill>
                  <a:srgbClr val="262626"/>
                </a:solidFill>
                <a:latin typeface="맑은 고딕" pitchFamily="50"/>
                <a:ea typeface="맑은 고딕" pitchFamily="50"/>
              </a:rPr>
              <a:t>공급</a:t>
            </a:r>
            <a:r>
              <a:rPr lang="ko-KR" sz="1400" b="1" i="0" u="none" strike="noStrike" kern="1200" cap="none" spc="-130" dirty="0" smtClean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기업 </a:t>
            </a:r>
            <a:r>
              <a:rPr lang="ko-KR" sz="1400" b="1" i="0" u="none" strike="noStrike" kern="1200" cap="none" spc="-130" dirty="0">
                <a:solidFill>
                  <a:srgbClr val="262626"/>
                </a:solidFill>
                <a:uFillTx/>
                <a:latin typeface="맑은 고딕" pitchFamily="50"/>
                <a:ea typeface="맑은 고딕" pitchFamily="50"/>
              </a:rPr>
              <a:t>주요 실적</a:t>
            </a:r>
            <a:endParaRPr lang="en-US" sz="1400" b="1" i="0" u="none" strike="noStrike" kern="1200" cap="none" spc="-130" dirty="0">
              <a:solidFill>
                <a:srgbClr val="262626"/>
              </a:solidFill>
              <a:uFillTx/>
              <a:latin typeface="맑은 고딕" pitchFamily="50"/>
              <a:ea typeface="맑은 고딕" pitchFamily="50"/>
            </a:endParaRPr>
          </a:p>
        </p:txBody>
      </p:sp>
    </p:spTree>
    <p:extLst>
      <p:ext uri="{BB962C8B-B14F-4D97-AF65-F5344CB8AC3E}">
        <p14:creationId xmlns:p14="http://schemas.microsoft.com/office/powerpoint/2010/main" val="386508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제품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브랜드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포장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용도 및 특성</a:t>
            </a:r>
            <a:endParaRPr lang="ko-KR" altLang="en-US" sz="16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2519772" y="3501008"/>
            <a:ext cx="4104456" cy="11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ko-KR" altLang="en-US" sz="1400" spc="-130" dirty="0" smtClean="0">
                <a:latin typeface="맑은 고딕" pitchFamily="50" charset="-127"/>
                <a:ea typeface="맑은 고딕" pitchFamily="50" charset="-127"/>
              </a:rPr>
              <a:t>신청하고자 하는 제품 등 이미지 삽입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 err="1" smtClean="0">
                <a:latin typeface="맑은 고딕" pitchFamily="50" charset="-127"/>
                <a:ea typeface="맑은 고딕" pitchFamily="50" charset="-127"/>
              </a:rPr>
              <a:t>랜더링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30" dirty="0" err="1" smtClean="0">
                <a:latin typeface="맑은 고딕" pitchFamily="50" charset="-127"/>
                <a:ea typeface="맑은 고딕" pitchFamily="50" charset="-127"/>
              </a:rPr>
              <a:t>목업</a:t>
            </a:r>
            <a:r>
              <a:rPr lang="ko-KR" altLang="en-US" sz="1400" spc="-130" dirty="0" smtClean="0">
                <a:latin typeface="맑은 고딕" pitchFamily="50" charset="-127"/>
                <a:ea typeface="맑은 고딕" pitchFamily="50" charset="-127"/>
              </a:rPr>
              <a:t> 등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buFontTx/>
              <a:buChar char="-"/>
            </a:pPr>
            <a:endParaRPr lang="en-US" altLang="ko-KR" sz="1400" spc="-130" dirty="0" smtClean="0"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4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용 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 - </a:t>
            </a:r>
            <a:r>
              <a:rPr lang="ko-KR" altLang="en-US" sz="1200" b="0" spc="-130" dirty="0" err="1">
                <a:latin typeface="맑은 고딕" pitchFamily="50" charset="-127"/>
                <a:ea typeface="맑은 고딕" pitchFamily="50" charset="-127"/>
              </a:rPr>
              <a:t>특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 성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:</a:t>
            </a:r>
          </a:p>
          <a:p>
            <a:pPr>
              <a:buFontTx/>
              <a:buChar char="-"/>
            </a:pPr>
            <a:endParaRPr lang="ko-KR" altLang="en-US" sz="1200" b="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044" y="1268760"/>
            <a:ext cx="3001913" cy="2121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 bwMode="auto">
          <a:xfrm>
            <a:off x="508036" y="1052736"/>
            <a:ext cx="8127928" cy="5112568"/>
          </a:xfrm>
          <a:prstGeom prst="rect">
            <a:avLst/>
          </a:prstGeom>
          <a:noFill/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 sz="1200" spc="-70" dirty="0">
              <a:solidFill>
                <a:srgbClr val="000000"/>
              </a:solidFill>
              <a:latin typeface=" 윤명조420" panose="02030504000101010101" pitchFamily="18" charset="-127"/>
              <a:ea typeface=" 윤명조420" panose="02030504000101010101" pitchFamily="18" charset="-127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-1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시장상황 및 경쟁사 분석 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– 3C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분석</a:t>
            </a:r>
            <a:endParaRPr lang="ko-KR" altLang="en-US" sz="16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 Placeholder 17"/>
          <p:cNvSpPr txBox="1">
            <a:spLocks/>
          </p:cNvSpPr>
          <p:nvPr/>
        </p:nvSpPr>
        <p:spPr>
          <a:xfrm>
            <a:off x="1638798" y="3837005"/>
            <a:ext cx="1728192" cy="318675"/>
          </a:xfrm>
          <a:prstGeom prst="rect">
            <a:avLst/>
          </a:prstGeom>
          <a:solidFill>
            <a:srgbClr val="D71733"/>
          </a:solidFill>
          <a:ln w="19050">
            <a:noFill/>
          </a:ln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Customer</a:t>
            </a:r>
          </a:p>
        </p:txBody>
      </p:sp>
      <p:sp>
        <p:nvSpPr>
          <p:cNvPr id="33" name="Text Placeholder 18"/>
          <p:cNvSpPr txBox="1">
            <a:spLocks/>
          </p:cNvSpPr>
          <p:nvPr/>
        </p:nvSpPr>
        <p:spPr>
          <a:xfrm>
            <a:off x="1638798" y="4220867"/>
            <a:ext cx="1728192" cy="249580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400" b="1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시장상황 분석</a:t>
            </a:r>
            <a:endParaRPr lang="en-US" sz="1400" b="1" spc="-130" dirty="0">
              <a:solidFill>
                <a:schemeClr val="accent1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4" name="TextBox 56"/>
          <p:cNvSpPr txBox="1"/>
          <p:nvPr/>
        </p:nvSpPr>
        <p:spPr>
          <a:xfrm>
            <a:off x="1638798" y="4637859"/>
            <a:ext cx="58664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시장상황과 경쟁사 현황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경쟁사 대비 차별화 요소 등 삽입 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(1</a:t>
            </a:r>
            <a:r>
              <a:rPr lang="ko-KR" altLang="en-US" sz="1200" spc="-13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장이내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29" name="Text Placeholder 17"/>
          <p:cNvSpPr txBox="1">
            <a:spLocks/>
          </p:cNvSpPr>
          <p:nvPr/>
        </p:nvSpPr>
        <p:spPr>
          <a:xfrm>
            <a:off x="3707904" y="3837005"/>
            <a:ext cx="1728192" cy="318675"/>
          </a:xfrm>
          <a:prstGeom prst="rect">
            <a:avLst/>
          </a:prstGeom>
          <a:solidFill>
            <a:srgbClr val="D71733"/>
          </a:solidFill>
          <a:ln w="19050">
            <a:noFill/>
          </a:ln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Competitor</a:t>
            </a:r>
            <a:endParaRPr lang="en-US" sz="1400" b="1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30" name="Text Placeholder 18"/>
          <p:cNvSpPr txBox="1">
            <a:spLocks/>
          </p:cNvSpPr>
          <p:nvPr/>
        </p:nvSpPr>
        <p:spPr>
          <a:xfrm>
            <a:off x="3707904" y="4220867"/>
            <a:ext cx="1728192" cy="249580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400" b="1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경쟁사 분석</a:t>
            </a:r>
            <a:endParaRPr lang="en-US" sz="1400" b="1" spc="-130" dirty="0">
              <a:solidFill>
                <a:schemeClr val="accent2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6" name="Text Placeholder 17"/>
          <p:cNvSpPr txBox="1">
            <a:spLocks/>
          </p:cNvSpPr>
          <p:nvPr/>
        </p:nvSpPr>
        <p:spPr>
          <a:xfrm>
            <a:off x="5777010" y="3837005"/>
            <a:ext cx="1728192" cy="318675"/>
          </a:xfrm>
          <a:prstGeom prst="rect">
            <a:avLst/>
          </a:prstGeom>
          <a:solidFill>
            <a:srgbClr val="D71733"/>
          </a:solidFill>
          <a:ln w="19050">
            <a:noFill/>
          </a:ln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Company</a:t>
            </a:r>
          </a:p>
        </p:txBody>
      </p:sp>
      <p:sp>
        <p:nvSpPr>
          <p:cNvPr id="27" name="Text Placeholder 18"/>
          <p:cNvSpPr txBox="1">
            <a:spLocks/>
          </p:cNvSpPr>
          <p:nvPr/>
        </p:nvSpPr>
        <p:spPr>
          <a:xfrm>
            <a:off x="5580112" y="4220867"/>
            <a:ext cx="2160240" cy="249580"/>
          </a:xfrm>
          <a:prstGeom prst="rect">
            <a:avLst/>
          </a:prstGeom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400" b="1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자사 제품 분석</a:t>
            </a:r>
            <a:endParaRPr lang="en-US" sz="1400" b="1" spc="-130" dirty="0">
              <a:solidFill>
                <a:schemeClr val="accent3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3" name="그림 개체 틀 4">
            <a:extLst>
              <a:ext uri="{FF2B5EF4-FFF2-40B4-BE49-F238E27FC236}">
                <a16:creationId xmlns:a16="http://schemas.microsoft.com/office/drawing/2014/main" xmlns="" xmlns:lc="http://schemas.openxmlformats.org/drawingml/2006/lockedCanvas" id="{573FFDEB-8315-4031-A14D-B9E05AEE8659}"/>
              </a:ext>
            </a:extLst>
          </p:cNvPr>
          <p:cNvSpPr>
            <a:spLocks noGrp="1"/>
          </p:cNvSpPr>
          <p:nvPr/>
        </p:nvSpPr>
        <p:spPr>
          <a:xfrm>
            <a:off x="1676484" y="2036805"/>
            <a:ext cx="1648869" cy="1648869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38100">
            <a:noFill/>
          </a:ln>
        </p:spPr>
      </p:sp>
      <p:sp>
        <p:nvSpPr>
          <p:cNvPr id="24" name="그림 개체 틀 7">
            <a:extLst>
              <a:ext uri="{FF2B5EF4-FFF2-40B4-BE49-F238E27FC236}">
                <a16:creationId xmlns:a16="http://schemas.microsoft.com/office/drawing/2014/main" xmlns="" xmlns:lc="http://schemas.openxmlformats.org/drawingml/2006/lockedCanvas" id="{5048602F-E74C-456D-858E-A85D7B13D059}"/>
              </a:ext>
            </a:extLst>
          </p:cNvPr>
          <p:cNvSpPr>
            <a:spLocks noGrp="1"/>
          </p:cNvSpPr>
          <p:nvPr/>
        </p:nvSpPr>
        <p:spPr>
          <a:xfrm>
            <a:off x="3747566" y="2036805"/>
            <a:ext cx="1648869" cy="1648869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38100">
            <a:noFill/>
          </a:ln>
        </p:spPr>
      </p:sp>
      <p:sp>
        <p:nvSpPr>
          <p:cNvPr id="25" name="그림 개체 틀 9">
            <a:extLst>
              <a:ext uri="{FF2B5EF4-FFF2-40B4-BE49-F238E27FC236}">
                <a16:creationId xmlns:a16="http://schemas.microsoft.com/office/drawing/2014/main" xmlns="" xmlns:lc="http://schemas.openxmlformats.org/drawingml/2006/lockedCanvas" id="{A041886C-4548-474C-84D7-96BD05E9F97F}"/>
              </a:ext>
            </a:extLst>
          </p:cNvPr>
          <p:cNvSpPr>
            <a:spLocks noGrp="1"/>
          </p:cNvSpPr>
          <p:nvPr/>
        </p:nvSpPr>
        <p:spPr>
          <a:xfrm>
            <a:off x="5819572" y="2036805"/>
            <a:ext cx="1648869" cy="1648869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38100">
            <a:noFill/>
          </a:ln>
        </p:spPr>
      </p:sp>
      <p:sp>
        <p:nvSpPr>
          <p:cNvPr id="16" name="직사각형 15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-2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소비자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사용자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분석 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– STP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분석</a:t>
            </a:r>
            <a:endParaRPr lang="ko-KR" altLang="en-US" sz="16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" name="Round Same Side Corner Rectangle 3"/>
          <p:cNvSpPr/>
          <p:nvPr/>
        </p:nvSpPr>
        <p:spPr>
          <a:xfrm rot="5400000">
            <a:off x="4555351" y="-400938"/>
            <a:ext cx="463756" cy="57106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spc="-13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AutoShape 92"/>
          <p:cNvSpPr>
            <a:spLocks noChangeAspect="1" noChangeArrowheads="1"/>
          </p:cNvSpPr>
          <p:nvPr/>
        </p:nvSpPr>
        <p:spPr bwMode="auto">
          <a:xfrm rot="16200000" flipH="1">
            <a:off x="1619672" y="2145252"/>
            <a:ext cx="618272" cy="618272"/>
          </a:xfrm>
          <a:prstGeom prst="ellipse">
            <a:avLst/>
          </a:prstGeom>
          <a:solidFill>
            <a:schemeClr val="bg1"/>
          </a:solidFill>
          <a:ln w="50800">
            <a:solidFill>
              <a:srgbClr val="D7173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b="1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" name="TextBox 5"/>
          <p:cNvSpPr txBox="1"/>
          <p:nvPr/>
        </p:nvSpPr>
        <p:spPr>
          <a:xfrm>
            <a:off x="1622998" y="2269722"/>
            <a:ext cx="611619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01</a:t>
            </a:r>
          </a:p>
        </p:txBody>
      </p:sp>
      <p:sp>
        <p:nvSpPr>
          <p:cNvPr id="33" name="TextBox 6"/>
          <p:cNvSpPr txBox="1"/>
          <p:nvPr/>
        </p:nvSpPr>
        <p:spPr bwMode="auto">
          <a:xfrm>
            <a:off x="2352018" y="2292512"/>
            <a:ext cx="5101311" cy="307777"/>
          </a:xfrm>
          <a:prstGeom prst="rect">
            <a:avLst/>
          </a:prstGeom>
          <a:noFill/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Segmentation (</a:t>
            </a:r>
            <a:r>
              <a:rPr lang="ko-KR" altLang="en-US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시장 세분화</a:t>
            </a:r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2221648" y="2708920"/>
            <a:ext cx="514125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소비자의 기본적 속성 및 문화적 속성 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소비자 선호도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소비자 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needs),  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현재 소비자 </a:t>
            </a:r>
            <a:endParaRPr lang="en-US" altLang="ko-KR" sz="120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200" spc="-13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트렌드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</a:t>
            </a:r>
            <a:endParaRPr lang="en-US" altLang="ko-KR" sz="120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Round Same Side Corner Rectangle 14"/>
          <p:cNvSpPr/>
          <p:nvPr/>
        </p:nvSpPr>
        <p:spPr>
          <a:xfrm rot="5400000">
            <a:off x="4555351" y="594778"/>
            <a:ext cx="463756" cy="57106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spc="-13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AutoShape 92"/>
          <p:cNvSpPr>
            <a:spLocks noChangeAspect="1" noChangeArrowheads="1"/>
          </p:cNvSpPr>
          <p:nvPr/>
        </p:nvSpPr>
        <p:spPr bwMode="auto">
          <a:xfrm rot="16200000" flipH="1">
            <a:off x="1619672" y="3140968"/>
            <a:ext cx="618272" cy="618272"/>
          </a:xfrm>
          <a:prstGeom prst="ellipse">
            <a:avLst/>
          </a:prstGeom>
          <a:solidFill>
            <a:schemeClr val="bg1"/>
          </a:solidFill>
          <a:ln w="50800">
            <a:solidFill>
              <a:srgbClr val="D7173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b="1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1622998" y="3265438"/>
            <a:ext cx="611619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02</a:t>
            </a:r>
          </a:p>
        </p:txBody>
      </p:sp>
      <p:sp>
        <p:nvSpPr>
          <p:cNvPr id="29" name="TextBox 17"/>
          <p:cNvSpPr txBox="1"/>
          <p:nvPr/>
        </p:nvSpPr>
        <p:spPr bwMode="auto">
          <a:xfrm>
            <a:off x="2352018" y="3288228"/>
            <a:ext cx="5101311" cy="307777"/>
          </a:xfrm>
          <a:prstGeom prst="rect">
            <a:avLst/>
          </a:prstGeom>
          <a:noFill/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Targeting (</a:t>
            </a:r>
            <a:r>
              <a:rPr lang="ko-KR" altLang="en-US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목표대상 설정</a:t>
            </a:r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 – Sales Point</a:t>
            </a:r>
            <a:endParaRPr lang="en-US" altLang="ko-KR" sz="1400" b="1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21641" y="3717032"/>
            <a:ext cx="514126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소비자 세분화 및 </a:t>
            </a:r>
            <a:r>
              <a:rPr lang="ko-KR" altLang="en-US" sz="1200" spc="-13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타겟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설정 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연령대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성별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국가 등</a:t>
            </a: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22" name="Round Same Side Corner Rectangle 19"/>
          <p:cNvSpPr/>
          <p:nvPr/>
        </p:nvSpPr>
        <p:spPr>
          <a:xfrm rot="5400000">
            <a:off x="4555351" y="1591594"/>
            <a:ext cx="463756" cy="57106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b="1" spc="-13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AutoShape 92"/>
          <p:cNvSpPr>
            <a:spLocks noChangeAspect="1" noChangeArrowheads="1"/>
          </p:cNvSpPr>
          <p:nvPr/>
        </p:nvSpPr>
        <p:spPr bwMode="auto">
          <a:xfrm rot="16200000" flipH="1">
            <a:off x="1619672" y="4137784"/>
            <a:ext cx="618272" cy="618272"/>
          </a:xfrm>
          <a:prstGeom prst="ellipse">
            <a:avLst/>
          </a:prstGeom>
          <a:solidFill>
            <a:schemeClr val="bg1"/>
          </a:solidFill>
          <a:ln w="50800">
            <a:solidFill>
              <a:srgbClr val="D7173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b="1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1622998" y="4262254"/>
            <a:ext cx="611619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400" b="1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03</a:t>
            </a:r>
          </a:p>
        </p:txBody>
      </p:sp>
      <p:sp>
        <p:nvSpPr>
          <p:cNvPr id="25" name="TextBox 22"/>
          <p:cNvSpPr txBox="1"/>
          <p:nvPr/>
        </p:nvSpPr>
        <p:spPr bwMode="auto">
          <a:xfrm>
            <a:off x="2352018" y="4285044"/>
            <a:ext cx="5101311" cy="307777"/>
          </a:xfrm>
          <a:prstGeom prst="rect">
            <a:avLst/>
          </a:prstGeom>
          <a:noFill/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Positioning (</a:t>
            </a:r>
            <a:r>
              <a:rPr lang="ko-KR" altLang="en-US" sz="1400" b="1" spc="-130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포지셔닝</a:t>
            </a:r>
            <a:r>
              <a:rPr lang="en-US" altLang="ko-KR" sz="1400" b="1" spc="-130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b="1" spc="-13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2221641" y="4725144"/>
            <a:ext cx="514126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타사 제품과의 차별화 요소 발굴</a:t>
            </a:r>
            <a:r>
              <a:rPr lang="en-US" altLang="ko-KR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가격대</a:t>
            </a:r>
            <a:r>
              <a:rPr lang="en-US" altLang="ko-KR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자사만의 </a:t>
            </a:r>
            <a:r>
              <a:rPr lang="en-US" altLang="ko-KR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Identity </a:t>
            </a:r>
            <a:r>
              <a:rPr lang="ko-KR" altLang="en-US" sz="120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구축 전략 등</a:t>
            </a:r>
            <a:endParaRPr lang="ko-KR" altLang="en-US" sz="12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 bwMode="auto">
          <a:xfrm>
            <a:off x="508036" y="1556792"/>
            <a:ext cx="8127928" cy="1872208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en-US" altLang="ko-KR" sz="1200" b="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 현재 상품화를 위해 진행된 사항</a:t>
            </a:r>
            <a:endParaRPr lang="en-US" altLang="ko-KR" sz="1200" b="0" spc="-13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en-US" altLang="ko-KR" sz="1200" b="0" spc="-130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지원의 시급성 필요성 등 기재</a:t>
            </a:r>
            <a:endParaRPr lang="en-US" altLang="ko-KR" sz="1200" b="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6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디자인개발 </a:t>
            </a:r>
            <a:r>
              <a:rPr lang="ko-KR" altLang="en-US" sz="16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필요성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(5-1 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~ 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5-2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요약을 통한 결론 도출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 bwMode="auto">
          <a:xfrm>
            <a:off x="539552" y="3789040"/>
            <a:ext cx="8127928" cy="1872208"/>
          </a:xfrm>
          <a:prstGeom prst="rect">
            <a:avLst/>
          </a:prstGeom>
          <a:ln w="127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sz="120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en-US" altLang="ko-KR" sz="1200" spc="-1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우수한 디자인과 공급기업의 풍부한 제작 경험을 활용하여 경쟁력 있는 제품 양산화</a:t>
            </a:r>
            <a:endParaRPr lang="en-US" altLang="ko-KR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ko-KR" altLang="en-US" sz="1200" b="0" spc="-13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앞으로의 판로 개척 계획 등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정량적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구체적으로 기재</a:t>
            </a:r>
            <a:endParaRPr lang="en-US" altLang="ko-KR" sz="1200" b="0" spc="-130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b="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275856" y="1340768"/>
            <a:ext cx="25922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spc="-130" dirty="0" err="1" smtClean="0">
                <a:latin typeface="맑은 고딕" pitchFamily="50" charset="-127"/>
                <a:ea typeface="맑은 고딕" pitchFamily="50" charset="-127"/>
              </a:rPr>
              <a:t>상품화지원의</a:t>
            </a:r>
            <a:r>
              <a:rPr lang="ko-KR" altLang="en-US" sz="1400" b="1" spc="-130" dirty="0" smtClean="0">
                <a:latin typeface="맑은 고딕" pitchFamily="50" charset="-127"/>
                <a:ea typeface="맑은 고딕" pitchFamily="50" charset="-127"/>
              </a:rPr>
              <a:t> 필요성</a:t>
            </a:r>
            <a:endParaRPr lang="ko-KR" altLang="en-US" sz="1400" b="1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275856" y="3573016"/>
            <a:ext cx="2592288" cy="432048"/>
          </a:xfrm>
          <a:prstGeom prst="rect">
            <a:avLst/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spc="-130" dirty="0" smtClean="0">
                <a:latin typeface="맑은 고딕" pitchFamily="50" charset="-127"/>
                <a:ea typeface="맑은 고딕" pitchFamily="50" charset="-127"/>
              </a:rPr>
              <a:t>지원 후 기대효과</a:t>
            </a:r>
            <a:endParaRPr lang="ko-KR" altLang="en-US" sz="1400" b="1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 smtClean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 smtClean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 smtClean="0">
                <a:solidFill>
                  <a:srgbClr val="D71733"/>
                </a:solidFill>
              </a:rPr>
              <a:t> </a:t>
            </a:r>
            <a:endParaRPr lang="ko-KR" altLang="en-US" sz="800" b="1" spc="-130" dirty="0">
              <a:solidFill>
                <a:srgbClr val="D717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874</Words>
  <Application>Microsoft Office PowerPoint</Application>
  <PresentationFormat>화면 슬라이드 쇼(4:3)</PresentationFormat>
  <Paragraphs>220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굴림</vt:lpstr>
      <vt:lpstr>Arial</vt:lpstr>
      <vt:lpstr> 윤명조420</vt:lpstr>
      <vt:lpstr>Wingdings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254</cp:revision>
  <dcterms:created xsi:type="dcterms:W3CDTF">2018-09-11T00:09:52Z</dcterms:created>
  <dcterms:modified xsi:type="dcterms:W3CDTF">2021-05-04T01:35:36Z</dcterms:modified>
</cp:coreProperties>
</file>